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30279975" cy="42808525"/>
  <p:notesSz cx="6735763" cy="9866313"/>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1920" y="7992"/>
      </p:cViewPr>
      <p:guideLst>
        <p:guide orient="horz" pos="13483"/>
        <p:guide pos="95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2CA86FD-4A97-4FA2-819D-AB4FEA69AABD}" type="datetimeFigureOut">
              <a:rPr kumimoji="1" lang="ja-JP" altLang="en-US" smtClean="0"/>
              <a:t>2012/2/27</a:t>
            </a:fld>
            <a:endParaRPr kumimoji="1" lang="ja-JP" altLang="en-US"/>
          </a:p>
        </p:txBody>
      </p:sp>
      <p:sp>
        <p:nvSpPr>
          <p:cNvPr id="4" name="スライド イメージ プレースホルダー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DFD438F-DFF6-4718-9772-A853CE934265}" type="slidenum">
              <a:rPr kumimoji="1" lang="ja-JP" altLang="en-US" smtClean="0"/>
              <a:t>‹#›</a:t>
            </a:fld>
            <a:endParaRPr kumimoji="1" lang="ja-JP" altLang="en-US"/>
          </a:p>
        </p:txBody>
      </p:sp>
    </p:spTree>
    <p:extLst>
      <p:ext uri="{BB962C8B-B14F-4D97-AF65-F5344CB8AC3E}">
        <p14:creationId xmlns:p14="http://schemas.microsoft.com/office/powerpoint/2010/main" val="1567116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999" y="13298393"/>
            <a:ext cx="25737979" cy="917608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41997" y="24258165"/>
            <a:ext cx="21195982"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89733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3884144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1952983" y="1714329"/>
            <a:ext cx="6812994" cy="365259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513999" y="1714329"/>
            <a:ext cx="19934317" cy="365259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687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85578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27508445"/>
            <a:ext cx="25737979" cy="8502249"/>
          </a:xfrm>
        </p:spPr>
        <p:txBody>
          <a:bodyPr anchor="t"/>
          <a:lstStyle>
            <a:lvl1pPr algn="l">
              <a:defRPr sz="18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391909" y="18144083"/>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3093457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513999" y="9988659"/>
            <a:ext cx="13373655"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5392322" y="9988659"/>
            <a:ext cx="13373655"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129344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9" y="9582374"/>
            <a:ext cx="13378914" cy="3993478"/>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381809" y="9582374"/>
            <a:ext cx="13384170" cy="3993478"/>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381809"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4100839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1149025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41544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1" y="1704413"/>
            <a:ext cx="9961903" cy="7253667"/>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14001"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88741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87" y="29965968"/>
            <a:ext cx="18167985" cy="3537652"/>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ー 3"/>
          <p:cNvSpPr>
            <a:spLocks noGrp="1"/>
          </p:cNvSpPr>
          <p:nvPr>
            <p:ph type="body" sz="half" idx="2"/>
          </p:nvPr>
        </p:nvSpPr>
        <p:spPr>
          <a:xfrm>
            <a:off x="5935087" y="33503619"/>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C2E0A39-9FA6-44A7-8CB2-004071A9A064}" type="datetimeFigureOut">
              <a:rPr kumimoji="1" lang="ja-JP" altLang="en-US" smtClean="0"/>
              <a:t>2012/2/27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3919658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13999" y="39677164"/>
            <a:ext cx="7065327"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DC2E0A39-9FA6-44A7-8CB2-004071A9A064}" type="datetimeFigureOut">
              <a:rPr kumimoji="1" lang="ja-JP" altLang="en-US" smtClean="0"/>
              <a:t>2012/2/27</a:t>
            </a:fld>
            <a:endParaRPr kumimoji="1" lang="ja-JP" altLang="en-US"/>
          </a:p>
        </p:txBody>
      </p:sp>
      <p:sp>
        <p:nvSpPr>
          <p:cNvPr id="5" name="フッター プレースホルダー 4"/>
          <p:cNvSpPr>
            <a:spLocks noGrp="1"/>
          </p:cNvSpPr>
          <p:nvPr>
            <p:ph type="ftr" sz="quarter" idx="3"/>
          </p:nvPr>
        </p:nvSpPr>
        <p:spPr>
          <a:xfrm>
            <a:off x="10345659"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700649" y="39677164"/>
            <a:ext cx="7065327"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35DA4870-402A-4F1C-9689-AE713EDADA42}" type="slidenum">
              <a:rPr kumimoji="1" lang="ja-JP" altLang="en-US" smtClean="0"/>
              <a:t>‹#›</a:t>
            </a:fld>
            <a:endParaRPr kumimoji="1" lang="ja-JP" altLang="en-US"/>
          </a:p>
        </p:txBody>
      </p:sp>
    </p:spTree>
    <p:extLst>
      <p:ext uri="{BB962C8B-B14F-4D97-AF65-F5344CB8AC3E}">
        <p14:creationId xmlns:p14="http://schemas.microsoft.com/office/powerpoint/2010/main" val="6817188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hyperlink" Target="http://maru.bonyari.jp/texclip/texclip.php?s=$\chi_%7b\nu%7d$,%20$\chi_n$" TargetMode="External"/><Relationship Id="rId18" Type="http://schemas.openxmlformats.org/officeDocument/2006/relationships/image" Target="../media/image14.png"/><Relationship Id="rId26" Type="http://schemas.openxmlformats.org/officeDocument/2006/relationships/hyperlink" Target="http://maru.bonyari.jp/texclip/texclip.php?s=$I_%7b\nu%7d$" TargetMode="External"/><Relationship Id="rId39" Type="http://schemas.openxmlformats.org/officeDocument/2006/relationships/hyperlink" Target="http://maru.bonyari.jp/texclip/texclip.php?s=$\tau$" TargetMode="External"/><Relationship Id="rId21" Type="http://schemas.openxmlformats.org/officeDocument/2006/relationships/image" Target="../media/image16.png"/><Relationship Id="rId34" Type="http://schemas.openxmlformats.org/officeDocument/2006/relationships/hyperlink" Target="http://maru.bonyari.jp/texclip/texclip.php?s=$F$" TargetMode="External"/><Relationship Id="rId42" Type="http://schemas.openxmlformats.org/officeDocument/2006/relationships/image" Target="../media/image28.png"/><Relationship Id="rId7"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3.png"/><Relationship Id="rId20" Type="http://schemas.openxmlformats.org/officeDocument/2006/relationships/image" Target="../media/image15.png"/><Relationship Id="rId29" Type="http://schemas.openxmlformats.org/officeDocument/2006/relationships/image" Target="../media/image21.png"/><Relationship Id="rId41" Type="http://schemas.openxmlformats.org/officeDocument/2006/relationships/hyperlink" Target="http://maru.bonyari.jp/texclip/texclip.php?s=\begin%7balign*%7d%0a%20%20d\tau=&amp;\frac%7b3%7d%7b2%7d(k_%7bv%7d%20\chi_%7bv%7d%20m_%7bv%7d%20+%20k_%7bn%7d%20\chi_%7bn%7d%20m_n)\frac%7bdp%7d%7b\overline%7bm%7dg%7d%0a\end%7balign%7d" TargetMode="Externa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hyperlink" Target="http://maru.bonyari.jp/texclip/texclip.php?s=$l=43655\%20\mathrm%7bJ/mol%7d$" TargetMode="External"/><Relationship Id="rId32" Type="http://schemas.openxmlformats.org/officeDocument/2006/relationships/hyperlink" Target="http://maru.bonyari.jp/texclip/texclip.php?s=$\nu$" TargetMode="External"/><Relationship Id="rId37" Type="http://schemas.openxmlformats.org/officeDocument/2006/relationships/image" Target="../media/image25.png"/><Relationship Id="rId40" Type="http://schemas.openxmlformats.org/officeDocument/2006/relationships/image" Target="../media/image27.png"/><Relationship Id="rId5" Type="http://schemas.openxmlformats.org/officeDocument/2006/relationships/image" Target="../media/image4.png"/><Relationship Id="rId15" Type="http://schemas.openxmlformats.org/officeDocument/2006/relationships/hyperlink" Target="http://maru.bonyari.jp/texclip/texclip.php?s=$k_n$" TargetMode="External"/><Relationship Id="rId23" Type="http://schemas.openxmlformats.org/officeDocument/2006/relationships/image" Target="../media/image18.png"/><Relationship Id="rId28" Type="http://schemas.openxmlformats.org/officeDocument/2006/relationships/hyperlink" Target="http://maru.bonyari.jp/texclip/texclip.php?s=$J_%7b\nu%7d$" TargetMode="External"/><Relationship Id="rId36" Type="http://schemas.openxmlformats.org/officeDocument/2006/relationships/hyperlink" Target="http://maru.bonyari.jp/texclip/texclip.php?s=$B$" TargetMode="External"/><Relationship Id="rId10" Type="http://schemas.openxmlformats.org/officeDocument/2006/relationships/image" Target="../media/image9.png"/><Relationship Id="rId19" Type="http://schemas.openxmlformats.org/officeDocument/2006/relationships/hyperlink" Target="http://maru.bonyari.jp/texclip/texclip.php?s=$\sigma=5.67\times10%5e%7b-8%7d\%20\mathrm%7bW/(m%5e2K%5e4)%7d$" TargetMode="External"/><Relationship Id="rId31" Type="http://schemas.openxmlformats.org/officeDocument/2006/relationships/image" Target="../media/image22.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 Id="rId22" Type="http://schemas.openxmlformats.org/officeDocument/2006/relationships/image" Target="../media/image17.png"/><Relationship Id="rId27" Type="http://schemas.openxmlformats.org/officeDocument/2006/relationships/image" Target="../media/image20.png"/><Relationship Id="rId30" Type="http://schemas.openxmlformats.org/officeDocument/2006/relationships/hyperlink" Target="http://maru.bonyari.jp/texclip/texclip.php?s=$g=9.8\%20\mathrm%7bm/s%5e2%7d$" TargetMode="External"/><Relationship Id="rId35" Type="http://schemas.openxmlformats.org/officeDocument/2006/relationships/image" Target="../media/image24.png"/><Relationship Id="rId43" Type="http://schemas.openxmlformats.org/officeDocument/2006/relationships/image" Target="../media/image29.png"/><Relationship Id="rId8" Type="http://schemas.openxmlformats.org/officeDocument/2006/relationships/image" Target="../media/image7.png"/><Relationship Id="rId3" Type="http://schemas.openxmlformats.org/officeDocument/2006/relationships/image" Target="../media/image2.png"/><Relationship Id="rId12" Type="http://schemas.openxmlformats.org/officeDocument/2006/relationships/image" Target="../media/image11.png"/><Relationship Id="rId17" Type="http://schemas.openxmlformats.org/officeDocument/2006/relationships/hyperlink" Target="http://maru.bonyari.jp/texclip/texclip.php?s=\begin%7balign*%7d%0a%20%20\mu%20\frac%7bdI_%7b\nu%7d(\tau,\mu)%7d%7bd\tau%7d=I_%7b\nu%7d(\tau,\mu)-J_%7b\nu%7d(\tau,\mu)%20\label%7brad_eq3%7d%0a\end%7balign%7d" TargetMode="External"/><Relationship Id="rId25" Type="http://schemas.openxmlformats.org/officeDocument/2006/relationships/image" Target="../media/image19.png"/><Relationship Id="rId33" Type="http://schemas.openxmlformats.org/officeDocument/2006/relationships/image" Target="../media/image23.png"/><Relationship Id="rId38"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75212" y="30793826"/>
            <a:ext cx="4591050" cy="3571875"/>
          </a:xfrm>
          <a:prstGeom prst="rect">
            <a:avLst/>
          </a:prstGeom>
        </p:spPr>
      </p:pic>
      <p:sp>
        <p:nvSpPr>
          <p:cNvPr id="10" name="テキスト ボックス 9"/>
          <p:cNvSpPr txBox="1"/>
          <p:nvPr/>
        </p:nvSpPr>
        <p:spPr>
          <a:xfrm>
            <a:off x="1271018" y="7004109"/>
            <a:ext cx="11377264" cy="29305809"/>
          </a:xfrm>
          <a:prstGeom prst="rect">
            <a:avLst/>
          </a:prstGeom>
          <a:noFill/>
          <a:ln w="28575">
            <a:solidFill>
              <a:schemeClr val="accent1">
                <a:lumMod val="75000"/>
              </a:schemeClr>
            </a:solidFill>
          </a:ln>
        </p:spPr>
        <p:txBody>
          <a:bodyPr wrap="square" rtlCol="0">
            <a:noAutofit/>
          </a:bodyPr>
          <a:lstStyle/>
          <a:p>
            <a:endParaRPr lang="en-US" altLang="ja-JP" sz="3200" dirty="0"/>
          </a:p>
          <a:p>
            <a:endParaRPr lang="en-US" altLang="ja-JP" sz="3200" dirty="0"/>
          </a:p>
          <a:p>
            <a:r>
              <a:rPr lang="ja-JP" altLang="en-US" sz="3600" dirty="0"/>
              <a:t>◇</a:t>
            </a:r>
            <a:r>
              <a:rPr lang="ja-JP" altLang="en-US" sz="3600" dirty="0" smtClean="0"/>
              <a:t>鉛直 </a:t>
            </a:r>
            <a:r>
              <a:rPr lang="en-US" altLang="ja-JP" sz="3600" dirty="0" smtClean="0"/>
              <a:t>1 </a:t>
            </a:r>
            <a:r>
              <a:rPr lang="ja-JP" altLang="en-US" sz="3600" dirty="0" smtClean="0"/>
              <a:t>次元モデル◇</a:t>
            </a:r>
            <a:endParaRPr lang="en-US" altLang="ja-JP" sz="3600" dirty="0" smtClean="0"/>
          </a:p>
          <a:p>
            <a:r>
              <a:rPr lang="ja-JP" altLang="en-US" sz="3200" dirty="0" smtClean="0"/>
              <a:t>本研究では以下の仮定をおいた大気モデルを用いる</a:t>
            </a:r>
            <a:r>
              <a:rPr lang="en-US" altLang="ja-JP" sz="3200" dirty="0" smtClean="0"/>
              <a:t>.</a:t>
            </a:r>
          </a:p>
          <a:p>
            <a:endParaRPr lang="en-US" altLang="ja-JP" sz="1600" dirty="0" smtClean="0"/>
          </a:p>
          <a:p>
            <a:r>
              <a:rPr lang="en-US" altLang="ja-JP" sz="3200" dirty="0" smtClean="0"/>
              <a:t>&lt;</a:t>
            </a:r>
            <a:r>
              <a:rPr lang="ja-JP" altLang="en-US" sz="3200" dirty="0" smtClean="0"/>
              <a:t>大気について</a:t>
            </a:r>
            <a:r>
              <a:rPr lang="en-US" altLang="ja-JP" sz="3200" dirty="0" smtClean="0"/>
              <a:t>&gt;</a:t>
            </a:r>
            <a:endParaRPr lang="en-US" altLang="ja-JP" sz="2800" dirty="0" smtClean="0"/>
          </a:p>
          <a:p>
            <a:endParaRPr lang="en-US" altLang="ja-JP" sz="1600" dirty="0" smtClean="0"/>
          </a:p>
          <a:p>
            <a:r>
              <a:rPr lang="ja-JP" altLang="en-US" sz="3200" dirty="0" smtClean="0"/>
              <a:t>・静水圧平衡</a:t>
            </a:r>
            <a:endParaRPr lang="en-US" altLang="ja-JP" sz="3200" dirty="0" smtClean="0"/>
          </a:p>
          <a:p>
            <a:r>
              <a:rPr lang="ja-JP" altLang="en-US" sz="3200" dirty="0" smtClean="0"/>
              <a:t>・大気成分は凝結成分 </a:t>
            </a:r>
            <a:r>
              <a:rPr lang="en-US" altLang="ja-JP" sz="3200" dirty="0" smtClean="0"/>
              <a:t>(</a:t>
            </a:r>
            <a:r>
              <a:rPr lang="ja-JP" altLang="en-US" sz="3200" dirty="0" smtClean="0"/>
              <a:t>水蒸気</a:t>
            </a:r>
            <a:r>
              <a:rPr lang="en-US" altLang="ja-JP" sz="3200" dirty="0" smtClean="0"/>
              <a:t>) </a:t>
            </a:r>
            <a:r>
              <a:rPr lang="ja-JP" altLang="en-US" sz="3200" dirty="0" smtClean="0"/>
              <a:t>と非凝結成分の </a:t>
            </a:r>
            <a:r>
              <a:rPr lang="en-US" altLang="ja-JP" sz="3200" dirty="0" smtClean="0"/>
              <a:t>2 </a:t>
            </a:r>
            <a:r>
              <a:rPr lang="ja-JP" altLang="en-US" sz="3200" dirty="0" smtClean="0"/>
              <a:t>成分</a:t>
            </a:r>
            <a:r>
              <a:rPr lang="en-US" altLang="ja-JP" sz="3200" dirty="0" smtClean="0"/>
              <a:t>.</a:t>
            </a:r>
          </a:p>
          <a:p>
            <a:r>
              <a:rPr lang="ja-JP" altLang="en-US" sz="3200" dirty="0" smtClean="0"/>
              <a:t>・放射平衡の成層圏と飽和状態の対流圏で構成</a:t>
            </a:r>
            <a:r>
              <a:rPr lang="en-US" altLang="ja-JP" sz="3200" dirty="0" smtClean="0"/>
              <a:t>.</a:t>
            </a:r>
          </a:p>
          <a:p>
            <a:r>
              <a:rPr lang="ja-JP" altLang="en-US" sz="3200" dirty="0" smtClean="0"/>
              <a:t>・大気は理想気体</a:t>
            </a:r>
            <a:r>
              <a:rPr lang="en-US" altLang="ja-JP" sz="3200" dirty="0" smtClean="0"/>
              <a:t>.</a:t>
            </a:r>
          </a:p>
          <a:p>
            <a:r>
              <a:rPr lang="ja-JP" altLang="en-US" sz="3200" dirty="0" smtClean="0"/>
              <a:t>・大気成分の分子量は等しい</a:t>
            </a:r>
            <a:r>
              <a:rPr lang="en-US" altLang="ja-JP" sz="3200" dirty="0" smtClean="0"/>
              <a:t>.</a:t>
            </a:r>
          </a:p>
          <a:p>
            <a:r>
              <a:rPr lang="ja-JP" altLang="en-US" sz="3200" dirty="0" smtClean="0"/>
              <a:t>・成層圏で大気成分の混合比は一定</a:t>
            </a:r>
            <a:r>
              <a:rPr lang="en-US" altLang="ja-JP" sz="3200" dirty="0" smtClean="0"/>
              <a:t>.</a:t>
            </a:r>
          </a:p>
          <a:p>
            <a:r>
              <a:rPr lang="ja-JP" altLang="en-US" sz="3200" dirty="0" smtClean="0"/>
              <a:t>・潜熱</a:t>
            </a:r>
            <a:r>
              <a:rPr lang="en-US" altLang="ja-JP" sz="3200" dirty="0" smtClean="0"/>
              <a:t>, </a:t>
            </a:r>
            <a:r>
              <a:rPr lang="ja-JP" altLang="en-US" sz="3200" dirty="0" smtClean="0"/>
              <a:t>各成分の定圧モル比熱は一定</a:t>
            </a:r>
            <a:r>
              <a:rPr lang="en-US" altLang="ja-JP" sz="3200" dirty="0" smtClean="0"/>
              <a:t>.</a:t>
            </a:r>
          </a:p>
          <a:p>
            <a:r>
              <a:rPr lang="ja-JP" altLang="en-US" sz="3200" dirty="0" smtClean="0"/>
              <a:t>・凝結成分は気体相と</a:t>
            </a:r>
            <a:r>
              <a:rPr lang="en-US" altLang="ja-JP" sz="3200" dirty="0" smtClean="0"/>
              <a:t>, </a:t>
            </a:r>
            <a:r>
              <a:rPr lang="ja-JP" altLang="en-US" sz="3200" dirty="0" smtClean="0"/>
              <a:t>液体相のみ</a:t>
            </a:r>
            <a:r>
              <a:rPr lang="en-US" altLang="ja-JP" sz="3200" dirty="0" smtClean="0"/>
              <a:t>.</a:t>
            </a:r>
          </a:p>
          <a:p>
            <a:r>
              <a:rPr lang="ja-JP" altLang="en-US" sz="3200" dirty="0" smtClean="0"/>
              <a:t>・凝結成分の液体相の体積は無視</a:t>
            </a:r>
            <a:r>
              <a:rPr lang="en-US" altLang="ja-JP" sz="3200" dirty="0"/>
              <a:t>.</a:t>
            </a:r>
            <a:endParaRPr lang="en-US" altLang="ja-JP" sz="3200" dirty="0" smtClean="0"/>
          </a:p>
          <a:p>
            <a:endParaRPr lang="en-US" altLang="ja-JP" sz="1600" dirty="0" smtClean="0"/>
          </a:p>
          <a:p>
            <a:r>
              <a:rPr lang="en-US" altLang="ja-JP" sz="3200" dirty="0" smtClean="0"/>
              <a:t>&lt;</a:t>
            </a:r>
            <a:r>
              <a:rPr lang="ja-JP" altLang="en-US" sz="3200" dirty="0" smtClean="0"/>
              <a:t>放射過程について</a:t>
            </a:r>
            <a:r>
              <a:rPr lang="en-US" altLang="ja-JP" sz="3200" dirty="0" smtClean="0"/>
              <a:t>&gt;</a:t>
            </a:r>
            <a:endParaRPr lang="en-US" altLang="ja-JP" sz="2800" dirty="0" smtClean="0"/>
          </a:p>
          <a:p>
            <a:endParaRPr lang="en-US" altLang="ja-JP" sz="1600" dirty="0" smtClean="0"/>
          </a:p>
          <a:p>
            <a:r>
              <a:rPr lang="ja-JP" altLang="en-US" sz="3200" dirty="0" smtClean="0"/>
              <a:t>・太陽放射に対して透明</a:t>
            </a:r>
            <a:r>
              <a:rPr lang="en-US" altLang="ja-JP" sz="3200" dirty="0"/>
              <a:t>.</a:t>
            </a:r>
            <a:endParaRPr lang="en-US" altLang="ja-JP" sz="3200" dirty="0" smtClean="0"/>
          </a:p>
          <a:p>
            <a:r>
              <a:rPr lang="ja-JP" altLang="en-US" sz="3200" dirty="0" smtClean="0"/>
              <a:t>・赤外放射に対して灰色</a:t>
            </a:r>
            <a:r>
              <a:rPr lang="en-US" altLang="ja-JP" sz="3200" dirty="0" smtClean="0"/>
              <a:t>(</a:t>
            </a:r>
            <a:r>
              <a:rPr lang="ja-JP" altLang="en-US" sz="3200" dirty="0" smtClean="0"/>
              <a:t>波長に依らず一定</a:t>
            </a:r>
            <a:r>
              <a:rPr lang="en-US" altLang="ja-JP" sz="3200" dirty="0" smtClean="0"/>
              <a:t>).</a:t>
            </a:r>
          </a:p>
          <a:p>
            <a:r>
              <a:rPr lang="ja-JP" altLang="en-US" sz="3200" dirty="0" smtClean="0"/>
              <a:t>・散乱は考えない</a:t>
            </a:r>
            <a:r>
              <a:rPr lang="en-US" altLang="ja-JP" sz="3200" dirty="0" smtClean="0"/>
              <a:t>.</a:t>
            </a:r>
          </a:p>
          <a:p>
            <a:endParaRPr lang="en-US" altLang="ja-JP" sz="3200" dirty="0" smtClean="0"/>
          </a:p>
          <a:p>
            <a:r>
              <a:rPr lang="ja-JP" altLang="en-US" sz="3200" dirty="0"/>
              <a:t>◇</a:t>
            </a:r>
            <a:r>
              <a:rPr lang="ja-JP" altLang="en-US" sz="3600" dirty="0" smtClean="0"/>
              <a:t>支配方程式◇</a:t>
            </a:r>
            <a:endParaRPr lang="en-US" altLang="ja-JP" sz="3600" dirty="0" smtClean="0"/>
          </a:p>
          <a:p>
            <a:endParaRPr lang="en-US" altLang="ja-JP" sz="1050" dirty="0" smtClean="0"/>
          </a:p>
          <a:p>
            <a:r>
              <a:rPr lang="ja-JP" altLang="en-US" sz="3200" dirty="0"/>
              <a:t>・放射伝達</a:t>
            </a:r>
            <a:r>
              <a:rPr lang="ja-JP" altLang="en-US" sz="3200" dirty="0" smtClean="0"/>
              <a:t>方程式</a:t>
            </a:r>
            <a:endParaRPr lang="en-US" altLang="ja-JP" sz="3200" dirty="0" smtClean="0"/>
          </a:p>
          <a:p>
            <a:endParaRPr lang="en-US" altLang="ja-JP" sz="3200" dirty="0"/>
          </a:p>
          <a:p>
            <a:endParaRPr lang="en-US" altLang="ja-JP" sz="3200" dirty="0"/>
          </a:p>
          <a:p>
            <a:endParaRPr lang="en-US" altLang="ja-JP" sz="1800" dirty="0"/>
          </a:p>
          <a:p>
            <a:endParaRPr lang="en-US" altLang="ja-JP" sz="1600" dirty="0" smtClean="0"/>
          </a:p>
          <a:p>
            <a:r>
              <a:rPr lang="en-US" altLang="ja-JP" sz="3200" dirty="0"/>
              <a:t> </a:t>
            </a:r>
            <a:r>
              <a:rPr lang="en-US" altLang="ja-JP" sz="3200" dirty="0" smtClean="0"/>
              <a:t>  - </a:t>
            </a:r>
            <a:r>
              <a:rPr lang="ja-JP" altLang="en-US" sz="3200" dirty="0" smtClean="0"/>
              <a:t>上向き</a:t>
            </a:r>
            <a:r>
              <a:rPr lang="ja-JP" altLang="en-US" sz="3200" dirty="0"/>
              <a:t>放射フラックス</a:t>
            </a:r>
            <a:endParaRPr lang="en-US" altLang="ja-JP" sz="3200" dirty="0"/>
          </a:p>
          <a:p>
            <a:endParaRPr lang="en-US" altLang="ja-JP" sz="3200" dirty="0"/>
          </a:p>
          <a:p>
            <a:endParaRPr lang="en-US" altLang="ja-JP" sz="2800" dirty="0" smtClean="0"/>
          </a:p>
          <a:p>
            <a:endParaRPr lang="en-US" altLang="ja-JP" sz="1200" dirty="0" smtClean="0"/>
          </a:p>
          <a:p>
            <a:r>
              <a:rPr lang="en-US" altLang="ja-JP" sz="3200" dirty="0" smtClean="0"/>
              <a:t>    - </a:t>
            </a:r>
            <a:r>
              <a:rPr lang="ja-JP" altLang="en-US" sz="3200" dirty="0" smtClean="0"/>
              <a:t>下向き</a:t>
            </a:r>
            <a:r>
              <a:rPr lang="ja-JP" altLang="en-US" sz="3200" dirty="0"/>
              <a:t>放射</a:t>
            </a:r>
            <a:r>
              <a:rPr lang="ja-JP" altLang="en-US" sz="3200" dirty="0" smtClean="0"/>
              <a:t>フラックス</a:t>
            </a:r>
            <a:endParaRPr lang="en-US" altLang="ja-JP" sz="3200" dirty="0"/>
          </a:p>
          <a:p>
            <a:endParaRPr lang="en-US" altLang="ja-JP" sz="3200" dirty="0"/>
          </a:p>
          <a:p>
            <a:endParaRPr lang="en-US" altLang="ja-JP" sz="3200" dirty="0" smtClean="0"/>
          </a:p>
          <a:p>
            <a:endParaRPr lang="en-US" altLang="ja-JP" sz="1100" dirty="0" smtClean="0"/>
          </a:p>
          <a:p>
            <a:r>
              <a:rPr lang="ja-JP" altLang="en-US" sz="3200" dirty="0" smtClean="0"/>
              <a:t>・光学的厚さ</a:t>
            </a:r>
            <a:endParaRPr lang="en-US" altLang="ja-JP" sz="3200" dirty="0" smtClean="0"/>
          </a:p>
          <a:p>
            <a:endParaRPr lang="en-US" altLang="ja-JP" sz="3200" dirty="0" smtClean="0"/>
          </a:p>
          <a:p>
            <a:endParaRPr lang="en-US" altLang="ja-JP" sz="3200" dirty="0"/>
          </a:p>
          <a:p>
            <a:endParaRPr lang="en-US" altLang="ja-JP" sz="3200" dirty="0" smtClean="0"/>
          </a:p>
          <a:p>
            <a:endParaRPr lang="en-US" altLang="ja-JP" sz="2000" dirty="0" smtClean="0"/>
          </a:p>
          <a:p>
            <a:r>
              <a:rPr lang="ja-JP" altLang="en-US" sz="3200" dirty="0" smtClean="0"/>
              <a:t>◇温度構造◇</a:t>
            </a:r>
            <a:endParaRPr lang="en-US" altLang="ja-JP" sz="3200" dirty="0" smtClean="0"/>
          </a:p>
          <a:p>
            <a:r>
              <a:rPr lang="ja-JP" altLang="en-US" sz="3200" dirty="0" smtClean="0"/>
              <a:t>・湿潤断熱勾配</a:t>
            </a:r>
            <a:endParaRPr lang="en-US" altLang="ja-JP" sz="3200" dirty="0" smtClean="0"/>
          </a:p>
          <a:p>
            <a:endParaRPr lang="en-US" altLang="ja-JP" sz="3200" dirty="0"/>
          </a:p>
          <a:p>
            <a:endParaRPr lang="en-US" altLang="ja-JP" sz="3200" dirty="0" smtClean="0"/>
          </a:p>
          <a:p>
            <a:endParaRPr lang="en-US" altLang="ja-JP" sz="3200" dirty="0" smtClean="0"/>
          </a:p>
          <a:p>
            <a:endParaRPr lang="en-US" altLang="ja-JP" sz="3600" dirty="0" smtClean="0"/>
          </a:p>
          <a:p>
            <a:endParaRPr lang="en-US" altLang="ja-JP" sz="3600" dirty="0" smtClean="0"/>
          </a:p>
          <a:p>
            <a:endParaRPr lang="en-US" altLang="ja-JP" sz="3600" dirty="0"/>
          </a:p>
          <a:p>
            <a:endParaRPr lang="en-US" altLang="ja-JP" sz="3600" dirty="0" smtClean="0"/>
          </a:p>
          <a:p>
            <a:r>
              <a:rPr lang="ja-JP" altLang="en-US" sz="3600" dirty="0" smtClean="0"/>
              <a:t>◇物理定数◇</a:t>
            </a:r>
            <a:endParaRPr lang="en-US" altLang="ja-JP" sz="3200" dirty="0" smtClean="0"/>
          </a:p>
          <a:p>
            <a:r>
              <a:rPr lang="en-US" altLang="ja-JP" sz="3200" dirty="0"/>
              <a:t> </a:t>
            </a:r>
            <a:r>
              <a:rPr lang="en-US" altLang="ja-JP" sz="3200" dirty="0" smtClean="0"/>
              <a:t> </a:t>
            </a:r>
            <a:r>
              <a:rPr lang="ja-JP" altLang="en-US" sz="3200" dirty="0" smtClean="0"/>
              <a:t>ステファンボルツマン定数</a:t>
            </a:r>
            <a:r>
              <a:rPr lang="en-US" altLang="ja-JP" sz="3200" dirty="0" smtClean="0"/>
              <a:t>:</a:t>
            </a:r>
          </a:p>
          <a:p>
            <a:endParaRPr lang="en-US" altLang="ja-JP" sz="3200" dirty="0"/>
          </a:p>
          <a:p>
            <a:endParaRPr lang="en-US" altLang="ja-JP" sz="1600" dirty="0" smtClean="0"/>
          </a:p>
          <a:p>
            <a:r>
              <a:rPr lang="ja-JP" altLang="en-US" sz="3600" dirty="0" smtClean="0"/>
              <a:t>◇計算手順◇</a:t>
            </a:r>
            <a:endParaRPr lang="en-US" altLang="ja-JP" sz="3600" dirty="0" smtClean="0"/>
          </a:p>
          <a:p>
            <a:pPr marL="514350" indent="-514350">
              <a:buAutoNum type="arabicPeriod"/>
            </a:pPr>
            <a:r>
              <a:rPr lang="ja-JP" altLang="en-US" sz="3200" dirty="0" smtClean="0"/>
              <a:t>表面温度から湿潤断熱勾配で鉛直温度分布を求める</a:t>
            </a:r>
            <a:r>
              <a:rPr lang="en-US" altLang="ja-JP" sz="3200" dirty="0" smtClean="0"/>
              <a:t>.</a:t>
            </a:r>
          </a:p>
          <a:p>
            <a:pPr marL="514350" indent="-514350">
              <a:buAutoNum type="arabicPeriod"/>
            </a:pPr>
            <a:r>
              <a:rPr lang="ja-JP" altLang="en-US" sz="3200" dirty="0" smtClean="0"/>
              <a:t>放射フラックスを計算し圏界面高度を決定</a:t>
            </a:r>
            <a:r>
              <a:rPr lang="en-US" altLang="ja-JP" sz="3200" dirty="0" smtClean="0"/>
              <a:t>.</a:t>
            </a:r>
          </a:p>
          <a:p>
            <a:pPr marL="514350" indent="-514350">
              <a:buAutoNum type="arabicPeriod"/>
            </a:pPr>
            <a:r>
              <a:rPr lang="ja-JP" altLang="en-US" sz="3200" dirty="0" smtClean="0"/>
              <a:t>成層圏の温度分布を放射平衡の条件から求める</a:t>
            </a:r>
            <a:r>
              <a:rPr lang="en-US" altLang="ja-JP" sz="3200" dirty="0" smtClean="0"/>
              <a:t>.</a:t>
            </a:r>
          </a:p>
          <a:p>
            <a:pPr marL="514350" indent="-514350">
              <a:buAutoNum type="arabicPeriod"/>
            </a:pPr>
            <a:r>
              <a:rPr lang="ja-JP" altLang="en-US" sz="3200" dirty="0" smtClean="0"/>
              <a:t>放射フラックスを再計算</a:t>
            </a:r>
            <a:r>
              <a:rPr lang="en-US" altLang="ja-JP" sz="3200" dirty="0" smtClean="0"/>
              <a:t>.</a:t>
            </a:r>
          </a:p>
          <a:p>
            <a:endParaRPr lang="en-US" altLang="ja-JP" sz="1200" dirty="0" smtClean="0"/>
          </a:p>
          <a:p>
            <a:r>
              <a:rPr lang="ja-JP" altLang="en-US" sz="3600" dirty="0" smtClean="0"/>
              <a:t>◇</a:t>
            </a:r>
            <a:r>
              <a:rPr lang="ja-JP" altLang="en-US" sz="3600" dirty="0"/>
              <a:t>圏界面高度の決め方◇</a:t>
            </a:r>
            <a:endParaRPr lang="en-US" altLang="ja-JP" sz="3600" dirty="0"/>
          </a:p>
          <a:p>
            <a:r>
              <a:rPr lang="ja-JP" altLang="en-US" sz="3200" dirty="0"/>
              <a:t>正味の上向き放射フラックスの増加量が減少し始める位置を</a:t>
            </a:r>
            <a:endParaRPr lang="en-US" altLang="ja-JP" sz="3200" dirty="0"/>
          </a:p>
          <a:p>
            <a:r>
              <a:rPr lang="ja-JP" altLang="en-US" sz="3200" dirty="0"/>
              <a:t>圏界面</a:t>
            </a:r>
            <a:r>
              <a:rPr lang="en-US" altLang="ja-JP" sz="3200" dirty="0"/>
              <a:t>(</a:t>
            </a:r>
            <a:r>
              <a:rPr lang="ja-JP" altLang="en-US" sz="3200" dirty="0"/>
              <a:t>対流圏と成層圏の境界</a:t>
            </a:r>
            <a:r>
              <a:rPr lang="en-US" altLang="ja-JP" sz="3200" dirty="0"/>
              <a:t>)</a:t>
            </a:r>
            <a:r>
              <a:rPr lang="ja-JP" altLang="en-US" sz="3200" dirty="0"/>
              <a:t>であるとしている</a:t>
            </a:r>
            <a:r>
              <a:rPr lang="en-US" altLang="ja-JP" sz="3200" dirty="0"/>
              <a:t>.</a:t>
            </a:r>
          </a:p>
          <a:p>
            <a:pPr marL="514350" indent="-514350">
              <a:buAutoNum type="arabicPeriod"/>
            </a:pPr>
            <a:endParaRPr lang="en-US" altLang="ja-JP" sz="3200" dirty="0" smtClean="0"/>
          </a:p>
        </p:txBody>
      </p:sp>
      <p:sp>
        <p:nvSpPr>
          <p:cNvPr id="131" name="角丸四角形 130"/>
          <p:cNvSpPr/>
          <p:nvPr/>
        </p:nvSpPr>
        <p:spPr>
          <a:xfrm>
            <a:off x="1602483" y="26669902"/>
            <a:ext cx="6192688" cy="152773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角丸四角形 129"/>
          <p:cNvSpPr/>
          <p:nvPr/>
        </p:nvSpPr>
        <p:spPr>
          <a:xfrm>
            <a:off x="1602483" y="23779184"/>
            <a:ext cx="5896929" cy="128528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1458467" y="18601432"/>
            <a:ext cx="5896929" cy="128528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2979747" y="7038354"/>
            <a:ext cx="15697744" cy="16696879"/>
          </a:xfrm>
          <a:prstGeom prst="rect">
            <a:avLst/>
          </a:prstGeom>
          <a:noFill/>
          <a:ln w="28575">
            <a:solidFill>
              <a:schemeClr val="accent1">
                <a:lumMod val="75000"/>
              </a:schemeClr>
            </a:solidFill>
          </a:ln>
        </p:spPr>
        <p:txBody>
          <a:bodyPr wrap="square" rtlCol="0">
            <a:spAutoFit/>
          </a:bodyPr>
          <a:lstStyle/>
          <a:p>
            <a:endParaRPr lang="en-US" altLang="ja-JP" sz="3200" dirty="0" smtClean="0"/>
          </a:p>
          <a:p>
            <a:endParaRPr lang="en-US" altLang="ja-JP" sz="3200" dirty="0" smtClean="0"/>
          </a:p>
          <a:p>
            <a:r>
              <a:rPr lang="ja-JP" altLang="en-US" sz="3600" dirty="0" smtClean="0"/>
              <a:t>◇大気の鉛直構造◇</a:t>
            </a:r>
            <a:endParaRPr lang="en-US" altLang="ja-JP" sz="3600" dirty="0" smtClean="0"/>
          </a:p>
          <a:p>
            <a:r>
              <a:rPr lang="ja-JP" altLang="en-US" sz="3200" dirty="0" smtClean="0"/>
              <a:t>温度</a:t>
            </a:r>
            <a:r>
              <a:rPr lang="en-US" altLang="ja-JP" sz="3200" dirty="0" smtClean="0"/>
              <a:t>, </a:t>
            </a:r>
            <a:r>
              <a:rPr lang="ja-JP" altLang="en-US" sz="3200" dirty="0" smtClean="0"/>
              <a:t>正味の上向き放射フラックス</a:t>
            </a:r>
            <a:r>
              <a:rPr lang="en-US" altLang="ja-JP" sz="3200" dirty="0" smtClean="0"/>
              <a:t>,</a:t>
            </a:r>
            <a:r>
              <a:rPr lang="ja-JP" altLang="en-US" sz="3200" dirty="0" smtClean="0"/>
              <a:t> 放射による加熱率それぞれの鉛直分布図を示した</a:t>
            </a:r>
            <a:r>
              <a:rPr lang="en-US" altLang="ja-JP" sz="3200" dirty="0" smtClean="0"/>
              <a:t>. </a:t>
            </a:r>
          </a:p>
          <a:p>
            <a:r>
              <a:rPr lang="ja-JP" altLang="en-US" sz="3200" dirty="0" smtClean="0"/>
              <a:t>以下で</a:t>
            </a:r>
            <a:r>
              <a:rPr lang="en-US" altLang="ja-JP" sz="3200" dirty="0" smtClean="0"/>
              <a:t> T </a:t>
            </a:r>
            <a:r>
              <a:rPr lang="ja-JP" altLang="en-US" sz="3200" dirty="0" smtClean="0"/>
              <a:t>は地表面温度を表している</a:t>
            </a:r>
            <a:r>
              <a:rPr lang="en-US" altLang="ja-JP" sz="3200" dirty="0" smtClean="0"/>
              <a:t>.</a:t>
            </a:r>
            <a:endParaRPr lang="en-US" altLang="ja-JP" sz="1600" dirty="0" smtClean="0"/>
          </a:p>
          <a:p>
            <a:endParaRPr lang="en-US" altLang="ja-JP" sz="3200" dirty="0" smtClean="0"/>
          </a:p>
          <a:p>
            <a:endParaRPr lang="en-US" altLang="ja-JP" sz="1600" dirty="0" smtClean="0"/>
          </a:p>
          <a:p>
            <a:r>
              <a:rPr lang="ja-JP" altLang="en-US" sz="1600" dirty="0" smtClean="0"/>
              <a:t>　</a:t>
            </a:r>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3200" dirty="0" smtClean="0"/>
          </a:p>
          <a:p>
            <a:endParaRPr lang="en-US" altLang="ja-JP" sz="1100" dirty="0" smtClean="0"/>
          </a:p>
          <a:p>
            <a:endParaRPr lang="en-US" altLang="ja-JP" sz="3200" dirty="0" smtClean="0"/>
          </a:p>
          <a:p>
            <a:r>
              <a:rPr lang="en-US" altLang="ja-JP" sz="3200" dirty="0"/>
              <a:t> </a:t>
            </a:r>
            <a:r>
              <a:rPr lang="ja-JP" altLang="en-US" sz="3200" dirty="0" smtClean="0"/>
              <a:t>温度</a:t>
            </a:r>
            <a:r>
              <a:rPr lang="en-US" altLang="ja-JP" sz="3200" dirty="0" smtClean="0"/>
              <a:t>, </a:t>
            </a:r>
            <a:r>
              <a:rPr lang="ja-JP" altLang="en-US" sz="3200" dirty="0" smtClean="0"/>
              <a:t>放射フラックスの分布⇒ </a:t>
            </a:r>
            <a:r>
              <a:rPr lang="en-US" altLang="ja-JP" sz="3200" dirty="0" smtClean="0"/>
              <a:t>300K</a:t>
            </a:r>
            <a:r>
              <a:rPr lang="ja-JP" altLang="en-US" sz="3200" dirty="0" smtClean="0"/>
              <a:t>のとき大気上層で最大値</a:t>
            </a:r>
            <a:r>
              <a:rPr lang="en-US" altLang="ja-JP" sz="3200" dirty="0" smtClean="0"/>
              <a:t>.</a:t>
            </a:r>
          </a:p>
          <a:p>
            <a:r>
              <a:rPr lang="ja-JP" altLang="en-US" sz="3200" dirty="0" smtClean="0"/>
              <a:t> 加熱率の分布</a:t>
            </a:r>
            <a:r>
              <a:rPr lang="ja-JP" altLang="en-US" sz="3200" dirty="0"/>
              <a:t>⇒</a:t>
            </a:r>
            <a:r>
              <a:rPr lang="en-US" altLang="ja-JP" sz="3200" dirty="0" smtClean="0"/>
              <a:t> </a:t>
            </a:r>
            <a:r>
              <a:rPr lang="ja-JP" altLang="en-US" sz="3200" dirty="0" smtClean="0"/>
              <a:t>放射冷却</a:t>
            </a:r>
            <a:r>
              <a:rPr lang="en-US" altLang="ja-JP" sz="3200" dirty="0" smtClean="0"/>
              <a:t>(</a:t>
            </a:r>
            <a:r>
              <a:rPr lang="ja-JP" altLang="en-US" sz="3200" dirty="0"/>
              <a:t>対流</a:t>
            </a:r>
            <a:r>
              <a:rPr lang="ja-JP" altLang="en-US" sz="3200" dirty="0" smtClean="0"/>
              <a:t>調節</a:t>
            </a:r>
            <a:r>
              <a:rPr lang="en-US" altLang="ja-JP" sz="3200" dirty="0" smtClean="0"/>
              <a:t>)</a:t>
            </a:r>
            <a:r>
              <a:rPr lang="ja-JP" altLang="en-US" sz="3200" dirty="0" smtClean="0"/>
              <a:t>が起こる領域は地表面温度が高くなるほど上層に位置</a:t>
            </a:r>
            <a:r>
              <a:rPr lang="en-US" altLang="ja-JP" sz="3200" dirty="0" smtClean="0"/>
              <a:t>.</a:t>
            </a:r>
            <a:endParaRPr lang="en-US" altLang="ja-JP" sz="1600" dirty="0" smtClean="0"/>
          </a:p>
          <a:p>
            <a:r>
              <a:rPr lang="ja-JP" altLang="en-US" sz="3600" dirty="0" smtClean="0"/>
              <a:t>◇射出限界◇</a:t>
            </a:r>
            <a:endParaRPr lang="en-US" altLang="ja-JP" sz="3600" dirty="0" smtClean="0"/>
          </a:p>
          <a:p>
            <a:r>
              <a:rPr lang="ja-JP" altLang="en-US" sz="2800" dirty="0"/>
              <a:t>射出</a:t>
            </a:r>
            <a:r>
              <a:rPr lang="ja-JP" altLang="en-US" sz="2800" dirty="0" smtClean="0"/>
              <a:t>限界を超えた太陽放射が入射すると</a:t>
            </a:r>
            <a:endParaRPr lang="en-US" altLang="ja-JP" sz="2800" dirty="0" smtClean="0"/>
          </a:p>
          <a:p>
            <a:r>
              <a:rPr lang="ja-JP" altLang="en-US" sz="2800" dirty="0" smtClean="0"/>
              <a:t>放射冷却できずに</a:t>
            </a:r>
            <a:r>
              <a:rPr lang="ja-JP" altLang="en-US" sz="2800" u="sng" dirty="0" smtClean="0"/>
              <a:t>暴走温室状態</a:t>
            </a:r>
            <a:r>
              <a:rPr lang="ja-JP" altLang="en-US" sz="2800" dirty="0" smtClean="0"/>
              <a:t>になる</a:t>
            </a:r>
            <a:r>
              <a:rPr lang="en-US" altLang="ja-JP" sz="2800" dirty="0" smtClean="0"/>
              <a:t>.</a:t>
            </a:r>
          </a:p>
          <a:p>
            <a:endParaRPr lang="en-US" altLang="ja-JP" sz="2800" dirty="0" smtClean="0"/>
          </a:p>
          <a:p>
            <a:endParaRPr lang="en-US" altLang="ja-JP" sz="32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a:p>
          <a:p>
            <a:endParaRPr lang="en-US" altLang="ja-JP" sz="1600" dirty="0" smtClean="0"/>
          </a:p>
          <a:p>
            <a:endParaRPr lang="en-US" altLang="ja-JP" sz="1600" dirty="0" smtClean="0"/>
          </a:p>
          <a:p>
            <a:endParaRPr lang="en-US" altLang="ja-JP" sz="1600" dirty="0" smtClean="0"/>
          </a:p>
          <a:p>
            <a:endParaRPr lang="en-US" altLang="ja-JP" sz="1600" dirty="0" smtClean="0"/>
          </a:p>
          <a:p>
            <a:endParaRPr lang="en-US" altLang="ja-JP" sz="1600" dirty="0" smtClean="0"/>
          </a:p>
        </p:txBody>
      </p:sp>
      <p:pic>
        <p:nvPicPr>
          <p:cNvPr id="45" name="図 44"/>
          <p:cNvPicPr>
            <a:picLocks noChangeAspect="1"/>
          </p:cNvPicPr>
          <p:nvPr/>
        </p:nvPicPr>
        <p:blipFill rotWithShape="1">
          <a:blip r:embed="rId3">
            <a:extLst>
              <a:ext uri="{28A0092B-C50C-407E-A947-70E740481C1C}">
                <a14:useLocalDpi xmlns:a14="http://schemas.microsoft.com/office/drawing/2010/main" val="0"/>
              </a:ext>
            </a:extLst>
          </a:blip>
          <a:srcRect l="1037" t="82847"/>
          <a:stretch/>
        </p:blipFill>
        <p:spPr>
          <a:xfrm>
            <a:off x="23724751" y="9306918"/>
            <a:ext cx="4448684" cy="685212"/>
          </a:xfrm>
          <a:prstGeom prst="rect">
            <a:avLst/>
          </a:prstGeom>
        </p:spPr>
      </p:pic>
      <p:sp>
        <p:nvSpPr>
          <p:cNvPr id="2" name="タイトル 1"/>
          <p:cNvSpPr>
            <a:spLocks noGrp="1"/>
          </p:cNvSpPr>
          <p:nvPr>
            <p:ph type="ctrTitle"/>
          </p:nvPr>
        </p:nvSpPr>
        <p:spPr>
          <a:xfrm>
            <a:off x="1242443" y="881982"/>
            <a:ext cx="27435048" cy="2448272"/>
          </a:xfrm>
          <a:ln w="38100">
            <a:solidFill>
              <a:schemeClr val="accent1">
                <a:lumMod val="75000"/>
              </a:schemeClr>
            </a:solidFill>
          </a:ln>
        </p:spPr>
        <p:txBody>
          <a:bodyPr>
            <a:noAutofit/>
          </a:bodyPr>
          <a:lstStyle/>
          <a:p>
            <a:r>
              <a:rPr lang="ja-JP" altLang="en-US" sz="4800" b="1" dirty="0"/>
              <a:t>大気</a:t>
            </a:r>
            <a:r>
              <a:rPr lang="ja-JP" altLang="en-US" sz="4800" b="1" dirty="0" smtClean="0"/>
              <a:t>の鉛直構造と</a:t>
            </a:r>
            <a:r>
              <a:rPr kumimoji="1" lang="ja-JP" altLang="en-US" sz="4800" b="1" dirty="0" smtClean="0"/>
              <a:t>地表面温度との関係についての考察</a:t>
            </a:r>
            <a:r>
              <a:rPr kumimoji="1" lang="en-US" altLang="ja-JP" sz="5400" b="1" dirty="0" smtClean="0"/>
              <a:t/>
            </a:r>
            <a:br>
              <a:rPr kumimoji="1" lang="en-US" altLang="ja-JP" sz="5400" b="1" dirty="0" smtClean="0"/>
            </a:br>
            <a:r>
              <a:rPr lang="ja-JP" altLang="en-US" sz="4000" dirty="0" smtClean="0"/>
              <a:t>中坊　孝司</a:t>
            </a:r>
            <a:r>
              <a:rPr lang="en-US" altLang="ja-JP" sz="4400" dirty="0" smtClean="0"/>
              <a:t/>
            </a:r>
            <a:br>
              <a:rPr lang="en-US" altLang="ja-JP" sz="4400" dirty="0" smtClean="0"/>
            </a:br>
            <a:r>
              <a:rPr lang="ja-JP" altLang="en-US" sz="3200" dirty="0" smtClean="0"/>
              <a:t>地球および惑星大気科学研究室</a:t>
            </a:r>
            <a:endParaRPr kumimoji="1" lang="ja-JP" altLang="en-US" sz="3200" dirty="0"/>
          </a:p>
        </p:txBody>
      </p:sp>
      <p:sp>
        <p:nvSpPr>
          <p:cNvPr id="6" name="テキスト ボックス 5"/>
          <p:cNvSpPr txBox="1"/>
          <p:nvPr/>
        </p:nvSpPr>
        <p:spPr>
          <a:xfrm>
            <a:off x="1242443" y="3834310"/>
            <a:ext cx="27435048" cy="2554545"/>
          </a:xfrm>
          <a:prstGeom prst="rect">
            <a:avLst/>
          </a:prstGeom>
          <a:noFill/>
          <a:ln w="28575">
            <a:solidFill>
              <a:schemeClr val="accent1">
                <a:lumMod val="75000"/>
              </a:schemeClr>
            </a:solidFill>
          </a:ln>
        </p:spPr>
        <p:txBody>
          <a:bodyPr wrap="square" rtlCol="0">
            <a:spAutoFit/>
          </a:bodyPr>
          <a:lstStyle/>
          <a:p>
            <a:endParaRPr lang="en-US" altLang="ja-JP" sz="3200" dirty="0"/>
          </a:p>
          <a:p>
            <a:endParaRPr lang="en-US" altLang="ja-JP" sz="3200" dirty="0" smtClean="0"/>
          </a:p>
          <a:p>
            <a:r>
              <a:rPr lang="ja-JP" altLang="en-US" sz="3200" dirty="0" smtClean="0"/>
              <a:t>大気の温度構造がどの</a:t>
            </a:r>
            <a:r>
              <a:rPr lang="ja-JP" altLang="en-US" sz="3200" dirty="0"/>
              <a:t>よう</a:t>
            </a:r>
            <a:r>
              <a:rPr lang="ja-JP" altLang="en-US" sz="3200" dirty="0" smtClean="0"/>
              <a:t>に決まるのかを知るために</a:t>
            </a:r>
            <a:r>
              <a:rPr lang="en-US" altLang="ja-JP" sz="3200" dirty="0" smtClean="0"/>
              <a:t>, </a:t>
            </a:r>
            <a:r>
              <a:rPr lang="ja-JP" altLang="en-US" sz="3200" dirty="0"/>
              <a:t> </a:t>
            </a:r>
            <a:r>
              <a:rPr lang="en-US" altLang="ja-JP" sz="3200" dirty="0" smtClean="0"/>
              <a:t>Nakajima et al (1992) </a:t>
            </a:r>
            <a:r>
              <a:rPr lang="ja-JP" altLang="en-US" sz="3200" dirty="0" smtClean="0"/>
              <a:t>を参考にして 鉛直一次元放射対流平衡モデルを作成した</a:t>
            </a:r>
            <a:r>
              <a:rPr lang="en-US" altLang="ja-JP" sz="3200" dirty="0" smtClean="0"/>
              <a:t>.</a:t>
            </a:r>
          </a:p>
          <a:p>
            <a:r>
              <a:rPr lang="ja-JP" altLang="en-US" sz="3200" dirty="0" smtClean="0"/>
              <a:t>このモデルでは</a:t>
            </a:r>
            <a:r>
              <a:rPr lang="en-US" altLang="ja-JP" sz="3200" dirty="0" smtClean="0"/>
              <a:t>, </a:t>
            </a:r>
            <a:r>
              <a:rPr lang="ja-JP" altLang="en-US" sz="3200" dirty="0" smtClean="0"/>
              <a:t>飽和している対流圏と放射平衡が成り立つ成層圏のみを考え</a:t>
            </a:r>
            <a:r>
              <a:rPr lang="en-US" altLang="ja-JP" sz="3200" dirty="0" smtClean="0"/>
              <a:t>, </a:t>
            </a:r>
            <a:r>
              <a:rPr lang="ja-JP" altLang="en-US" sz="3200" dirty="0" smtClean="0"/>
              <a:t>表面温度を変化させることに</a:t>
            </a:r>
            <a:r>
              <a:rPr lang="ja-JP" altLang="en-US" sz="3200" dirty="0"/>
              <a:t>よって大気の構造</a:t>
            </a:r>
            <a:r>
              <a:rPr lang="ja-JP" altLang="en-US" sz="3200" dirty="0" smtClean="0"/>
              <a:t>がどのように変化するのかを示した</a:t>
            </a:r>
            <a:r>
              <a:rPr lang="en-US" altLang="ja-JP" sz="3200" dirty="0" smtClean="0"/>
              <a:t>. </a:t>
            </a:r>
            <a:r>
              <a:rPr lang="ja-JP" altLang="en-US" sz="3200" dirty="0" smtClean="0"/>
              <a:t>また</a:t>
            </a:r>
            <a:r>
              <a:rPr lang="en-US" altLang="ja-JP" sz="3200" dirty="0" smtClean="0"/>
              <a:t>, </a:t>
            </a:r>
            <a:r>
              <a:rPr lang="ja-JP" altLang="en-US" sz="3200" dirty="0" smtClean="0"/>
              <a:t>非凝結成分の吸収係数を変化させることによって大気上端における放射フラックスの変化を考察した</a:t>
            </a:r>
            <a:r>
              <a:rPr lang="en-US" altLang="ja-JP" sz="3200" dirty="0" smtClean="0"/>
              <a:t>.</a:t>
            </a:r>
            <a:endParaRPr kumimoji="1" lang="en-US" altLang="ja-JP" sz="6000" dirty="0" smtClean="0"/>
          </a:p>
        </p:txBody>
      </p:sp>
      <p:sp>
        <p:nvSpPr>
          <p:cNvPr id="8" name="テキスト ボックス 7"/>
          <p:cNvSpPr txBox="1"/>
          <p:nvPr/>
        </p:nvSpPr>
        <p:spPr>
          <a:xfrm>
            <a:off x="1098427" y="3690292"/>
            <a:ext cx="3384376" cy="830997"/>
          </a:xfrm>
          <a:prstGeom prst="rect">
            <a:avLst/>
          </a:prstGeom>
          <a:solidFill>
            <a:schemeClr val="accent5">
              <a:lumMod val="20000"/>
              <a:lumOff val="80000"/>
            </a:schemeClr>
          </a:solidFill>
          <a:ln>
            <a:solidFill>
              <a:schemeClr val="tx1">
                <a:lumMod val="75000"/>
                <a:lumOff val="25000"/>
              </a:schemeClr>
            </a:solidFill>
          </a:ln>
        </p:spPr>
        <p:txBody>
          <a:bodyPr wrap="square" rtlCol="0">
            <a:spAutoFit/>
          </a:bodyPr>
          <a:lstStyle/>
          <a:p>
            <a:r>
              <a:rPr kumimoji="1" lang="en-US" altLang="ja-JP" sz="4800" b="1" dirty="0" smtClean="0"/>
              <a:t> 1. </a:t>
            </a:r>
            <a:r>
              <a:rPr kumimoji="1" lang="ja-JP" altLang="en-US" sz="4800" b="1" dirty="0" smtClean="0"/>
              <a:t>はじめに</a:t>
            </a:r>
            <a:endParaRPr kumimoji="1" lang="ja-JP" altLang="en-US" sz="4800" b="1" dirty="0"/>
          </a:p>
        </p:txBody>
      </p:sp>
      <p:sp>
        <p:nvSpPr>
          <p:cNvPr id="9" name="テキスト ボックス 8"/>
          <p:cNvSpPr txBox="1"/>
          <p:nvPr/>
        </p:nvSpPr>
        <p:spPr>
          <a:xfrm>
            <a:off x="1098427" y="6747729"/>
            <a:ext cx="3384376" cy="830997"/>
          </a:xfrm>
          <a:prstGeom prst="rect">
            <a:avLst/>
          </a:prstGeom>
          <a:solidFill>
            <a:schemeClr val="accent5">
              <a:lumMod val="20000"/>
              <a:lumOff val="80000"/>
            </a:schemeClr>
          </a:solidFill>
          <a:ln>
            <a:solidFill>
              <a:schemeClr val="tx1">
                <a:lumMod val="75000"/>
                <a:lumOff val="25000"/>
              </a:schemeClr>
            </a:solidFill>
          </a:ln>
        </p:spPr>
        <p:txBody>
          <a:bodyPr wrap="square" rtlCol="0">
            <a:spAutoFit/>
          </a:bodyPr>
          <a:lstStyle/>
          <a:p>
            <a:r>
              <a:rPr kumimoji="1" lang="en-US" altLang="ja-JP" sz="4800" b="1" dirty="0" smtClean="0"/>
              <a:t> 2. </a:t>
            </a:r>
            <a:r>
              <a:rPr lang="ja-JP" altLang="en-US" sz="4800" b="1" dirty="0"/>
              <a:t>モデル</a:t>
            </a:r>
            <a:endParaRPr kumimoji="1" lang="ja-JP" altLang="en-US" sz="4800" b="1" dirty="0"/>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43534" y="20553825"/>
            <a:ext cx="8543925" cy="923925"/>
          </a:xfrm>
          <a:prstGeom prst="rect">
            <a:avLst/>
          </a:prstGeom>
        </p:spPr>
      </p:pic>
      <p:pic>
        <p:nvPicPr>
          <p:cNvPr id="12" name="図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40421" y="22159439"/>
            <a:ext cx="5514975" cy="1000125"/>
          </a:xfrm>
          <a:prstGeom prst="rect">
            <a:avLst/>
          </a:prstGeom>
        </p:spPr>
      </p:pic>
      <p:sp>
        <p:nvSpPr>
          <p:cNvPr id="17" name="テキスト ボックス 16"/>
          <p:cNvSpPr txBox="1"/>
          <p:nvPr/>
        </p:nvSpPr>
        <p:spPr>
          <a:xfrm>
            <a:off x="12763723" y="6817686"/>
            <a:ext cx="8568952" cy="830997"/>
          </a:xfrm>
          <a:prstGeom prst="rect">
            <a:avLst/>
          </a:prstGeom>
          <a:solidFill>
            <a:schemeClr val="accent5">
              <a:lumMod val="20000"/>
              <a:lumOff val="80000"/>
            </a:schemeClr>
          </a:solidFill>
          <a:ln>
            <a:solidFill>
              <a:schemeClr val="tx1">
                <a:lumMod val="75000"/>
                <a:lumOff val="25000"/>
              </a:schemeClr>
            </a:solidFill>
          </a:ln>
        </p:spPr>
        <p:txBody>
          <a:bodyPr wrap="square" rtlCol="0">
            <a:spAutoFit/>
          </a:bodyPr>
          <a:lstStyle/>
          <a:p>
            <a:r>
              <a:rPr kumimoji="1" lang="en-US" altLang="ja-JP" sz="4800" b="1" dirty="0" smtClean="0"/>
              <a:t> 3. </a:t>
            </a:r>
            <a:r>
              <a:rPr lang="ja-JP" altLang="en-US" sz="4800" b="1" dirty="0" smtClean="0"/>
              <a:t>実験 </a:t>
            </a:r>
            <a:r>
              <a:rPr lang="en-US" altLang="ja-JP" sz="4800" b="1" dirty="0" smtClean="0"/>
              <a:t>1</a:t>
            </a:r>
            <a:r>
              <a:rPr lang="ja-JP" altLang="en-US" sz="4800" b="1" dirty="0"/>
              <a:t> </a:t>
            </a:r>
            <a:r>
              <a:rPr lang="en-US" altLang="ja-JP" sz="4800" b="1" dirty="0" smtClean="0"/>
              <a:t>( </a:t>
            </a:r>
            <a:r>
              <a:rPr lang="en-US" altLang="ja-JP" sz="4800" b="1" dirty="0" err="1" smtClean="0"/>
              <a:t>k</a:t>
            </a:r>
            <a:r>
              <a:rPr lang="en-US" altLang="ja-JP" sz="4800" b="1" baseline="-25000" dirty="0" err="1" smtClean="0"/>
              <a:t>n</a:t>
            </a:r>
            <a:r>
              <a:rPr lang="en-US" altLang="ja-JP" sz="4800" b="1" baseline="-25000" dirty="0" smtClean="0"/>
              <a:t> </a:t>
            </a:r>
            <a:r>
              <a:rPr lang="en-US" altLang="ja-JP" sz="4800" b="1" dirty="0" smtClean="0"/>
              <a:t>=0.0 </a:t>
            </a:r>
            <a:r>
              <a:rPr lang="ja-JP" altLang="en-US" sz="4800" b="1" dirty="0" smtClean="0"/>
              <a:t>の場合</a:t>
            </a:r>
            <a:r>
              <a:rPr lang="en-US" altLang="ja-JP" sz="4800" b="1" dirty="0" smtClean="0"/>
              <a:t> )</a:t>
            </a:r>
            <a:r>
              <a:rPr lang="ja-JP" altLang="en-US" sz="4800" b="1" dirty="0" smtClean="0"/>
              <a:t> </a:t>
            </a:r>
            <a:r>
              <a:rPr lang="en-US" altLang="ja-JP" sz="4800" b="1" dirty="0" smtClean="0"/>
              <a:t> </a:t>
            </a:r>
            <a:endParaRPr kumimoji="1" lang="ja-JP" altLang="en-US" sz="4800" b="1" dirty="0"/>
          </a:p>
        </p:txBody>
      </p:sp>
      <p:sp>
        <p:nvSpPr>
          <p:cNvPr id="28" name="テキスト ボックス 27"/>
          <p:cNvSpPr txBox="1"/>
          <p:nvPr/>
        </p:nvSpPr>
        <p:spPr>
          <a:xfrm>
            <a:off x="2200712" y="28234314"/>
            <a:ext cx="4723482" cy="584775"/>
          </a:xfrm>
          <a:prstGeom prst="rect">
            <a:avLst/>
          </a:prstGeom>
          <a:noFill/>
        </p:spPr>
        <p:txBody>
          <a:bodyPr wrap="square" rtlCol="0">
            <a:spAutoFit/>
          </a:bodyPr>
          <a:lstStyle/>
          <a:p>
            <a:r>
              <a:rPr kumimoji="1" lang="en-US" altLang="ja-JP" sz="3200" dirty="0" smtClean="0"/>
              <a:t>(</a:t>
            </a:r>
            <a:r>
              <a:rPr lang="ja-JP" altLang="en-US" sz="3200" dirty="0"/>
              <a:t> </a:t>
            </a:r>
            <a:r>
              <a:rPr kumimoji="1" lang="en-US" altLang="ja-JP" sz="3200" dirty="0" smtClean="0"/>
              <a:t>*</a:t>
            </a:r>
            <a:r>
              <a:rPr lang="ja-JP" altLang="en-US" sz="3200" dirty="0" smtClean="0"/>
              <a:t> </a:t>
            </a:r>
            <a:r>
              <a:rPr kumimoji="1" lang="ja-JP" altLang="en-US" sz="3200" dirty="0" smtClean="0"/>
              <a:t>は飽和状態を表す</a:t>
            </a:r>
            <a:r>
              <a:rPr lang="en-US" altLang="ja-JP" sz="3200" dirty="0" smtClean="0"/>
              <a:t>)</a:t>
            </a:r>
            <a:endParaRPr kumimoji="1" lang="ja-JP" altLang="en-US" sz="3200" dirty="0"/>
          </a:p>
        </p:txBody>
      </p:sp>
      <p:pic>
        <p:nvPicPr>
          <p:cNvPr id="32" name="図 3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40421" y="26764576"/>
            <a:ext cx="5829300" cy="1323975"/>
          </a:xfrm>
          <a:prstGeom prst="rect">
            <a:avLst/>
          </a:prstGeom>
        </p:spPr>
      </p:pic>
      <p:sp>
        <p:nvSpPr>
          <p:cNvPr id="34" name="テキスト ボックス 33"/>
          <p:cNvSpPr txBox="1"/>
          <p:nvPr/>
        </p:nvSpPr>
        <p:spPr>
          <a:xfrm>
            <a:off x="12979747" y="22714618"/>
            <a:ext cx="15697744" cy="13595299"/>
          </a:xfrm>
          <a:prstGeom prst="rect">
            <a:avLst/>
          </a:prstGeom>
          <a:noFill/>
          <a:ln w="28575">
            <a:solidFill>
              <a:schemeClr val="accent1">
                <a:lumMod val="75000"/>
              </a:schemeClr>
            </a:solidFill>
          </a:ln>
        </p:spPr>
        <p:txBody>
          <a:bodyPr wrap="square" rtlCol="0">
            <a:noAutofit/>
          </a:bodyPr>
          <a:lstStyle/>
          <a:p>
            <a:endParaRPr lang="en-US" altLang="ja-JP" sz="3200" dirty="0"/>
          </a:p>
          <a:p>
            <a:endParaRPr lang="en-US" altLang="ja-JP" sz="3200" dirty="0"/>
          </a:p>
          <a:p>
            <a:r>
              <a:rPr lang="ja-JP" altLang="en-US" sz="3600" dirty="0" smtClean="0"/>
              <a:t>◇</a:t>
            </a:r>
            <a:r>
              <a:rPr lang="ja-JP" altLang="en-US" sz="3600" dirty="0"/>
              <a:t>射出限界</a:t>
            </a:r>
            <a:r>
              <a:rPr lang="ja-JP" altLang="en-US" sz="3600" dirty="0" smtClean="0"/>
              <a:t>の吸収係数依存性◇</a:t>
            </a:r>
            <a:endParaRPr lang="en-US" altLang="ja-JP" sz="3600" dirty="0" smtClean="0"/>
          </a:p>
          <a:p>
            <a:r>
              <a:rPr lang="ja-JP" altLang="en-US" sz="3200" dirty="0" smtClean="0"/>
              <a:t>非凝結成分の吸収係数を変化させた場合の</a:t>
            </a:r>
            <a:r>
              <a:rPr lang="en-US" altLang="ja-JP" sz="3200" dirty="0" smtClean="0"/>
              <a:t>, </a:t>
            </a:r>
            <a:r>
              <a:rPr lang="ja-JP" altLang="en-US" sz="3200" dirty="0" smtClean="0"/>
              <a:t>大気上端の放射フラックスの温度分布を</a:t>
            </a:r>
            <a:endParaRPr lang="en-US" altLang="ja-JP" sz="3200" dirty="0" smtClean="0"/>
          </a:p>
          <a:p>
            <a:r>
              <a:rPr lang="ja-JP" altLang="en-US" sz="3200" dirty="0" smtClean="0"/>
              <a:t>図 </a:t>
            </a:r>
            <a:r>
              <a:rPr lang="en-US" altLang="ja-JP" sz="3200" dirty="0"/>
              <a:t>5</a:t>
            </a:r>
            <a:r>
              <a:rPr lang="en-US" altLang="ja-JP" sz="3200" dirty="0" smtClean="0"/>
              <a:t> </a:t>
            </a:r>
            <a:r>
              <a:rPr lang="ja-JP" altLang="en-US" sz="3200" dirty="0"/>
              <a:t>に</a:t>
            </a:r>
            <a:r>
              <a:rPr lang="ja-JP" altLang="en-US" sz="3200" dirty="0" smtClean="0"/>
              <a:t>示した</a:t>
            </a:r>
            <a:r>
              <a:rPr lang="en-US" altLang="ja-JP" sz="3200" dirty="0" smtClean="0"/>
              <a:t>.</a:t>
            </a:r>
          </a:p>
          <a:p>
            <a:endParaRPr lang="en-US" altLang="ja-JP" sz="3200" dirty="0"/>
          </a:p>
          <a:p>
            <a:endParaRPr lang="en-US" altLang="ja-JP" sz="3200" dirty="0" smtClean="0"/>
          </a:p>
          <a:p>
            <a:endParaRPr lang="en-US" altLang="ja-JP" sz="3200" dirty="0"/>
          </a:p>
          <a:p>
            <a:endParaRPr lang="en-US" altLang="ja-JP" sz="3200" dirty="0" smtClean="0"/>
          </a:p>
          <a:p>
            <a:endParaRPr lang="en-US" altLang="ja-JP" sz="3200" dirty="0"/>
          </a:p>
          <a:p>
            <a:endParaRPr lang="en-US" altLang="ja-JP" sz="3200" dirty="0" smtClean="0"/>
          </a:p>
          <a:p>
            <a:endParaRPr lang="en-US" altLang="ja-JP" sz="3200" dirty="0" smtClean="0"/>
          </a:p>
          <a:p>
            <a:endParaRPr lang="en-US" altLang="ja-JP" sz="3200" dirty="0" smtClean="0"/>
          </a:p>
          <a:p>
            <a:endParaRPr lang="en-US" altLang="ja-JP" sz="3200" dirty="0" smtClean="0"/>
          </a:p>
          <a:p>
            <a:endParaRPr lang="en-US" altLang="ja-JP" sz="3200" dirty="0" smtClean="0"/>
          </a:p>
          <a:p>
            <a:endParaRPr lang="en-US" altLang="ja-JP" sz="1600" dirty="0" smtClean="0"/>
          </a:p>
          <a:p>
            <a:r>
              <a:rPr lang="en-US" altLang="ja-JP" sz="1600" dirty="0" smtClean="0"/>
              <a:t>	</a:t>
            </a:r>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a:p>
          <a:p>
            <a:endParaRPr lang="en-US" altLang="ja-JP" sz="1600" dirty="0" smtClean="0"/>
          </a:p>
          <a:p>
            <a:endParaRPr lang="en-US" altLang="ja-JP" sz="1600" dirty="0" smtClean="0"/>
          </a:p>
        </p:txBody>
      </p:sp>
      <p:sp>
        <p:nvSpPr>
          <p:cNvPr id="35" name="テキスト ボックス 34"/>
          <p:cNvSpPr txBox="1"/>
          <p:nvPr/>
        </p:nvSpPr>
        <p:spPr>
          <a:xfrm>
            <a:off x="12745588" y="22556390"/>
            <a:ext cx="10171263" cy="830997"/>
          </a:xfrm>
          <a:prstGeom prst="rect">
            <a:avLst/>
          </a:prstGeom>
          <a:solidFill>
            <a:schemeClr val="accent5">
              <a:lumMod val="20000"/>
              <a:lumOff val="80000"/>
            </a:schemeClr>
          </a:solidFill>
          <a:ln>
            <a:solidFill>
              <a:schemeClr val="tx1">
                <a:lumMod val="75000"/>
                <a:lumOff val="25000"/>
              </a:schemeClr>
            </a:solidFill>
          </a:ln>
        </p:spPr>
        <p:txBody>
          <a:bodyPr wrap="square" rtlCol="0">
            <a:spAutoFit/>
          </a:bodyPr>
          <a:lstStyle/>
          <a:p>
            <a:r>
              <a:rPr kumimoji="1" lang="en-US" altLang="ja-JP" sz="4800" b="1" dirty="0" smtClean="0"/>
              <a:t> 4. </a:t>
            </a:r>
            <a:r>
              <a:rPr lang="ja-JP" altLang="en-US" sz="4800" b="1" dirty="0" smtClean="0"/>
              <a:t>実験 </a:t>
            </a:r>
            <a:r>
              <a:rPr lang="en-US" altLang="ja-JP" sz="4800" b="1" dirty="0" smtClean="0"/>
              <a:t>2 (  </a:t>
            </a:r>
            <a:r>
              <a:rPr lang="en-US" altLang="ja-JP" sz="4800" b="1" dirty="0" err="1" smtClean="0"/>
              <a:t>k</a:t>
            </a:r>
            <a:r>
              <a:rPr lang="en-US" altLang="ja-JP" sz="4800" b="1" baseline="-25000" dirty="0" err="1" smtClean="0"/>
              <a:t>n</a:t>
            </a:r>
            <a:r>
              <a:rPr lang="en-US" altLang="ja-JP" sz="4800" b="1" baseline="-25000" dirty="0" smtClean="0"/>
              <a:t> </a:t>
            </a:r>
            <a:r>
              <a:rPr lang="ja-JP" altLang="en-US" sz="4800" b="1" dirty="0" smtClean="0"/>
              <a:t>を変化させた場合</a:t>
            </a:r>
            <a:r>
              <a:rPr lang="en-US" altLang="ja-JP" sz="4800" b="1" dirty="0" smtClean="0"/>
              <a:t>) </a:t>
            </a:r>
            <a:endParaRPr kumimoji="1" lang="ja-JP" altLang="en-US" sz="4800" b="1" dirty="0"/>
          </a:p>
        </p:txBody>
      </p:sp>
      <p:sp>
        <p:nvSpPr>
          <p:cNvPr id="36" name="テキスト ボックス 35"/>
          <p:cNvSpPr txBox="1"/>
          <p:nvPr/>
        </p:nvSpPr>
        <p:spPr>
          <a:xfrm>
            <a:off x="1242443" y="36707701"/>
            <a:ext cx="27435048" cy="2554545"/>
          </a:xfrm>
          <a:prstGeom prst="rect">
            <a:avLst/>
          </a:prstGeom>
          <a:noFill/>
          <a:ln w="28575">
            <a:solidFill>
              <a:schemeClr val="accent1">
                <a:lumMod val="75000"/>
              </a:schemeClr>
            </a:solidFill>
          </a:ln>
        </p:spPr>
        <p:txBody>
          <a:bodyPr wrap="square" rtlCol="0">
            <a:noAutofit/>
          </a:bodyPr>
          <a:lstStyle/>
          <a:p>
            <a:endParaRPr kumimoji="1" lang="en-US" altLang="ja-JP" sz="3200" dirty="0" smtClean="0"/>
          </a:p>
          <a:p>
            <a:endParaRPr lang="en-US" altLang="ja-JP" sz="3200" dirty="0"/>
          </a:p>
          <a:p>
            <a:r>
              <a:rPr kumimoji="1" lang="ja-JP" altLang="en-US" sz="3200" dirty="0" smtClean="0"/>
              <a:t>実験 </a:t>
            </a:r>
            <a:r>
              <a:rPr kumimoji="1" lang="en-US" altLang="ja-JP" sz="3200" dirty="0" smtClean="0"/>
              <a:t>1 </a:t>
            </a:r>
            <a:r>
              <a:rPr kumimoji="1" lang="ja-JP" altLang="en-US" sz="3200" dirty="0" smtClean="0"/>
              <a:t>で大気の鉛直構造として</a:t>
            </a:r>
            <a:r>
              <a:rPr kumimoji="1" lang="en-US" altLang="ja-JP" sz="3200" dirty="0" smtClean="0"/>
              <a:t>, </a:t>
            </a:r>
            <a:r>
              <a:rPr kumimoji="1" lang="ja-JP" altLang="en-US" sz="3200" dirty="0" smtClean="0"/>
              <a:t>表面温度と大気の構造には深い関わりがあることを示し</a:t>
            </a:r>
            <a:r>
              <a:rPr kumimoji="1" lang="en-US" altLang="ja-JP" sz="3200" dirty="0" smtClean="0"/>
              <a:t>, </a:t>
            </a:r>
            <a:r>
              <a:rPr kumimoji="1" lang="ja-JP" altLang="en-US" sz="3200" dirty="0" smtClean="0"/>
              <a:t>射出限界が湿潤断熱勾配と水蒸気圧に規定されることを</a:t>
            </a:r>
            <a:r>
              <a:rPr lang="ja-JP" altLang="en-US" sz="3200" dirty="0" smtClean="0"/>
              <a:t>示した</a:t>
            </a:r>
            <a:r>
              <a:rPr lang="en-US" altLang="ja-JP" sz="3200" dirty="0" smtClean="0"/>
              <a:t>. </a:t>
            </a:r>
          </a:p>
          <a:p>
            <a:r>
              <a:rPr kumimoji="1" lang="ja-JP" altLang="en-US" sz="3200" dirty="0" smtClean="0"/>
              <a:t>実験 </a:t>
            </a:r>
            <a:r>
              <a:rPr kumimoji="1" lang="en-US" altLang="ja-JP" sz="3200" dirty="0" smtClean="0"/>
              <a:t>2 </a:t>
            </a:r>
            <a:r>
              <a:rPr kumimoji="1" lang="ja-JP" altLang="en-US" sz="3200" dirty="0" smtClean="0"/>
              <a:t>では吸収係数が放射フラックスに与える影響を示した</a:t>
            </a:r>
            <a:r>
              <a:rPr kumimoji="1" lang="en-US" altLang="ja-JP" sz="3200" dirty="0" smtClean="0"/>
              <a:t>. </a:t>
            </a:r>
            <a:r>
              <a:rPr kumimoji="1" lang="ja-JP" altLang="en-US" sz="3200" dirty="0" smtClean="0"/>
              <a:t>結果</a:t>
            </a:r>
            <a:r>
              <a:rPr kumimoji="1" lang="en-US" altLang="ja-JP" sz="3200" dirty="0" smtClean="0"/>
              <a:t>, </a:t>
            </a:r>
            <a:r>
              <a:rPr kumimoji="1" lang="ja-JP" altLang="en-US" sz="3200" dirty="0" smtClean="0"/>
              <a:t>それが地表面近くの光学的厚さが増加することによって大気上端の上向き放射フラックスが減少し</a:t>
            </a:r>
            <a:r>
              <a:rPr kumimoji="1" lang="en-US" altLang="ja-JP" sz="3200" dirty="0" smtClean="0"/>
              <a:t>, </a:t>
            </a:r>
            <a:r>
              <a:rPr kumimoji="1" lang="ja-JP" altLang="en-US" sz="3200" dirty="0" smtClean="0"/>
              <a:t>射出限界値を減少させ</a:t>
            </a:r>
            <a:r>
              <a:rPr lang="ja-JP" altLang="en-US" sz="3200" dirty="0" smtClean="0"/>
              <a:t>る</a:t>
            </a:r>
            <a:r>
              <a:rPr lang="ja-JP" altLang="en-US" sz="3200" dirty="0"/>
              <a:t>ことが</a:t>
            </a:r>
            <a:r>
              <a:rPr kumimoji="1" lang="ja-JP" altLang="en-US" sz="3200" dirty="0" smtClean="0"/>
              <a:t>分かった</a:t>
            </a:r>
            <a:r>
              <a:rPr kumimoji="1" lang="en-US" altLang="ja-JP" sz="3200" dirty="0" smtClean="0"/>
              <a:t>.</a:t>
            </a:r>
          </a:p>
        </p:txBody>
      </p:sp>
      <p:sp>
        <p:nvSpPr>
          <p:cNvPr id="37" name="テキスト ボックス 36"/>
          <p:cNvSpPr txBox="1"/>
          <p:nvPr/>
        </p:nvSpPr>
        <p:spPr>
          <a:xfrm>
            <a:off x="1098427" y="36563683"/>
            <a:ext cx="3384376" cy="830997"/>
          </a:xfrm>
          <a:prstGeom prst="rect">
            <a:avLst/>
          </a:prstGeom>
          <a:solidFill>
            <a:schemeClr val="accent5">
              <a:lumMod val="20000"/>
              <a:lumOff val="80000"/>
            </a:schemeClr>
          </a:solidFill>
          <a:ln>
            <a:solidFill>
              <a:schemeClr val="tx1">
                <a:lumMod val="75000"/>
                <a:lumOff val="25000"/>
              </a:schemeClr>
            </a:solidFill>
          </a:ln>
        </p:spPr>
        <p:txBody>
          <a:bodyPr wrap="square" rtlCol="0">
            <a:spAutoFit/>
          </a:bodyPr>
          <a:lstStyle/>
          <a:p>
            <a:r>
              <a:rPr kumimoji="1" lang="en-US" altLang="ja-JP" sz="4800" b="1" dirty="0" smtClean="0"/>
              <a:t> 5. </a:t>
            </a:r>
            <a:r>
              <a:rPr lang="ja-JP" altLang="en-US" sz="4800" b="1" dirty="0"/>
              <a:t>まとめ</a:t>
            </a:r>
            <a:endParaRPr kumimoji="1" lang="ja-JP" altLang="en-US" sz="4800" b="1" dirty="0"/>
          </a:p>
        </p:txBody>
      </p:sp>
      <p:sp>
        <p:nvSpPr>
          <p:cNvPr id="40" name="テキスト ボックス 39"/>
          <p:cNvSpPr txBox="1"/>
          <p:nvPr/>
        </p:nvSpPr>
        <p:spPr>
          <a:xfrm>
            <a:off x="1242443" y="40275001"/>
            <a:ext cx="27435048" cy="2299614"/>
          </a:xfrm>
          <a:prstGeom prst="rect">
            <a:avLst/>
          </a:prstGeom>
          <a:noFill/>
          <a:ln w="28575">
            <a:solidFill>
              <a:schemeClr val="accent1">
                <a:lumMod val="75000"/>
              </a:schemeClr>
            </a:solidFill>
          </a:ln>
        </p:spPr>
        <p:txBody>
          <a:bodyPr wrap="square" rtlCol="0">
            <a:noAutofit/>
          </a:bodyPr>
          <a:lstStyle/>
          <a:p>
            <a:endParaRPr kumimoji="1" lang="en-US" altLang="ja-JP" sz="2000" dirty="0" smtClean="0"/>
          </a:p>
          <a:p>
            <a:endParaRPr kumimoji="1" lang="en-US" altLang="ja-JP" sz="2000" dirty="0" smtClean="0"/>
          </a:p>
          <a:p>
            <a:r>
              <a:rPr lang="ja-JP" altLang="en-US" sz="2000" dirty="0"/>
              <a:t>・</a:t>
            </a:r>
            <a:r>
              <a:rPr lang="ja-JP" altLang="en-US" sz="2000" dirty="0" smtClean="0"/>
              <a:t>石渡 正樹</a:t>
            </a:r>
            <a:r>
              <a:rPr lang="en-US" altLang="ja-JP" sz="2000" dirty="0" smtClean="0"/>
              <a:t>, </a:t>
            </a:r>
            <a:r>
              <a:rPr lang="ja-JP" altLang="en-US" sz="2000" dirty="0" smtClean="0"/>
              <a:t>中島 健介</a:t>
            </a:r>
            <a:r>
              <a:rPr lang="en-US" altLang="ja-JP" sz="2000" dirty="0" smtClean="0"/>
              <a:t>, </a:t>
            </a:r>
            <a:r>
              <a:rPr lang="ja-JP" altLang="en-US" sz="2000" dirty="0" smtClean="0"/>
              <a:t>竹広 真一</a:t>
            </a:r>
            <a:r>
              <a:rPr lang="en-US" altLang="ja-JP" sz="2000" dirty="0" smtClean="0"/>
              <a:t>, </a:t>
            </a:r>
            <a:r>
              <a:rPr lang="ja-JP" altLang="en-US" sz="2000" dirty="0" smtClean="0"/>
              <a:t>林 祥介</a:t>
            </a:r>
            <a:r>
              <a:rPr lang="en-US" altLang="ja-JP" sz="2000" dirty="0" smtClean="0"/>
              <a:t>, 1998: 3 </a:t>
            </a:r>
            <a:r>
              <a:rPr lang="ja-JP" altLang="en-US" sz="2000" dirty="0" smtClean="0"/>
              <a:t>次元灰色大気構造の太陽定数依存性と暴走温室状態</a:t>
            </a:r>
            <a:r>
              <a:rPr lang="en-US" altLang="ja-JP" sz="2000" dirty="0" smtClean="0"/>
              <a:t>, </a:t>
            </a:r>
          </a:p>
          <a:p>
            <a:r>
              <a:rPr lang="ja-JP" altLang="en-US" sz="2000" dirty="0" smtClean="0"/>
              <a:t>日本流体力学会ながれマルチメディア</a:t>
            </a:r>
            <a:r>
              <a:rPr lang="en-US" altLang="ja-JP" sz="2000" dirty="0" smtClean="0"/>
              <a:t>.</a:t>
            </a:r>
          </a:p>
          <a:p>
            <a:r>
              <a:rPr lang="ja-JP" altLang="en-US" sz="2000" dirty="0" smtClean="0"/>
              <a:t>・会田 勝</a:t>
            </a:r>
            <a:r>
              <a:rPr lang="en-US" altLang="ja-JP" sz="2000" dirty="0" smtClean="0"/>
              <a:t>, 1954: </a:t>
            </a:r>
            <a:r>
              <a:rPr lang="ja-JP" altLang="en-US" sz="2000" dirty="0" smtClean="0"/>
              <a:t>気象学のプロムナード </a:t>
            </a:r>
            <a:r>
              <a:rPr lang="en-US" altLang="ja-JP" sz="2000" dirty="0" smtClean="0"/>
              <a:t>8</a:t>
            </a:r>
            <a:r>
              <a:rPr lang="ja-JP" altLang="en-US" sz="2000" dirty="0" smtClean="0"/>
              <a:t> 大気と放射過程 </a:t>
            </a:r>
            <a:r>
              <a:rPr lang="en-US" altLang="ja-JP" sz="2000" dirty="0" smtClean="0"/>
              <a:t>–</a:t>
            </a:r>
            <a:r>
              <a:rPr lang="ja-JP" altLang="en-US" sz="2000" dirty="0" smtClean="0"/>
              <a:t>大気の熱源と放射収支を探る</a:t>
            </a:r>
            <a:r>
              <a:rPr lang="en-US" altLang="ja-JP" sz="2000" dirty="0" smtClean="0"/>
              <a:t>- , </a:t>
            </a:r>
            <a:r>
              <a:rPr lang="ja-JP" altLang="en-US" sz="2000" dirty="0" smtClean="0"/>
              <a:t>東京堂出版</a:t>
            </a:r>
            <a:r>
              <a:rPr lang="en-US" altLang="ja-JP" sz="2000" dirty="0" smtClean="0"/>
              <a:t>, 280pp.</a:t>
            </a:r>
          </a:p>
          <a:p>
            <a:r>
              <a:rPr lang="ja-JP" altLang="en-US" sz="2000" dirty="0" smtClean="0"/>
              <a:t>・</a:t>
            </a:r>
            <a:r>
              <a:rPr lang="en-US" altLang="ja-JP" sz="2000" dirty="0"/>
              <a:t> Nakajima, S., </a:t>
            </a:r>
            <a:r>
              <a:rPr lang="en-US" altLang="ja-JP" sz="2000" dirty="0" err="1"/>
              <a:t>Hyashi</a:t>
            </a:r>
            <a:r>
              <a:rPr lang="en-US" altLang="ja-JP" sz="2000" dirty="0"/>
              <a:t>, Y.-Y., Abe, Y.,1992: A Study on the ``Runaway Greenhouse effect'' with a One-Dimensional </a:t>
            </a:r>
            <a:r>
              <a:rPr lang="en-US" altLang="ja-JP" sz="2000" dirty="0" err="1" smtClean="0"/>
              <a:t>Radiative</a:t>
            </a:r>
            <a:r>
              <a:rPr lang="en-US" altLang="ja-JP" sz="2000" dirty="0" smtClean="0"/>
              <a:t>-</a:t>
            </a:r>
          </a:p>
          <a:p>
            <a:r>
              <a:rPr lang="en-US" altLang="ja-JP" sz="2000" dirty="0" smtClean="0"/>
              <a:t>Convective </a:t>
            </a:r>
            <a:r>
              <a:rPr lang="en-US" altLang="ja-JP" sz="2000" dirty="0" err="1"/>
              <a:t>Equiliblium</a:t>
            </a:r>
            <a:r>
              <a:rPr lang="en-US" altLang="ja-JP" sz="2000" dirty="0"/>
              <a:t> Model, </a:t>
            </a:r>
            <a:r>
              <a:rPr lang="en-US" altLang="ja-JP" sz="2000" i="1" dirty="0"/>
              <a:t>J. Atoms. Sci</a:t>
            </a:r>
            <a:r>
              <a:rPr lang="en-US" altLang="ja-JP" sz="2000" dirty="0"/>
              <a:t>., </a:t>
            </a:r>
            <a:r>
              <a:rPr lang="en-US" altLang="ja-JP" sz="2000" b="1" dirty="0"/>
              <a:t>49</a:t>
            </a:r>
            <a:r>
              <a:rPr lang="en-US" altLang="ja-JP" sz="2000" dirty="0"/>
              <a:t>, 2256-2266.</a:t>
            </a:r>
            <a:endParaRPr lang="en-US" altLang="ja-JP" sz="2000" dirty="0" smtClean="0"/>
          </a:p>
          <a:p>
            <a:endParaRPr kumimoji="1" lang="en-US" altLang="ja-JP" sz="3200" dirty="0" smtClean="0"/>
          </a:p>
        </p:txBody>
      </p:sp>
      <p:sp>
        <p:nvSpPr>
          <p:cNvPr id="41" name="テキスト ボックス 40"/>
          <p:cNvSpPr txBox="1"/>
          <p:nvPr/>
        </p:nvSpPr>
        <p:spPr>
          <a:xfrm>
            <a:off x="1098427" y="39910318"/>
            <a:ext cx="3384376" cy="830997"/>
          </a:xfrm>
          <a:prstGeom prst="rect">
            <a:avLst/>
          </a:prstGeom>
          <a:solidFill>
            <a:schemeClr val="accent5">
              <a:lumMod val="20000"/>
              <a:lumOff val="80000"/>
            </a:schemeClr>
          </a:solidFill>
          <a:ln>
            <a:solidFill>
              <a:schemeClr val="tx1">
                <a:lumMod val="75000"/>
                <a:lumOff val="25000"/>
              </a:schemeClr>
            </a:solidFill>
          </a:ln>
        </p:spPr>
        <p:txBody>
          <a:bodyPr wrap="square" rtlCol="0">
            <a:spAutoFit/>
          </a:bodyPr>
          <a:lstStyle/>
          <a:p>
            <a:r>
              <a:rPr kumimoji="1" lang="en-US" altLang="ja-JP" sz="4800" b="1" dirty="0" smtClean="0"/>
              <a:t> </a:t>
            </a:r>
            <a:r>
              <a:rPr kumimoji="1" lang="ja-JP" altLang="en-US" sz="4800" b="1" dirty="0" smtClean="0"/>
              <a:t>参考文献</a:t>
            </a:r>
            <a:endParaRPr kumimoji="1" lang="ja-JP" altLang="en-US" sz="4800" b="1" dirty="0"/>
          </a:p>
        </p:txBody>
      </p:sp>
      <p:pic>
        <p:nvPicPr>
          <p:cNvPr id="42" name="図 41"/>
          <p:cNvPicPr>
            <a:picLocks noChangeAspect="1"/>
          </p:cNvPicPr>
          <p:nvPr/>
        </p:nvPicPr>
        <p:blipFill rotWithShape="1">
          <a:blip r:embed="rId3">
            <a:extLst>
              <a:ext uri="{28A0092B-C50C-407E-A947-70E740481C1C}">
                <a14:useLocalDpi xmlns:a14="http://schemas.microsoft.com/office/drawing/2010/main" val="0"/>
              </a:ext>
            </a:extLst>
          </a:blip>
          <a:srcRect b="19033"/>
          <a:stretch/>
        </p:blipFill>
        <p:spPr>
          <a:xfrm>
            <a:off x="13339786" y="10387038"/>
            <a:ext cx="5004061" cy="3600400"/>
          </a:xfrm>
          <a:prstGeom prst="rect">
            <a:avLst/>
          </a:prstGeom>
        </p:spPr>
      </p:pic>
      <p:pic>
        <p:nvPicPr>
          <p:cNvPr id="43" name="図 42"/>
          <p:cNvPicPr>
            <a:picLocks noChangeAspect="1"/>
          </p:cNvPicPr>
          <p:nvPr/>
        </p:nvPicPr>
        <p:blipFill rotWithShape="1">
          <a:blip r:embed="rId7">
            <a:extLst>
              <a:ext uri="{28A0092B-C50C-407E-A947-70E740481C1C}">
                <a14:useLocalDpi xmlns:a14="http://schemas.microsoft.com/office/drawing/2010/main" val="0"/>
              </a:ext>
            </a:extLst>
          </a:blip>
          <a:srcRect b="19033"/>
          <a:stretch/>
        </p:blipFill>
        <p:spPr>
          <a:xfrm>
            <a:off x="18364723" y="10387038"/>
            <a:ext cx="5004060" cy="3600400"/>
          </a:xfrm>
          <a:prstGeom prst="rect">
            <a:avLst/>
          </a:prstGeom>
        </p:spPr>
      </p:pic>
      <p:pic>
        <p:nvPicPr>
          <p:cNvPr id="44" name="図 43"/>
          <p:cNvPicPr>
            <a:picLocks noChangeAspect="1"/>
          </p:cNvPicPr>
          <p:nvPr/>
        </p:nvPicPr>
        <p:blipFill rotWithShape="1">
          <a:blip r:embed="rId8">
            <a:extLst>
              <a:ext uri="{28A0092B-C50C-407E-A947-70E740481C1C}">
                <a14:useLocalDpi xmlns:a14="http://schemas.microsoft.com/office/drawing/2010/main" val="0"/>
              </a:ext>
            </a:extLst>
          </a:blip>
          <a:srcRect r="4416" b="19033"/>
          <a:stretch/>
        </p:blipFill>
        <p:spPr>
          <a:xfrm>
            <a:off x="23420906" y="10387036"/>
            <a:ext cx="4907755" cy="3600402"/>
          </a:xfrm>
          <a:prstGeom prst="rect">
            <a:avLst/>
          </a:prstGeom>
        </p:spPr>
      </p:pic>
      <p:sp>
        <p:nvSpPr>
          <p:cNvPr id="46" name="テキスト ボックス 45"/>
          <p:cNvSpPr txBox="1"/>
          <p:nvPr/>
        </p:nvSpPr>
        <p:spPr>
          <a:xfrm>
            <a:off x="13987859" y="14112290"/>
            <a:ext cx="4379590" cy="523220"/>
          </a:xfrm>
          <a:prstGeom prst="rect">
            <a:avLst/>
          </a:prstGeom>
          <a:noFill/>
        </p:spPr>
        <p:txBody>
          <a:bodyPr wrap="square" rtlCol="0">
            <a:spAutoFit/>
          </a:bodyPr>
          <a:lstStyle/>
          <a:p>
            <a:r>
              <a:rPr lang="ja-JP" altLang="en-US" sz="2800" dirty="0" smtClean="0"/>
              <a:t>図 </a:t>
            </a:r>
            <a:r>
              <a:rPr lang="en-US" altLang="ja-JP" sz="2800" dirty="0" smtClean="0"/>
              <a:t>1: </a:t>
            </a:r>
            <a:r>
              <a:rPr lang="ja-JP" altLang="en-US" sz="2800" dirty="0" smtClean="0"/>
              <a:t>温度の鉛直分布</a:t>
            </a:r>
            <a:endParaRPr kumimoji="1" lang="ja-JP" altLang="en-US" sz="2800" dirty="0"/>
          </a:p>
        </p:txBody>
      </p:sp>
      <p:sp>
        <p:nvSpPr>
          <p:cNvPr id="48" name="テキスト ボックス 47"/>
          <p:cNvSpPr txBox="1"/>
          <p:nvPr/>
        </p:nvSpPr>
        <p:spPr>
          <a:xfrm>
            <a:off x="18380347" y="14041443"/>
            <a:ext cx="5603726" cy="954107"/>
          </a:xfrm>
          <a:prstGeom prst="rect">
            <a:avLst/>
          </a:prstGeom>
          <a:noFill/>
        </p:spPr>
        <p:txBody>
          <a:bodyPr wrap="square" rtlCol="0">
            <a:spAutoFit/>
          </a:bodyPr>
          <a:lstStyle/>
          <a:p>
            <a:r>
              <a:rPr lang="ja-JP" altLang="en-US" sz="2800" dirty="0" smtClean="0"/>
              <a:t>図 </a:t>
            </a:r>
            <a:r>
              <a:rPr lang="en-US" altLang="ja-JP" sz="2800" dirty="0"/>
              <a:t>2</a:t>
            </a:r>
            <a:r>
              <a:rPr lang="en-US" altLang="ja-JP" sz="2800" dirty="0" smtClean="0"/>
              <a:t>: </a:t>
            </a:r>
            <a:r>
              <a:rPr lang="ja-JP" altLang="en-US" sz="2800" dirty="0" smtClean="0"/>
              <a:t>正味の上向き放射フラックス</a:t>
            </a:r>
            <a:endParaRPr lang="en-US" altLang="ja-JP" sz="2800" dirty="0" smtClean="0"/>
          </a:p>
          <a:p>
            <a:r>
              <a:rPr lang="ja-JP" altLang="en-US" sz="2800" dirty="0"/>
              <a:t> </a:t>
            </a:r>
            <a:r>
              <a:rPr lang="ja-JP" altLang="en-US" sz="2800" dirty="0" smtClean="0"/>
              <a:t>         の鉛直分布</a:t>
            </a:r>
            <a:endParaRPr kumimoji="1" lang="ja-JP" altLang="en-US" sz="2800" dirty="0"/>
          </a:p>
        </p:txBody>
      </p:sp>
      <p:sp>
        <p:nvSpPr>
          <p:cNvPr id="49" name="テキスト ボックス 48"/>
          <p:cNvSpPr txBox="1"/>
          <p:nvPr/>
        </p:nvSpPr>
        <p:spPr>
          <a:xfrm>
            <a:off x="23793845" y="14040282"/>
            <a:ext cx="4379590" cy="954107"/>
          </a:xfrm>
          <a:prstGeom prst="rect">
            <a:avLst/>
          </a:prstGeom>
          <a:noFill/>
        </p:spPr>
        <p:txBody>
          <a:bodyPr wrap="square" rtlCol="0">
            <a:spAutoFit/>
          </a:bodyPr>
          <a:lstStyle/>
          <a:p>
            <a:r>
              <a:rPr lang="ja-JP" altLang="en-US" sz="2800" dirty="0" smtClean="0"/>
              <a:t>図 </a:t>
            </a:r>
            <a:r>
              <a:rPr lang="en-US" altLang="ja-JP" sz="2800" dirty="0"/>
              <a:t>3</a:t>
            </a:r>
            <a:r>
              <a:rPr lang="en-US" altLang="ja-JP" sz="2800" dirty="0" smtClean="0"/>
              <a:t>: </a:t>
            </a:r>
            <a:r>
              <a:rPr lang="ja-JP" altLang="en-US" sz="2800" dirty="0" smtClean="0"/>
              <a:t>放射による加熱率の</a:t>
            </a:r>
            <a:endParaRPr lang="en-US" altLang="ja-JP" sz="2800" dirty="0" smtClean="0"/>
          </a:p>
          <a:p>
            <a:r>
              <a:rPr lang="ja-JP" altLang="en-US" sz="2800" dirty="0" smtClean="0"/>
              <a:t>          鉛直分布</a:t>
            </a:r>
            <a:endParaRPr kumimoji="1" lang="ja-JP" altLang="en-US" sz="2800" dirty="0"/>
          </a:p>
        </p:txBody>
      </p:sp>
      <p:pic>
        <p:nvPicPr>
          <p:cNvPr id="50" name="図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411795" y="17623842"/>
            <a:ext cx="5328592" cy="3996444"/>
          </a:xfrm>
          <a:prstGeom prst="rect">
            <a:avLst/>
          </a:prstGeom>
        </p:spPr>
      </p:pic>
      <p:sp>
        <p:nvSpPr>
          <p:cNvPr id="52" name="テキスト ボックス 51"/>
          <p:cNvSpPr txBox="1"/>
          <p:nvPr/>
        </p:nvSpPr>
        <p:spPr>
          <a:xfrm>
            <a:off x="13987859" y="21437361"/>
            <a:ext cx="5243686" cy="830997"/>
          </a:xfrm>
          <a:prstGeom prst="rect">
            <a:avLst/>
          </a:prstGeom>
          <a:noFill/>
        </p:spPr>
        <p:txBody>
          <a:bodyPr wrap="square" rtlCol="0">
            <a:spAutoFit/>
          </a:bodyPr>
          <a:lstStyle/>
          <a:p>
            <a:r>
              <a:rPr lang="ja-JP" altLang="en-US" sz="2400" dirty="0" smtClean="0"/>
              <a:t>図 </a:t>
            </a:r>
            <a:r>
              <a:rPr lang="en-US" altLang="ja-JP" sz="2400" dirty="0" smtClean="0"/>
              <a:t>4: </a:t>
            </a:r>
            <a:r>
              <a:rPr lang="ja-JP" altLang="en-US" sz="2400" dirty="0" smtClean="0"/>
              <a:t>大気上端の</a:t>
            </a:r>
            <a:endParaRPr lang="en-US" altLang="ja-JP" sz="2400" dirty="0" smtClean="0"/>
          </a:p>
          <a:p>
            <a:r>
              <a:rPr lang="en-US" altLang="ja-JP" sz="2400" dirty="0"/>
              <a:t> </a:t>
            </a:r>
            <a:r>
              <a:rPr lang="en-US" altLang="ja-JP" sz="2400" dirty="0" smtClean="0"/>
              <a:t>         </a:t>
            </a:r>
            <a:r>
              <a:rPr lang="ja-JP" altLang="en-US" sz="2400" dirty="0" smtClean="0"/>
              <a:t>上向き放射フラックスの温度分布</a:t>
            </a:r>
            <a:endParaRPr kumimoji="1" lang="ja-JP" altLang="en-US" sz="2400" dirty="0"/>
          </a:p>
        </p:txBody>
      </p:sp>
      <p:sp>
        <p:nvSpPr>
          <p:cNvPr id="51" name="テキスト ボックス 50"/>
          <p:cNvSpPr txBox="1"/>
          <p:nvPr/>
        </p:nvSpPr>
        <p:spPr>
          <a:xfrm>
            <a:off x="19805846" y="17011774"/>
            <a:ext cx="8412338" cy="5016758"/>
          </a:xfrm>
          <a:prstGeom prst="rect">
            <a:avLst/>
          </a:prstGeom>
          <a:noFill/>
        </p:spPr>
        <p:txBody>
          <a:bodyPr wrap="square" rtlCol="0">
            <a:spAutoFit/>
          </a:bodyPr>
          <a:lstStyle/>
          <a:p>
            <a:r>
              <a:rPr lang="ja-JP" altLang="en-US" sz="3200" u="sng" dirty="0" smtClean="0"/>
              <a:t>図 </a:t>
            </a:r>
            <a:r>
              <a:rPr lang="en-US" altLang="ja-JP" sz="3200" u="sng" dirty="0" smtClean="0"/>
              <a:t>4 </a:t>
            </a:r>
            <a:r>
              <a:rPr lang="ja-JP" altLang="en-US" sz="3200" u="sng" dirty="0" smtClean="0"/>
              <a:t>で射出限界の存在を確かめられる</a:t>
            </a:r>
            <a:r>
              <a:rPr lang="en-US" altLang="ja-JP" sz="3200" u="sng" dirty="0" smtClean="0"/>
              <a:t>.</a:t>
            </a:r>
          </a:p>
          <a:p>
            <a:r>
              <a:rPr lang="ja-JP" altLang="en-US" sz="3200" dirty="0" smtClean="0"/>
              <a:t>・</a:t>
            </a:r>
            <a:r>
              <a:rPr lang="en-US" altLang="ja-JP" sz="3200" dirty="0" smtClean="0"/>
              <a:t>T &lt; 300K </a:t>
            </a:r>
            <a:r>
              <a:rPr lang="ja-JP" altLang="en-US" sz="3200" dirty="0" smtClean="0"/>
              <a:t>のとき</a:t>
            </a:r>
            <a:endParaRPr lang="en-US" altLang="ja-JP" sz="3200" dirty="0" smtClean="0"/>
          </a:p>
          <a:p>
            <a:r>
              <a:rPr lang="ja-JP" altLang="en-US" sz="3200" dirty="0"/>
              <a:t>地</a:t>
            </a:r>
            <a:r>
              <a:rPr lang="ja-JP" altLang="en-US" sz="3200" dirty="0" smtClean="0"/>
              <a:t>表面放射の影響で決まる</a:t>
            </a:r>
            <a:r>
              <a:rPr lang="en-US" altLang="ja-JP" sz="3200" dirty="0" smtClean="0"/>
              <a:t>.</a:t>
            </a:r>
          </a:p>
          <a:p>
            <a:r>
              <a:rPr lang="ja-JP" altLang="en-US" sz="3200" dirty="0" smtClean="0"/>
              <a:t>・</a:t>
            </a:r>
            <a:r>
              <a:rPr lang="en-US" altLang="ja-JP" sz="3200" dirty="0" smtClean="0"/>
              <a:t>300K &lt; T &lt; 350K</a:t>
            </a:r>
            <a:r>
              <a:rPr lang="ja-JP" altLang="en-US" sz="3200" dirty="0"/>
              <a:t> </a:t>
            </a:r>
            <a:r>
              <a:rPr lang="ja-JP" altLang="en-US" sz="3200" dirty="0" smtClean="0"/>
              <a:t>のとき</a:t>
            </a:r>
            <a:endParaRPr lang="en-US" altLang="ja-JP" sz="3200" dirty="0" smtClean="0"/>
          </a:p>
          <a:p>
            <a:r>
              <a:rPr lang="ja-JP" altLang="en-US" sz="3200" dirty="0"/>
              <a:t>地</a:t>
            </a:r>
            <a:r>
              <a:rPr lang="ja-JP" altLang="en-US" sz="3200" dirty="0" smtClean="0"/>
              <a:t>表面の効果が弱まり</a:t>
            </a:r>
            <a:r>
              <a:rPr lang="en-US" altLang="ja-JP" sz="3200" dirty="0" smtClean="0"/>
              <a:t>, </a:t>
            </a:r>
            <a:r>
              <a:rPr lang="ja-JP" altLang="en-US" sz="3200" dirty="0" smtClean="0"/>
              <a:t>温度</a:t>
            </a:r>
            <a:r>
              <a:rPr lang="ja-JP" altLang="en-US" sz="3200" dirty="0"/>
              <a:t>勾配</a:t>
            </a:r>
            <a:r>
              <a:rPr lang="ja-JP" altLang="en-US" sz="3200" dirty="0" smtClean="0"/>
              <a:t>が</a:t>
            </a:r>
            <a:r>
              <a:rPr lang="ja-JP" altLang="en-US" sz="3200" dirty="0"/>
              <a:t>減少</a:t>
            </a:r>
            <a:r>
              <a:rPr lang="ja-JP" altLang="en-US" sz="3200" dirty="0" smtClean="0"/>
              <a:t>する</a:t>
            </a:r>
            <a:endParaRPr lang="en-US" altLang="ja-JP" sz="3200" dirty="0" smtClean="0"/>
          </a:p>
          <a:p>
            <a:r>
              <a:rPr lang="ja-JP" altLang="en-US" sz="3200" dirty="0" smtClean="0"/>
              <a:t>ため</a:t>
            </a:r>
            <a:r>
              <a:rPr lang="en-US" altLang="ja-JP" sz="3200" dirty="0" smtClean="0"/>
              <a:t>, </a:t>
            </a:r>
            <a:r>
              <a:rPr lang="ja-JP" altLang="en-US" sz="3200" dirty="0" smtClean="0"/>
              <a:t>フラックス</a:t>
            </a:r>
            <a:r>
              <a:rPr lang="ja-JP" altLang="en-US" sz="3200" dirty="0"/>
              <a:t>が</a:t>
            </a:r>
            <a:r>
              <a:rPr lang="ja-JP" altLang="en-US" sz="3200" dirty="0" smtClean="0"/>
              <a:t>減少</a:t>
            </a:r>
            <a:r>
              <a:rPr lang="en-US" altLang="ja-JP" sz="3200" dirty="0" smtClean="0"/>
              <a:t>.</a:t>
            </a:r>
          </a:p>
          <a:p>
            <a:r>
              <a:rPr lang="ja-JP" altLang="en-US" sz="3200" dirty="0"/>
              <a:t>・</a:t>
            </a:r>
            <a:r>
              <a:rPr lang="ja-JP" altLang="en-US" sz="3200" dirty="0" smtClean="0"/>
              <a:t> </a:t>
            </a:r>
            <a:r>
              <a:rPr lang="en-US" altLang="ja-JP" sz="3200" dirty="0" smtClean="0"/>
              <a:t>T &gt; 350K</a:t>
            </a:r>
            <a:r>
              <a:rPr lang="ja-JP" altLang="en-US" sz="3200" dirty="0"/>
              <a:t> </a:t>
            </a:r>
            <a:r>
              <a:rPr lang="ja-JP" altLang="en-US" sz="3200" dirty="0" smtClean="0"/>
              <a:t>のとき</a:t>
            </a:r>
            <a:endParaRPr lang="en-US" altLang="ja-JP" sz="3200" dirty="0" smtClean="0"/>
          </a:p>
          <a:p>
            <a:r>
              <a:rPr lang="ja-JP" altLang="en-US" sz="3200" dirty="0" smtClean="0"/>
              <a:t>水蒸気圧が卓越し</a:t>
            </a:r>
            <a:r>
              <a:rPr lang="en-US" altLang="ja-JP" sz="3200" dirty="0" smtClean="0"/>
              <a:t>, </a:t>
            </a:r>
            <a:r>
              <a:rPr lang="ja-JP" altLang="en-US" sz="3200" dirty="0"/>
              <a:t>光学的</a:t>
            </a:r>
            <a:r>
              <a:rPr lang="ja-JP" altLang="en-US" sz="3200" dirty="0" smtClean="0"/>
              <a:t>に厚くなるため表面温度に依らなくなる</a:t>
            </a:r>
            <a:r>
              <a:rPr lang="en-US" altLang="ja-JP" sz="3200" dirty="0" smtClean="0"/>
              <a:t>.</a:t>
            </a:r>
            <a:endParaRPr lang="en-US" altLang="ja-JP" sz="1400" dirty="0"/>
          </a:p>
          <a:p>
            <a:r>
              <a:rPr lang="ja-JP" altLang="en-US" sz="3200" dirty="0" smtClean="0"/>
              <a:t>⇒</a:t>
            </a:r>
            <a:r>
              <a:rPr lang="ja-JP" altLang="en-US" sz="3200" dirty="0" smtClean="0">
                <a:solidFill>
                  <a:srgbClr val="FF0000"/>
                </a:solidFill>
              </a:rPr>
              <a:t>水蒸気と断熱勾配の影響で極大値を持つ</a:t>
            </a:r>
            <a:endParaRPr lang="en-US" altLang="ja-JP" sz="3200" dirty="0" smtClean="0">
              <a:solidFill>
                <a:srgbClr val="FF0000"/>
              </a:solidFill>
            </a:endParaRPr>
          </a:p>
        </p:txBody>
      </p:sp>
      <p:sp>
        <p:nvSpPr>
          <p:cNvPr id="54" name="角丸四角形 53"/>
          <p:cNvSpPr/>
          <p:nvPr/>
        </p:nvSpPr>
        <p:spPr>
          <a:xfrm>
            <a:off x="19374196" y="16701454"/>
            <a:ext cx="8843987" cy="5327078"/>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p:cNvCxnSpPr/>
          <p:nvPr/>
        </p:nvCxnSpPr>
        <p:spPr>
          <a:xfrm>
            <a:off x="14131875" y="18087538"/>
            <a:ext cx="1292299" cy="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15489559" y="17795151"/>
            <a:ext cx="1859310" cy="584775"/>
          </a:xfrm>
          <a:prstGeom prst="rect">
            <a:avLst/>
          </a:prstGeom>
          <a:noFill/>
        </p:spPr>
        <p:txBody>
          <a:bodyPr wrap="square" rtlCol="0">
            <a:spAutoFit/>
          </a:bodyPr>
          <a:lstStyle/>
          <a:p>
            <a:r>
              <a:rPr lang="ja-JP" altLang="en-US" sz="3200" dirty="0" smtClean="0"/>
              <a:t>射出限界</a:t>
            </a:r>
            <a:endParaRPr kumimoji="1" lang="ja-JP" altLang="en-US" sz="3200" dirty="0"/>
          </a:p>
        </p:txBody>
      </p:sp>
      <p:pic>
        <p:nvPicPr>
          <p:cNvPr id="1024" name="図 102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535768" y="25660477"/>
            <a:ext cx="4844580" cy="3807881"/>
          </a:xfrm>
          <a:prstGeom prst="rect">
            <a:avLst/>
          </a:prstGeom>
        </p:spPr>
      </p:pic>
      <p:sp>
        <p:nvSpPr>
          <p:cNvPr id="1030" name="テキスト ボックス 1029"/>
          <p:cNvSpPr txBox="1"/>
          <p:nvPr/>
        </p:nvSpPr>
        <p:spPr>
          <a:xfrm>
            <a:off x="19172435" y="25436710"/>
            <a:ext cx="9001000" cy="3708708"/>
          </a:xfrm>
          <a:prstGeom prst="rect">
            <a:avLst/>
          </a:prstGeom>
          <a:noFill/>
        </p:spPr>
        <p:txBody>
          <a:bodyPr wrap="square" rtlCol="0">
            <a:spAutoFit/>
          </a:bodyPr>
          <a:lstStyle/>
          <a:p>
            <a:r>
              <a:rPr lang="ja-JP" altLang="en-US" sz="3200" dirty="0" smtClean="0"/>
              <a:t>・結果</a:t>
            </a:r>
            <a:endParaRPr kumimoji="1" lang="en-US" altLang="ja-JP" sz="3200" dirty="0" smtClean="0"/>
          </a:p>
          <a:p>
            <a:r>
              <a:rPr kumimoji="1" lang="en-US" altLang="ja-JP" sz="3200" dirty="0" err="1" smtClean="0"/>
              <a:t>k</a:t>
            </a:r>
            <a:r>
              <a:rPr kumimoji="1" lang="en-US" altLang="ja-JP" sz="3200" baseline="-25000" dirty="0" err="1" smtClean="0"/>
              <a:t>n</a:t>
            </a:r>
            <a:r>
              <a:rPr kumimoji="1" lang="en-US" altLang="ja-JP" sz="3200" dirty="0" smtClean="0"/>
              <a:t> </a:t>
            </a:r>
            <a:r>
              <a:rPr lang="ja-JP" altLang="en-US" sz="3200" dirty="0" smtClean="0"/>
              <a:t>が増加すると射出限界値が減少</a:t>
            </a:r>
            <a:r>
              <a:rPr lang="en-US" altLang="ja-JP" sz="3200" dirty="0" smtClean="0"/>
              <a:t>.</a:t>
            </a:r>
          </a:p>
          <a:p>
            <a:endParaRPr lang="en-US" altLang="ja-JP" sz="1100" dirty="0"/>
          </a:p>
          <a:p>
            <a:r>
              <a:rPr lang="ja-JP" altLang="en-US" sz="3200" dirty="0" smtClean="0"/>
              <a:t>・原因</a:t>
            </a:r>
            <a:endParaRPr lang="en-US" altLang="ja-JP" sz="3200" dirty="0" smtClean="0"/>
          </a:p>
          <a:p>
            <a:r>
              <a:rPr lang="ja-JP" altLang="en-US" sz="3200" dirty="0" smtClean="0"/>
              <a:t>地表面付近での光学的厚さ</a:t>
            </a:r>
            <a:r>
              <a:rPr lang="ja-JP" altLang="en-US" sz="3200" dirty="0"/>
              <a:t>の</a:t>
            </a:r>
            <a:r>
              <a:rPr lang="ja-JP" altLang="en-US" sz="3200" dirty="0" smtClean="0"/>
              <a:t>増加</a:t>
            </a:r>
            <a:r>
              <a:rPr lang="en-US" altLang="ja-JP" sz="3200" dirty="0" smtClean="0"/>
              <a:t>(</a:t>
            </a:r>
            <a:r>
              <a:rPr lang="ja-JP" altLang="en-US" sz="3200" dirty="0" smtClean="0"/>
              <a:t>図</a:t>
            </a:r>
            <a:r>
              <a:rPr lang="en-US" altLang="ja-JP" sz="3200" dirty="0" smtClean="0"/>
              <a:t>6, 7 </a:t>
            </a:r>
            <a:r>
              <a:rPr lang="ja-JP" altLang="en-US" sz="3200" dirty="0" smtClean="0"/>
              <a:t>で確認</a:t>
            </a:r>
            <a:r>
              <a:rPr lang="en-US" altLang="ja-JP" sz="3200" dirty="0" smtClean="0"/>
              <a:t>).</a:t>
            </a:r>
          </a:p>
          <a:p>
            <a:r>
              <a:rPr lang="ja-JP" altLang="en-US" sz="3200" dirty="0"/>
              <a:t>地表面温度</a:t>
            </a:r>
            <a:r>
              <a:rPr lang="ja-JP" altLang="en-US" sz="3200" dirty="0" smtClean="0"/>
              <a:t>が低い場合でも光学的厚さが </a:t>
            </a:r>
            <a:r>
              <a:rPr lang="en-US" altLang="ja-JP" sz="3200" dirty="0" smtClean="0"/>
              <a:t>1 </a:t>
            </a:r>
            <a:r>
              <a:rPr lang="ja-JP" altLang="en-US" sz="3200" dirty="0" smtClean="0"/>
              <a:t>を超えてしまうため</a:t>
            </a:r>
            <a:r>
              <a:rPr lang="en-US" altLang="ja-JP" sz="3200" dirty="0" smtClean="0"/>
              <a:t>, </a:t>
            </a:r>
            <a:r>
              <a:rPr lang="ja-JP" altLang="en-US" sz="3200" dirty="0" smtClean="0">
                <a:solidFill>
                  <a:srgbClr val="FF0000"/>
                </a:solidFill>
              </a:rPr>
              <a:t>地面放射の放射フラックスへの影響が効かなくなる</a:t>
            </a:r>
            <a:r>
              <a:rPr lang="en-US" altLang="ja-JP" sz="3200" dirty="0" smtClean="0">
                <a:solidFill>
                  <a:srgbClr val="FF0000"/>
                </a:solidFill>
              </a:rPr>
              <a:t>.</a:t>
            </a:r>
          </a:p>
        </p:txBody>
      </p:sp>
      <p:sp>
        <p:nvSpPr>
          <p:cNvPr id="1031" name="テキスト ボックス 1030"/>
          <p:cNvSpPr txBox="1"/>
          <p:nvPr/>
        </p:nvSpPr>
        <p:spPr>
          <a:xfrm>
            <a:off x="13771835" y="29544558"/>
            <a:ext cx="5243686" cy="1077218"/>
          </a:xfrm>
          <a:prstGeom prst="rect">
            <a:avLst/>
          </a:prstGeom>
          <a:noFill/>
        </p:spPr>
        <p:txBody>
          <a:bodyPr wrap="square" rtlCol="0">
            <a:spAutoFit/>
          </a:bodyPr>
          <a:lstStyle/>
          <a:p>
            <a:r>
              <a:rPr lang="ja-JP" altLang="en-US" sz="3200" dirty="0" smtClean="0"/>
              <a:t>図 </a:t>
            </a:r>
            <a:r>
              <a:rPr lang="en-US" altLang="ja-JP" sz="3200" dirty="0" smtClean="0"/>
              <a:t>5: </a:t>
            </a:r>
            <a:r>
              <a:rPr lang="ja-JP" altLang="en-US" sz="3200" dirty="0" smtClean="0"/>
              <a:t>大気</a:t>
            </a:r>
            <a:r>
              <a:rPr lang="ja-JP" altLang="en-US" sz="3200" dirty="0"/>
              <a:t>上端</a:t>
            </a:r>
            <a:r>
              <a:rPr lang="ja-JP" altLang="en-US" sz="3200" dirty="0" smtClean="0"/>
              <a:t>の上向き放射</a:t>
            </a:r>
            <a:endParaRPr lang="en-US" altLang="ja-JP" sz="3200" dirty="0" smtClean="0"/>
          </a:p>
          <a:p>
            <a:r>
              <a:rPr lang="ja-JP" altLang="en-US" sz="3200" dirty="0" smtClean="0"/>
              <a:t>          フラックスの温度分布</a:t>
            </a:r>
            <a:endParaRPr kumimoji="1" lang="ja-JP" altLang="en-US" sz="3200" dirty="0"/>
          </a:p>
        </p:txBody>
      </p:sp>
      <p:sp>
        <p:nvSpPr>
          <p:cNvPr id="72" name="テキスト ボックス 71"/>
          <p:cNvSpPr txBox="1"/>
          <p:nvPr/>
        </p:nvSpPr>
        <p:spPr>
          <a:xfrm>
            <a:off x="13771835" y="34440612"/>
            <a:ext cx="5243686" cy="1077218"/>
          </a:xfrm>
          <a:prstGeom prst="rect">
            <a:avLst/>
          </a:prstGeom>
          <a:noFill/>
        </p:spPr>
        <p:txBody>
          <a:bodyPr wrap="square" rtlCol="0">
            <a:spAutoFit/>
          </a:bodyPr>
          <a:lstStyle/>
          <a:p>
            <a:r>
              <a:rPr lang="ja-JP" altLang="en-US" sz="3200" dirty="0" smtClean="0"/>
              <a:t>図 </a:t>
            </a:r>
            <a:r>
              <a:rPr lang="en-US" altLang="ja-JP" sz="3200" dirty="0" smtClean="0"/>
              <a:t>6: </a:t>
            </a:r>
            <a:r>
              <a:rPr lang="ja-JP" altLang="en-US" sz="3200" dirty="0"/>
              <a:t> </a:t>
            </a:r>
            <a:r>
              <a:rPr lang="ja-JP" altLang="en-US" sz="3200" dirty="0" smtClean="0"/>
              <a:t>光学的厚さの鉛直分布</a:t>
            </a:r>
            <a:endParaRPr lang="en-US" altLang="ja-JP" sz="3200" dirty="0" smtClean="0"/>
          </a:p>
          <a:p>
            <a:r>
              <a:rPr lang="ja-JP" altLang="en-US" sz="3200" dirty="0"/>
              <a:t> </a:t>
            </a:r>
            <a:r>
              <a:rPr lang="ja-JP" altLang="en-US" sz="3200" dirty="0" smtClean="0"/>
              <a:t>                </a:t>
            </a:r>
            <a:r>
              <a:rPr lang="en-US" altLang="ja-JP" sz="3200" dirty="0" smtClean="0"/>
              <a:t>(</a:t>
            </a:r>
            <a:r>
              <a:rPr lang="en-US" altLang="ja-JP" sz="3200" dirty="0" err="1" smtClean="0"/>
              <a:t>k</a:t>
            </a:r>
            <a:r>
              <a:rPr lang="en-US" altLang="ja-JP" sz="3200" baseline="-25000" dirty="0" err="1" smtClean="0"/>
              <a:t>n</a:t>
            </a:r>
            <a:r>
              <a:rPr lang="en-US" altLang="ja-JP" sz="3200" dirty="0" smtClean="0"/>
              <a:t>= 0)</a:t>
            </a:r>
            <a:endParaRPr kumimoji="1" lang="ja-JP" altLang="en-US" sz="3200" dirty="0"/>
          </a:p>
        </p:txBody>
      </p:sp>
      <p:sp>
        <p:nvSpPr>
          <p:cNvPr id="73" name="テキスト ボックス 72"/>
          <p:cNvSpPr txBox="1"/>
          <p:nvPr/>
        </p:nvSpPr>
        <p:spPr>
          <a:xfrm>
            <a:off x="19113325" y="34437710"/>
            <a:ext cx="5243686" cy="1077218"/>
          </a:xfrm>
          <a:prstGeom prst="rect">
            <a:avLst/>
          </a:prstGeom>
          <a:noFill/>
        </p:spPr>
        <p:txBody>
          <a:bodyPr wrap="square" rtlCol="0">
            <a:spAutoFit/>
          </a:bodyPr>
          <a:lstStyle/>
          <a:p>
            <a:r>
              <a:rPr lang="ja-JP" altLang="en-US" sz="3200" dirty="0" smtClean="0"/>
              <a:t>図 </a:t>
            </a:r>
            <a:r>
              <a:rPr lang="en-US" altLang="ja-JP" sz="3200" dirty="0" smtClean="0"/>
              <a:t>7: </a:t>
            </a:r>
            <a:r>
              <a:rPr lang="ja-JP" altLang="en-US" sz="3200" dirty="0" smtClean="0"/>
              <a:t> 光学的厚さの鉛直分布</a:t>
            </a:r>
            <a:endParaRPr lang="en-US" altLang="ja-JP" sz="3200" dirty="0" smtClean="0"/>
          </a:p>
          <a:p>
            <a:r>
              <a:rPr lang="ja-JP" altLang="en-US" sz="3200" dirty="0"/>
              <a:t> </a:t>
            </a:r>
            <a:r>
              <a:rPr lang="ja-JP" altLang="en-US" sz="3200" dirty="0" smtClean="0"/>
              <a:t>            </a:t>
            </a:r>
            <a:r>
              <a:rPr lang="en-US" altLang="ja-JP" sz="3200" dirty="0" smtClean="0"/>
              <a:t>(</a:t>
            </a:r>
            <a:r>
              <a:rPr lang="en-US" altLang="ja-JP" sz="3200" dirty="0" err="1" smtClean="0"/>
              <a:t>k</a:t>
            </a:r>
            <a:r>
              <a:rPr lang="en-US" altLang="ja-JP" sz="3200" baseline="-25000" dirty="0" err="1" smtClean="0"/>
              <a:t>n</a:t>
            </a:r>
            <a:r>
              <a:rPr lang="en-US" altLang="ja-JP" sz="3200" dirty="0" smtClean="0"/>
              <a:t>= 0.001)</a:t>
            </a:r>
            <a:endParaRPr kumimoji="1" lang="ja-JP" altLang="en-US" sz="3200" dirty="0"/>
          </a:p>
        </p:txBody>
      </p:sp>
      <p:sp>
        <p:nvSpPr>
          <p:cNvPr id="1032" name="テキスト ボックス 1031"/>
          <p:cNvSpPr txBox="1"/>
          <p:nvPr/>
        </p:nvSpPr>
        <p:spPr>
          <a:xfrm>
            <a:off x="23984073" y="30937198"/>
            <a:ext cx="4693418" cy="2062103"/>
          </a:xfrm>
          <a:prstGeom prst="rect">
            <a:avLst/>
          </a:prstGeom>
          <a:noFill/>
        </p:spPr>
        <p:txBody>
          <a:bodyPr wrap="square" rtlCol="0">
            <a:spAutoFit/>
          </a:bodyPr>
          <a:lstStyle/>
          <a:p>
            <a:r>
              <a:rPr kumimoji="1" lang="ja-JP" altLang="en-US" sz="3200" dirty="0" smtClean="0"/>
              <a:t>光学的厚さが地表面付近で増加している</a:t>
            </a:r>
            <a:r>
              <a:rPr kumimoji="1" lang="en-US" altLang="ja-JP" sz="3200" dirty="0" smtClean="0"/>
              <a:t>.</a:t>
            </a:r>
          </a:p>
          <a:p>
            <a:r>
              <a:rPr kumimoji="1" lang="ja-JP" altLang="en-US" sz="3200" dirty="0" smtClean="0"/>
              <a:t>地表面温度が低い場合に特に変化がある</a:t>
            </a:r>
            <a:r>
              <a:rPr kumimoji="1" lang="en-US" altLang="ja-JP" sz="3200" dirty="0" smtClean="0"/>
              <a:t>.</a:t>
            </a:r>
            <a:endParaRPr kumimoji="1" lang="ja-JP" altLang="en-US" sz="3200" dirty="0"/>
          </a:p>
        </p:txBody>
      </p:sp>
      <p:cxnSp>
        <p:nvCxnSpPr>
          <p:cNvPr id="1045" name="直線コネクタ 1044"/>
          <p:cNvCxnSpPr/>
          <p:nvPr/>
        </p:nvCxnSpPr>
        <p:spPr>
          <a:xfrm>
            <a:off x="14994048" y="40741315"/>
            <a:ext cx="0" cy="14012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46" name="テキスト ボックス 1045"/>
          <p:cNvSpPr txBox="1"/>
          <p:nvPr/>
        </p:nvSpPr>
        <p:spPr>
          <a:xfrm>
            <a:off x="15375581" y="40858616"/>
            <a:ext cx="12509846" cy="1015663"/>
          </a:xfrm>
          <a:prstGeom prst="rect">
            <a:avLst/>
          </a:prstGeom>
          <a:noFill/>
        </p:spPr>
        <p:txBody>
          <a:bodyPr wrap="square" rtlCol="0">
            <a:spAutoFit/>
          </a:bodyPr>
          <a:lstStyle/>
          <a:p>
            <a:r>
              <a:rPr lang="ja-JP" altLang="en-US" sz="2000" dirty="0" smtClean="0"/>
              <a:t>・</a:t>
            </a:r>
            <a:r>
              <a:rPr lang="en-US" altLang="ja-JP" sz="2000" dirty="0"/>
              <a:t> </a:t>
            </a:r>
            <a:r>
              <a:rPr lang="en-US" altLang="ja-JP" sz="2000" dirty="0" err="1"/>
              <a:t>Ishiwatari</a:t>
            </a:r>
            <a:r>
              <a:rPr lang="en-US" altLang="ja-JP" sz="2000" dirty="0"/>
              <a:t>, M., </a:t>
            </a:r>
            <a:r>
              <a:rPr lang="en-US" altLang="ja-JP" sz="2000" dirty="0" err="1"/>
              <a:t>Takehiro</a:t>
            </a:r>
            <a:r>
              <a:rPr lang="en-US" altLang="ja-JP" sz="2000" dirty="0"/>
              <a:t>, S., Nakajima, K., Hayashi, Y., 2002: A Numerical Study on Appearance of the Runaway Greenhouse State of a Tree-Dimensional Gray Atmosphere. </a:t>
            </a:r>
            <a:r>
              <a:rPr lang="en-US" altLang="ja-JP" sz="2000" i="1" dirty="0"/>
              <a:t>J. Atoms. Sci</a:t>
            </a:r>
            <a:r>
              <a:rPr lang="en-US" altLang="ja-JP" sz="2000" dirty="0"/>
              <a:t>., </a:t>
            </a:r>
            <a:r>
              <a:rPr lang="en-US" altLang="ja-JP" sz="2000" b="1" dirty="0"/>
              <a:t>59</a:t>
            </a:r>
            <a:r>
              <a:rPr lang="en-US" altLang="ja-JP" sz="2000" dirty="0"/>
              <a:t>, 3223--3238</a:t>
            </a:r>
            <a:r>
              <a:rPr lang="en-US" altLang="ja-JP" sz="2000" dirty="0" smtClean="0"/>
              <a:t>.</a:t>
            </a:r>
          </a:p>
          <a:p>
            <a:r>
              <a:rPr kumimoji="1" lang="ja-JP" altLang="en-US" sz="2000" dirty="0" smtClean="0"/>
              <a:t>・</a:t>
            </a:r>
            <a:r>
              <a:rPr lang="ja-JP" altLang="en-US" sz="2000" dirty="0"/>
              <a:t>浅野 正二</a:t>
            </a:r>
            <a:r>
              <a:rPr lang="en-US" altLang="ja-JP" sz="2000" dirty="0"/>
              <a:t>, </a:t>
            </a:r>
            <a:r>
              <a:rPr lang="en-US" altLang="ja-JP" sz="2000" dirty="0" smtClean="0"/>
              <a:t>2010: </a:t>
            </a:r>
            <a:r>
              <a:rPr lang="ja-JP" altLang="en-US" sz="2000" dirty="0"/>
              <a:t>大気放射学の基礎</a:t>
            </a:r>
            <a:r>
              <a:rPr lang="en-US" altLang="ja-JP" sz="2000" dirty="0"/>
              <a:t>, </a:t>
            </a:r>
            <a:r>
              <a:rPr lang="ja-JP" altLang="en-US" sz="2000" dirty="0"/>
              <a:t>朝倉書店</a:t>
            </a:r>
            <a:r>
              <a:rPr lang="en-US" altLang="ja-JP" sz="2000" dirty="0"/>
              <a:t>, 267pp.</a:t>
            </a:r>
            <a:endParaRPr kumimoji="1" lang="ja-JP" altLang="en-US" sz="2000" dirty="0"/>
          </a:p>
        </p:txBody>
      </p:sp>
      <p:sp>
        <p:nvSpPr>
          <p:cNvPr id="1047" name="テキスト ボックス 1046"/>
          <p:cNvSpPr txBox="1"/>
          <p:nvPr/>
        </p:nvSpPr>
        <p:spPr>
          <a:xfrm>
            <a:off x="23020798" y="16409067"/>
            <a:ext cx="1180649" cy="584775"/>
          </a:xfrm>
          <a:prstGeom prst="rect">
            <a:avLst/>
          </a:prstGeom>
          <a:solidFill>
            <a:schemeClr val="bg1"/>
          </a:solidFill>
          <a:ln>
            <a:solidFill>
              <a:schemeClr val="tx1"/>
            </a:solidFill>
          </a:ln>
        </p:spPr>
        <p:txBody>
          <a:bodyPr wrap="square" rtlCol="0">
            <a:spAutoFit/>
          </a:bodyPr>
          <a:lstStyle/>
          <a:p>
            <a:pPr algn="ctr"/>
            <a:r>
              <a:rPr kumimoji="1" lang="ja-JP" altLang="en-US" sz="3200" dirty="0" smtClean="0"/>
              <a:t>考察</a:t>
            </a:r>
            <a:endParaRPr kumimoji="1" lang="ja-JP" altLang="en-US" sz="3200" dirty="0"/>
          </a:p>
        </p:txBody>
      </p:sp>
      <p:sp>
        <p:nvSpPr>
          <p:cNvPr id="98" name="角丸四角形 97"/>
          <p:cNvSpPr/>
          <p:nvPr/>
        </p:nvSpPr>
        <p:spPr>
          <a:xfrm>
            <a:off x="18955335" y="25221428"/>
            <a:ext cx="9218100" cy="3923990"/>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22988859" y="24923943"/>
            <a:ext cx="1180649" cy="584775"/>
          </a:xfrm>
          <a:prstGeom prst="rect">
            <a:avLst/>
          </a:prstGeom>
          <a:solidFill>
            <a:schemeClr val="bg1"/>
          </a:solidFill>
          <a:ln>
            <a:solidFill>
              <a:schemeClr val="tx1"/>
            </a:solidFill>
          </a:ln>
        </p:spPr>
        <p:txBody>
          <a:bodyPr wrap="square" rtlCol="0">
            <a:spAutoFit/>
          </a:bodyPr>
          <a:lstStyle/>
          <a:p>
            <a:pPr algn="ctr"/>
            <a:r>
              <a:rPr kumimoji="1" lang="ja-JP" altLang="en-US" sz="3200" dirty="0" smtClean="0"/>
              <a:t>考察</a:t>
            </a:r>
            <a:endParaRPr kumimoji="1" lang="ja-JP" altLang="en-US" sz="3200" dirty="0"/>
          </a:p>
        </p:txBody>
      </p:sp>
      <p:pic>
        <p:nvPicPr>
          <p:cNvPr id="19" name="図 1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75470" y="24789254"/>
            <a:ext cx="3285246" cy="423337"/>
          </a:xfrm>
          <a:prstGeom prst="rect">
            <a:avLst/>
          </a:prstGeom>
        </p:spPr>
      </p:pic>
      <p:pic>
        <p:nvPicPr>
          <p:cNvPr id="27" name="図 2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32871" y="24328876"/>
            <a:ext cx="3327845" cy="434212"/>
          </a:xfrm>
          <a:prstGeom prst="rect">
            <a:avLst/>
          </a:prstGeom>
        </p:spPr>
      </p:pic>
      <p:sp>
        <p:nvSpPr>
          <p:cNvPr id="90" name="正方形/長方形 89"/>
          <p:cNvSpPr/>
          <p:nvPr/>
        </p:nvSpPr>
        <p:spPr>
          <a:xfrm>
            <a:off x="8189730" y="22061570"/>
            <a:ext cx="4107425" cy="6615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p:cNvSpPr txBox="1"/>
          <p:nvPr/>
        </p:nvSpPr>
        <p:spPr>
          <a:xfrm>
            <a:off x="8463042" y="19210029"/>
            <a:ext cx="2026392" cy="584775"/>
          </a:xfrm>
          <a:prstGeom prst="rect">
            <a:avLst/>
          </a:prstGeom>
          <a:noFill/>
        </p:spPr>
        <p:txBody>
          <a:bodyPr wrap="square" rtlCol="0">
            <a:spAutoFit/>
          </a:bodyPr>
          <a:lstStyle/>
          <a:p>
            <a:r>
              <a:rPr kumimoji="1" lang="ja-JP" altLang="en-US" sz="2800" dirty="0" smtClean="0"/>
              <a:t>モル分率</a:t>
            </a:r>
            <a:r>
              <a:rPr kumimoji="1" lang="ja-JP" altLang="en-US" sz="3200" dirty="0" smtClean="0"/>
              <a:t>：</a:t>
            </a:r>
            <a:endParaRPr kumimoji="1" lang="ja-JP" altLang="en-US" sz="3200" dirty="0"/>
          </a:p>
        </p:txBody>
      </p:sp>
      <p:pic>
        <p:nvPicPr>
          <p:cNvPr id="69" name="Picture 4" descr="$\chi_{\nu}$, $\chi_n$">
            <a:hlinkClick r:id="rId13"/>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243443" y="19379546"/>
            <a:ext cx="1104900" cy="247650"/>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8314085" y="22340366"/>
            <a:ext cx="2026392" cy="523220"/>
          </a:xfrm>
          <a:prstGeom prst="rect">
            <a:avLst/>
          </a:prstGeom>
          <a:noFill/>
        </p:spPr>
        <p:txBody>
          <a:bodyPr wrap="square" rtlCol="0">
            <a:spAutoFit/>
          </a:bodyPr>
          <a:lstStyle/>
          <a:p>
            <a:r>
              <a:rPr lang="ja-JP" altLang="en-US" sz="2800" u="sng" dirty="0" smtClean="0"/>
              <a:t>吸収係数</a:t>
            </a:r>
            <a:endParaRPr kumimoji="1" lang="ja-JP" altLang="en-US" sz="2800" u="sng" dirty="0"/>
          </a:p>
        </p:txBody>
      </p:sp>
      <p:sp>
        <p:nvSpPr>
          <p:cNvPr id="95" name="テキスト ボックス 94"/>
          <p:cNvSpPr txBox="1"/>
          <p:nvPr/>
        </p:nvSpPr>
        <p:spPr>
          <a:xfrm>
            <a:off x="8299227" y="23752812"/>
            <a:ext cx="2026392" cy="523220"/>
          </a:xfrm>
          <a:prstGeom prst="rect">
            <a:avLst/>
          </a:prstGeom>
          <a:noFill/>
        </p:spPr>
        <p:txBody>
          <a:bodyPr wrap="square" rtlCol="0">
            <a:spAutoFit/>
          </a:bodyPr>
          <a:lstStyle/>
          <a:p>
            <a:r>
              <a:rPr lang="ja-JP" altLang="en-US" sz="2800" u="sng" dirty="0" smtClean="0"/>
              <a:t>分子量</a:t>
            </a:r>
            <a:endParaRPr kumimoji="1" lang="ja-JP" altLang="en-US" sz="2800" u="sng" dirty="0"/>
          </a:p>
        </p:txBody>
      </p:sp>
      <p:pic>
        <p:nvPicPr>
          <p:cNvPr id="71" name="Picture 6" descr="$k_n$">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442157" y="23480390"/>
            <a:ext cx="371475" cy="333376"/>
          </a:xfrm>
          <a:prstGeom prst="rect">
            <a:avLst/>
          </a:prstGeom>
          <a:noFill/>
          <a:extLst>
            <a:ext uri="{909E8E84-426E-40DD-AFC4-6F175D3DCCD1}">
              <a14:hiddenFill xmlns:a14="http://schemas.microsoft.com/office/drawing/2010/main">
                <a:solidFill>
                  <a:srgbClr val="FFFFFF"/>
                </a:solidFill>
              </a14:hiddenFill>
            </a:ext>
          </a:extLst>
        </p:spPr>
      </p:pic>
      <p:sp>
        <p:nvSpPr>
          <p:cNvPr id="100" name="テキスト ボックス 99"/>
          <p:cNvSpPr txBox="1"/>
          <p:nvPr/>
        </p:nvSpPr>
        <p:spPr>
          <a:xfrm>
            <a:off x="8809508" y="23333394"/>
            <a:ext cx="2496884" cy="523220"/>
          </a:xfrm>
          <a:prstGeom prst="rect">
            <a:avLst/>
          </a:prstGeom>
          <a:noFill/>
        </p:spPr>
        <p:txBody>
          <a:bodyPr wrap="square" rtlCol="0">
            <a:spAutoFit/>
          </a:bodyPr>
          <a:lstStyle/>
          <a:p>
            <a:r>
              <a:rPr kumimoji="1" lang="ja-JP" altLang="en-US" sz="2800" dirty="0" smtClean="0"/>
              <a:t>：変化させる</a:t>
            </a:r>
            <a:endParaRPr kumimoji="1" lang="ja-JP" altLang="en-US" sz="2800" dirty="0"/>
          </a:p>
        </p:txBody>
      </p:sp>
      <p:pic>
        <p:nvPicPr>
          <p:cNvPr id="80" name="Picture 8" descr="\begin{align*}&#10;  \mu \frac{dI_{\nu}(\tau,\mu)}{d\tau}=I_{\nu}(\tau,\mu)-J_{\nu}(\tau,\mu) \label{rad_eq3}&#10;\end{align}">
            <a:hlinkClick r:id="rId17"/>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10210" y="18829158"/>
            <a:ext cx="5410200" cy="83820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sigma=5.67\times10^{-8}\ \mathrm{W/(m^2K^4)}$">
            <a:hlinkClick r:id="rId19"/>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144243" y="30718511"/>
            <a:ext cx="4762500" cy="438151"/>
          </a:xfrm>
          <a:prstGeom prst="rect">
            <a:avLst/>
          </a:prstGeom>
          <a:noFill/>
          <a:extLst>
            <a:ext uri="{909E8E84-426E-40DD-AFC4-6F175D3DCCD1}">
              <a14:hiddenFill xmlns:a14="http://schemas.microsoft.com/office/drawing/2010/main">
                <a:solidFill>
                  <a:srgbClr val="FFFFFF"/>
                </a:solidFill>
              </a14:hiddenFill>
            </a:ext>
          </a:extLst>
        </p:spPr>
      </p:pic>
      <p:pic>
        <p:nvPicPr>
          <p:cNvPr id="23" name="図 2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3187749" y="31291831"/>
            <a:ext cx="3590925" cy="390525"/>
          </a:xfrm>
          <a:prstGeom prst="rect">
            <a:avLst/>
          </a:prstGeom>
        </p:spPr>
      </p:pic>
      <p:pic>
        <p:nvPicPr>
          <p:cNvPr id="21" name="図 20"/>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8463477" y="25766438"/>
            <a:ext cx="3152236" cy="360817"/>
          </a:xfrm>
          <a:prstGeom prst="rect">
            <a:avLst/>
          </a:prstGeom>
        </p:spPr>
      </p:pic>
      <p:pic>
        <p:nvPicPr>
          <p:cNvPr id="26" name="図 25"/>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8477151" y="26127256"/>
            <a:ext cx="3185272" cy="345280"/>
          </a:xfrm>
          <a:prstGeom prst="rect">
            <a:avLst/>
          </a:prstGeom>
        </p:spPr>
      </p:pic>
      <p:sp>
        <p:nvSpPr>
          <p:cNvPr id="65" name="テキスト ボックス 64"/>
          <p:cNvSpPr txBox="1"/>
          <p:nvPr/>
        </p:nvSpPr>
        <p:spPr>
          <a:xfrm>
            <a:off x="1458467" y="31165303"/>
            <a:ext cx="2655367" cy="523220"/>
          </a:xfrm>
          <a:prstGeom prst="rect">
            <a:avLst/>
          </a:prstGeom>
          <a:noFill/>
        </p:spPr>
        <p:txBody>
          <a:bodyPr wrap="square" rtlCol="0">
            <a:spAutoFit/>
          </a:bodyPr>
          <a:lstStyle/>
          <a:p>
            <a:r>
              <a:rPr kumimoji="1" lang="ja-JP" altLang="en-US" sz="2800" dirty="0" smtClean="0"/>
              <a:t>気体定数：</a:t>
            </a:r>
            <a:endParaRPr kumimoji="1" lang="ja-JP" altLang="en-US" sz="2800" dirty="0"/>
          </a:p>
        </p:txBody>
      </p:sp>
      <p:sp>
        <p:nvSpPr>
          <p:cNvPr id="88" name="テキスト ボックス 87"/>
          <p:cNvSpPr txBox="1"/>
          <p:nvPr/>
        </p:nvSpPr>
        <p:spPr>
          <a:xfrm>
            <a:off x="8314085" y="25220686"/>
            <a:ext cx="2655367" cy="523220"/>
          </a:xfrm>
          <a:prstGeom prst="rect">
            <a:avLst/>
          </a:prstGeom>
          <a:noFill/>
        </p:spPr>
        <p:txBody>
          <a:bodyPr wrap="square" rtlCol="0">
            <a:spAutoFit/>
          </a:bodyPr>
          <a:lstStyle/>
          <a:p>
            <a:r>
              <a:rPr lang="ja-JP" altLang="en-US" sz="2800" u="sng" dirty="0" smtClean="0"/>
              <a:t>定圧モル比熱</a:t>
            </a:r>
            <a:endParaRPr kumimoji="1" lang="ja-JP" altLang="en-US" sz="2800" u="sng" dirty="0"/>
          </a:p>
        </p:txBody>
      </p:sp>
      <p:sp>
        <p:nvSpPr>
          <p:cNvPr id="89" name="テキスト ボックス 88"/>
          <p:cNvSpPr txBox="1"/>
          <p:nvPr/>
        </p:nvSpPr>
        <p:spPr>
          <a:xfrm>
            <a:off x="8291232" y="26516830"/>
            <a:ext cx="2655367" cy="523220"/>
          </a:xfrm>
          <a:prstGeom prst="rect">
            <a:avLst/>
          </a:prstGeom>
          <a:noFill/>
        </p:spPr>
        <p:txBody>
          <a:bodyPr wrap="square" rtlCol="0">
            <a:spAutoFit/>
          </a:bodyPr>
          <a:lstStyle/>
          <a:p>
            <a:r>
              <a:rPr kumimoji="1" lang="ja-JP" altLang="en-US" sz="2800" u="sng" dirty="0" smtClean="0"/>
              <a:t>潜熱</a:t>
            </a:r>
            <a:endParaRPr kumimoji="1" lang="ja-JP" altLang="en-US" sz="2800" u="sng" dirty="0"/>
          </a:p>
        </p:txBody>
      </p:sp>
      <p:pic>
        <p:nvPicPr>
          <p:cNvPr id="4" name="Picture 2" descr="$l=43655\ \mathrm{J/mol}$">
            <a:hlinkClick r:id="rId24"/>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489611" y="27092894"/>
            <a:ext cx="2790825" cy="390526"/>
          </a:xfrm>
          <a:prstGeom prst="rect">
            <a:avLst/>
          </a:prstGeom>
          <a:noFill/>
          <a:extLst>
            <a:ext uri="{909E8E84-426E-40DD-AFC4-6F175D3DCCD1}">
              <a14:hiddenFill xmlns:a14="http://schemas.microsoft.com/office/drawing/2010/main">
                <a:solidFill>
                  <a:srgbClr val="FFFFFF"/>
                </a:solidFill>
              </a14:hiddenFill>
            </a:ext>
          </a:extLst>
        </p:spPr>
      </p:pic>
      <p:sp>
        <p:nvSpPr>
          <p:cNvPr id="74" name="正方形/長方形 73"/>
          <p:cNvSpPr/>
          <p:nvPr/>
        </p:nvSpPr>
        <p:spPr>
          <a:xfrm>
            <a:off x="8227219" y="16641962"/>
            <a:ext cx="4107425" cy="36211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7" name="Picture 4" descr="$I_{\nu}$">
            <a:hlinkClick r:id="rId26"/>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0171435" y="17432774"/>
            <a:ext cx="333375" cy="33337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J_{\nu}$">
            <a:hlinkClick r:id="rId28"/>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0529565" y="17933693"/>
            <a:ext cx="361950" cy="333376"/>
          </a:xfrm>
          <a:prstGeom prst="rect">
            <a:avLst/>
          </a:prstGeom>
          <a:noFill/>
          <a:extLst>
            <a:ext uri="{909E8E84-426E-40DD-AFC4-6F175D3DCCD1}">
              <a14:hiddenFill xmlns:a14="http://schemas.microsoft.com/office/drawing/2010/main">
                <a:solidFill>
                  <a:srgbClr val="FFFFFF"/>
                </a:solidFill>
              </a14:hiddenFill>
            </a:ext>
          </a:extLst>
        </p:spPr>
      </p:pic>
      <p:sp>
        <p:nvSpPr>
          <p:cNvPr id="76" name="テキスト ボックス 75"/>
          <p:cNvSpPr txBox="1"/>
          <p:nvPr/>
        </p:nvSpPr>
        <p:spPr>
          <a:xfrm>
            <a:off x="8427102" y="17282348"/>
            <a:ext cx="2026392" cy="523220"/>
          </a:xfrm>
          <a:prstGeom prst="rect">
            <a:avLst/>
          </a:prstGeom>
          <a:noFill/>
        </p:spPr>
        <p:txBody>
          <a:bodyPr wrap="square" rtlCol="0">
            <a:spAutoFit/>
          </a:bodyPr>
          <a:lstStyle/>
          <a:p>
            <a:r>
              <a:rPr lang="ja-JP" altLang="en-US" sz="2800" dirty="0" smtClean="0"/>
              <a:t>放射輝度</a:t>
            </a:r>
            <a:r>
              <a:rPr kumimoji="1" lang="ja-JP" altLang="en-US" sz="2800" dirty="0" smtClean="0"/>
              <a:t>：</a:t>
            </a:r>
            <a:endParaRPr kumimoji="1" lang="ja-JP" altLang="en-US" sz="2800" dirty="0"/>
          </a:p>
        </p:txBody>
      </p:sp>
      <p:sp>
        <p:nvSpPr>
          <p:cNvPr id="77" name="テキスト ボックス 76"/>
          <p:cNvSpPr txBox="1"/>
          <p:nvPr/>
        </p:nvSpPr>
        <p:spPr>
          <a:xfrm>
            <a:off x="8427102" y="17743849"/>
            <a:ext cx="2240847" cy="523220"/>
          </a:xfrm>
          <a:prstGeom prst="rect">
            <a:avLst/>
          </a:prstGeom>
          <a:noFill/>
        </p:spPr>
        <p:txBody>
          <a:bodyPr wrap="square" rtlCol="0">
            <a:spAutoFit/>
          </a:bodyPr>
          <a:lstStyle/>
          <a:p>
            <a:r>
              <a:rPr kumimoji="1" lang="ja-JP" altLang="en-US" sz="2800" dirty="0" smtClean="0"/>
              <a:t>放射源関数：</a:t>
            </a:r>
            <a:endParaRPr kumimoji="1" lang="ja-JP" altLang="en-US" sz="2800" dirty="0"/>
          </a:p>
        </p:txBody>
      </p:sp>
      <p:pic>
        <p:nvPicPr>
          <p:cNvPr id="18" name="Picture 10" descr="$g=9.8\ \mathrm{m/s^2}$">
            <a:hlinkClick r:id="rId30"/>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463477" y="28088551"/>
            <a:ext cx="2190750" cy="438151"/>
          </a:xfrm>
          <a:prstGeom prst="rect">
            <a:avLst/>
          </a:prstGeom>
          <a:noFill/>
          <a:extLst>
            <a:ext uri="{909E8E84-426E-40DD-AFC4-6F175D3DCCD1}">
              <a14:hiddenFill xmlns:a14="http://schemas.microsoft.com/office/drawing/2010/main">
                <a:solidFill>
                  <a:srgbClr val="FFFFFF"/>
                </a:solidFill>
              </a14:hiddenFill>
            </a:ext>
          </a:extLst>
        </p:spPr>
      </p:pic>
      <p:sp>
        <p:nvSpPr>
          <p:cNvPr id="81" name="テキスト ボックス 80"/>
          <p:cNvSpPr txBox="1"/>
          <p:nvPr/>
        </p:nvSpPr>
        <p:spPr>
          <a:xfrm>
            <a:off x="8427102" y="16777310"/>
            <a:ext cx="2026392" cy="523220"/>
          </a:xfrm>
          <a:prstGeom prst="rect">
            <a:avLst/>
          </a:prstGeom>
          <a:noFill/>
        </p:spPr>
        <p:txBody>
          <a:bodyPr wrap="square" rtlCol="0">
            <a:spAutoFit/>
          </a:bodyPr>
          <a:lstStyle/>
          <a:p>
            <a:r>
              <a:rPr lang="ja-JP" altLang="en-US" sz="2800" dirty="0"/>
              <a:t>振動数</a:t>
            </a:r>
            <a:r>
              <a:rPr kumimoji="1" lang="ja-JP" altLang="en-US" sz="2800" dirty="0" smtClean="0"/>
              <a:t>：</a:t>
            </a:r>
            <a:endParaRPr kumimoji="1" lang="ja-JP" altLang="en-US" sz="2800" dirty="0"/>
          </a:p>
        </p:txBody>
      </p:sp>
      <p:pic>
        <p:nvPicPr>
          <p:cNvPr id="1036" name="Picture 12" descr="$\nu$">
            <a:hlinkClick r:id="rId32"/>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9789773" y="17015499"/>
            <a:ext cx="190500" cy="171450"/>
          </a:xfrm>
          <a:prstGeom prst="rect">
            <a:avLst/>
          </a:prstGeom>
          <a:noFill/>
          <a:extLst>
            <a:ext uri="{909E8E84-426E-40DD-AFC4-6F175D3DCCD1}">
              <a14:hiddenFill xmlns:a14="http://schemas.microsoft.com/office/drawing/2010/main">
                <a:solidFill>
                  <a:srgbClr val="FFFFFF"/>
                </a:solidFill>
              </a14:hiddenFill>
            </a:ext>
          </a:extLst>
        </p:spPr>
      </p:pic>
      <p:sp>
        <p:nvSpPr>
          <p:cNvPr id="85" name="テキスト ボックス 84"/>
          <p:cNvSpPr txBox="1"/>
          <p:nvPr/>
        </p:nvSpPr>
        <p:spPr>
          <a:xfrm>
            <a:off x="8427102" y="18247905"/>
            <a:ext cx="2575364" cy="523220"/>
          </a:xfrm>
          <a:prstGeom prst="rect">
            <a:avLst/>
          </a:prstGeom>
          <a:noFill/>
        </p:spPr>
        <p:txBody>
          <a:bodyPr wrap="square" rtlCol="0">
            <a:spAutoFit/>
          </a:bodyPr>
          <a:lstStyle/>
          <a:p>
            <a:r>
              <a:rPr kumimoji="1" lang="ja-JP" altLang="en-US" sz="2800" dirty="0" smtClean="0"/>
              <a:t>放射フラックス：</a:t>
            </a:r>
            <a:endParaRPr kumimoji="1" lang="ja-JP" altLang="en-US" sz="2800" dirty="0"/>
          </a:p>
        </p:txBody>
      </p:sp>
      <p:sp>
        <p:nvSpPr>
          <p:cNvPr id="31" name="テキスト ボックス 30"/>
          <p:cNvSpPr txBox="1"/>
          <p:nvPr/>
        </p:nvSpPr>
        <p:spPr>
          <a:xfrm>
            <a:off x="9779522" y="16291694"/>
            <a:ext cx="1016589" cy="523220"/>
          </a:xfrm>
          <a:prstGeom prst="rect">
            <a:avLst/>
          </a:prstGeom>
          <a:solidFill>
            <a:schemeClr val="bg1"/>
          </a:solidFill>
          <a:ln>
            <a:solidFill>
              <a:schemeClr val="tx2"/>
            </a:solidFill>
          </a:ln>
        </p:spPr>
        <p:txBody>
          <a:bodyPr wrap="square" rtlCol="0">
            <a:spAutoFit/>
          </a:bodyPr>
          <a:lstStyle/>
          <a:p>
            <a:r>
              <a:rPr kumimoji="1" lang="ja-JP" altLang="en-US" sz="2800" dirty="0" smtClean="0"/>
              <a:t>変数</a:t>
            </a:r>
            <a:endParaRPr kumimoji="1" lang="ja-JP" altLang="en-US" sz="2800" dirty="0"/>
          </a:p>
        </p:txBody>
      </p:sp>
      <p:pic>
        <p:nvPicPr>
          <p:cNvPr id="1040" name="Picture 16" descr="$F$">
            <a:hlinkClick r:id="rId34"/>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10884272" y="18371402"/>
            <a:ext cx="295275" cy="276225"/>
          </a:xfrm>
          <a:prstGeom prst="rect">
            <a:avLst/>
          </a:prstGeom>
          <a:noFill/>
          <a:extLst>
            <a:ext uri="{909E8E84-426E-40DD-AFC4-6F175D3DCCD1}">
              <a14:hiddenFill xmlns:a14="http://schemas.microsoft.com/office/drawing/2010/main">
                <a:solidFill>
                  <a:srgbClr val="FFFFFF"/>
                </a:solidFill>
              </a14:hiddenFill>
            </a:ext>
          </a:extLst>
        </p:spPr>
      </p:pic>
      <p:sp>
        <p:nvSpPr>
          <p:cNvPr id="91" name="テキスト ボックス 90"/>
          <p:cNvSpPr txBox="1"/>
          <p:nvPr/>
        </p:nvSpPr>
        <p:spPr>
          <a:xfrm>
            <a:off x="8427102" y="18771125"/>
            <a:ext cx="2575364" cy="523220"/>
          </a:xfrm>
          <a:prstGeom prst="rect">
            <a:avLst/>
          </a:prstGeom>
          <a:noFill/>
        </p:spPr>
        <p:txBody>
          <a:bodyPr wrap="square" rtlCol="0">
            <a:spAutoFit/>
          </a:bodyPr>
          <a:lstStyle/>
          <a:p>
            <a:r>
              <a:rPr lang="ja-JP" altLang="en-US" sz="2800" dirty="0" smtClean="0"/>
              <a:t>プランク関数</a:t>
            </a:r>
            <a:r>
              <a:rPr kumimoji="1" lang="ja-JP" altLang="en-US" sz="2800" dirty="0" smtClean="0"/>
              <a:t>：</a:t>
            </a:r>
            <a:endParaRPr kumimoji="1" lang="ja-JP" altLang="en-US" sz="2800" dirty="0"/>
          </a:p>
        </p:txBody>
      </p:sp>
      <p:pic>
        <p:nvPicPr>
          <p:cNvPr id="1042" name="Picture 18" descr="$B$">
            <a:hlinkClick r:id="rId36"/>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0596240" y="18915141"/>
            <a:ext cx="295275" cy="276225"/>
          </a:xfrm>
          <a:prstGeom prst="rect">
            <a:avLst/>
          </a:prstGeom>
          <a:noFill/>
          <a:extLst>
            <a:ext uri="{909E8E84-426E-40DD-AFC4-6F175D3DCCD1}">
              <a14:hiddenFill xmlns:a14="http://schemas.microsoft.com/office/drawing/2010/main">
                <a:solidFill>
                  <a:srgbClr val="FFFFFF"/>
                </a:solidFill>
              </a14:hiddenFill>
            </a:ext>
          </a:extLst>
        </p:spPr>
      </p:pic>
      <p:pic>
        <p:nvPicPr>
          <p:cNvPr id="25" name="図 24"/>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8432871" y="22988438"/>
            <a:ext cx="2788288" cy="342253"/>
          </a:xfrm>
          <a:prstGeom prst="rect">
            <a:avLst/>
          </a:prstGeom>
        </p:spPr>
      </p:pic>
      <p:sp>
        <p:nvSpPr>
          <p:cNvPr id="92" name="テキスト ボックス 91"/>
          <p:cNvSpPr txBox="1"/>
          <p:nvPr/>
        </p:nvSpPr>
        <p:spPr>
          <a:xfrm>
            <a:off x="9280640" y="21687366"/>
            <a:ext cx="1751269" cy="523220"/>
          </a:xfrm>
          <a:prstGeom prst="rect">
            <a:avLst/>
          </a:prstGeom>
          <a:solidFill>
            <a:schemeClr val="bg1"/>
          </a:solidFill>
          <a:ln>
            <a:solidFill>
              <a:schemeClr val="tx2"/>
            </a:solidFill>
          </a:ln>
        </p:spPr>
        <p:txBody>
          <a:bodyPr wrap="square" rtlCol="0">
            <a:spAutoFit/>
          </a:bodyPr>
          <a:lstStyle/>
          <a:p>
            <a:r>
              <a:rPr kumimoji="1" lang="ja-JP" altLang="en-US" sz="2800" dirty="0" smtClean="0"/>
              <a:t>パラメータ</a:t>
            </a:r>
            <a:endParaRPr kumimoji="1" lang="ja-JP" altLang="en-US" sz="2800" dirty="0"/>
          </a:p>
        </p:txBody>
      </p:sp>
      <p:sp>
        <p:nvSpPr>
          <p:cNvPr id="93" name="テキスト ボックス 92"/>
          <p:cNvSpPr txBox="1"/>
          <p:nvPr/>
        </p:nvSpPr>
        <p:spPr>
          <a:xfrm>
            <a:off x="8443243" y="19667359"/>
            <a:ext cx="2152997" cy="584775"/>
          </a:xfrm>
          <a:prstGeom prst="rect">
            <a:avLst/>
          </a:prstGeom>
          <a:noFill/>
        </p:spPr>
        <p:txBody>
          <a:bodyPr wrap="square" rtlCol="0">
            <a:spAutoFit/>
          </a:bodyPr>
          <a:lstStyle/>
          <a:p>
            <a:r>
              <a:rPr lang="ja-JP" altLang="en-US" sz="2800" dirty="0" smtClean="0"/>
              <a:t>光学的厚さ</a:t>
            </a:r>
            <a:r>
              <a:rPr kumimoji="1" lang="ja-JP" altLang="en-US" sz="3200" dirty="0" smtClean="0"/>
              <a:t>：</a:t>
            </a:r>
            <a:endParaRPr kumimoji="1" lang="ja-JP" altLang="en-US" sz="3200" dirty="0"/>
          </a:p>
        </p:txBody>
      </p:sp>
      <p:pic>
        <p:nvPicPr>
          <p:cNvPr id="1044" name="Picture 20" descr="$\tau$">
            <a:hlinkClick r:id="rId39"/>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10505752" y="19886721"/>
            <a:ext cx="200025" cy="171450"/>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p:cNvSpPr txBox="1"/>
          <p:nvPr/>
        </p:nvSpPr>
        <p:spPr>
          <a:xfrm>
            <a:off x="6977882" y="28677070"/>
            <a:ext cx="5665141" cy="954107"/>
          </a:xfrm>
          <a:prstGeom prst="rect">
            <a:avLst/>
          </a:prstGeom>
          <a:noFill/>
        </p:spPr>
        <p:txBody>
          <a:bodyPr wrap="square" rtlCol="0">
            <a:spAutoFit/>
          </a:bodyPr>
          <a:lstStyle/>
          <a:p>
            <a:r>
              <a:rPr kumimoji="1" lang="en-US" altLang="ja-JP" sz="2800" dirty="0" smtClean="0"/>
              <a:t>※</a:t>
            </a:r>
            <a:r>
              <a:rPr kumimoji="1" lang="ja-JP" altLang="en-US" sz="2800" dirty="0" smtClean="0"/>
              <a:t>添字の</a:t>
            </a:r>
            <a:r>
              <a:rPr kumimoji="1" lang="en-US" altLang="ja-JP" sz="2800" dirty="0" smtClean="0"/>
              <a:t>v, n </a:t>
            </a:r>
            <a:r>
              <a:rPr kumimoji="1" lang="ja-JP" altLang="en-US" sz="2800" dirty="0" smtClean="0"/>
              <a:t>はそれぞれ</a:t>
            </a:r>
            <a:endParaRPr kumimoji="1" lang="en-US" altLang="ja-JP" sz="2800" dirty="0" smtClean="0"/>
          </a:p>
          <a:p>
            <a:r>
              <a:rPr kumimoji="1" lang="ja-JP" altLang="en-US" sz="2800" dirty="0" smtClean="0"/>
              <a:t>凝結成分と非凝結成分を表している</a:t>
            </a:r>
            <a:r>
              <a:rPr kumimoji="1" lang="en-US" altLang="ja-JP" sz="2800" dirty="0" smtClean="0"/>
              <a:t>.</a:t>
            </a:r>
            <a:endParaRPr kumimoji="1" lang="ja-JP" altLang="en-US" sz="2800" dirty="0"/>
          </a:p>
        </p:txBody>
      </p:sp>
      <p:pic>
        <p:nvPicPr>
          <p:cNvPr id="53" name="Picture 22" descr="\begin{align*}&#10;  d\tau=&amp;\frac{3}{2}(k_{v} \chi_{v} m_{v} + k_{n} \chi_{n} m_n)\frac{dp}{\overline{m}g}&#10;\end{align}">
            <a:hlinkClick r:id="rId41"/>
          </p:cNvPr>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1848148" y="23988698"/>
            <a:ext cx="5314950" cy="895351"/>
          </a:xfrm>
          <a:prstGeom prst="rect">
            <a:avLst/>
          </a:prstGeom>
          <a:noFill/>
          <a:extLst>
            <a:ext uri="{909E8E84-426E-40DD-AFC4-6F175D3DCCD1}">
              <a14:hiddenFill xmlns:a14="http://schemas.microsoft.com/office/drawing/2010/main">
                <a:solidFill>
                  <a:srgbClr val="FFFFFF"/>
                </a:solidFill>
              </a14:hiddenFill>
            </a:ext>
          </a:extLst>
        </p:spPr>
      </p:pic>
      <p:sp>
        <p:nvSpPr>
          <p:cNvPr id="129" name="テキスト ボックス 128"/>
          <p:cNvSpPr txBox="1"/>
          <p:nvPr/>
        </p:nvSpPr>
        <p:spPr>
          <a:xfrm>
            <a:off x="8299227" y="27433770"/>
            <a:ext cx="2026392" cy="523220"/>
          </a:xfrm>
          <a:prstGeom prst="rect">
            <a:avLst/>
          </a:prstGeom>
          <a:noFill/>
        </p:spPr>
        <p:txBody>
          <a:bodyPr wrap="square" rtlCol="0">
            <a:spAutoFit/>
          </a:bodyPr>
          <a:lstStyle/>
          <a:p>
            <a:r>
              <a:rPr lang="ja-JP" altLang="en-US" sz="2800" u="sng" dirty="0" smtClean="0"/>
              <a:t>重力加速度</a:t>
            </a:r>
            <a:endParaRPr kumimoji="1" lang="ja-JP" altLang="en-US" sz="2800" u="sng" dirty="0"/>
          </a:p>
        </p:txBody>
      </p:sp>
      <p:pic>
        <p:nvPicPr>
          <p:cNvPr id="13" name="図 12"/>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14318871" y="30793826"/>
            <a:ext cx="4591050" cy="3571875"/>
          </a:xfrm>
          <a:prstGeom prst="rect">
            <a:avLst/>
          </a:prstGeom>
        </p:spPr>
      </p:pic>
      <p:grpSp>
        <p:nvGrpSpPr>
          <p:cNvPr id="87" name="グループ化 86"/>
          <p:cNvGrpSpPr/>
          <p:nvPr/>
        </p:nvGrpSpPr>
        <p:grpSpPr>
          <a:xfrm>
            <a:off x="14832905" y="33141566"/>
            <a:ext cx="144016" cy="144016"/>
            <a:chOff x="14832905" y="33141566"/>
            <a:chExt cx="144016" cy="144016"/>
          </a:xfrm>
        </p:grpSpPr>
        <p:cxnSp>
          <p:nvCxnSpPr>
            <p:cNvPr id="22" name="直線コネクタ 21"/>
            <p:cNvCxnSpPr/>
            <p:nvPr/>
          </p:nvCxnSpPr>
          <p:spPr>
            <a:xfrm>
              <a:off x="14832905" y="33141566"/>
              <a:ext cx="144016"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4959967" y="33141566"/>
              <a:ext cx="0" cy="14401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grpSp>
      <p:cxnSp>
        <p:nvCxnSpPr>
          <p:cNvPr id="118" name="直線コネクタ 117"/>
          <p:cNvCxnSpPr/>
          <p:nvPr/>
        </p:nvCxnSpPr>
        <p:spPr>
          <a:xfrm>
            <a:off x="19911565" y="33141566"/>
            <a:ext cx="2429222"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22331262" y="33132041"/>
            <a:ext cx="0" cy="14401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12907739" y="9522942"/>
            <a:ext cx="10600990" cy="584775"/>
          </a:xfrm>
          <a:prstGeom prst="rect">
            <a:avLst/>
          </a:prstGeom>
          <a:noFill/>
        </p:spPr>
        <p:txBody>
          <a:bodyPr wrap="square" rtlCol="0">
            <a:spAutoFit/>
          </a:bodyPr>
          <a:lstStyle/>
          <a:p>
            <a:r>
              <a:rPr lang="ja-JP" altLang="en-US" sz="3200" dirty="0" smtClean="0"/>
              <a:t>（</a:t>
            </a:r>
            <a:r>
              <a:rPr lang="en-US" altLang="ja-JP" sz="3200" dirty="0" smtClean="0"/>
              <a:t>log sigma </a:t>
            </a:r>
            <a:r>
              <a:rPr lang="ja-JP" altLang="en-US" sz="3200" dirty="0" smtClean="0"/>
              <a:t>は高度を表している</a:t>
            </a:r>
            <a:r>
              <a:rPr lang="en-US" altLang="ja-JP" sz="3200" dirty="0" smtClean="0"/>
              <a:t>. 0 </a:t>
            </a:r>
            <a:r>
              <a:rPr lang="ja-JP" altLang="en-US" sz="3200" dirty="0" smtClean="0"/>
              <a:t>が地表面</a:t>
            </a:r>
            <a:r>
              <a:rPr lang="en-US" altLang="ja-JP" sz="3200" dirty="0" smtClean="0"/>
              <a:t>, -6 </a:t>
            </a:r>
            <a:r>
              <a:rPr lang="ja-JP" altLang="en-US" sz="3200" dirty="0" smtClean="0"/>
              <a:t>が大気上端</a:t>
            </a:r>
            <a:r>
              <a:rPr lang="en-US" altLang="ja-JP" sz="3200" dirty="0" smtClean="0"/>
              <a:t>.)</a:t>
            </a:r>
            <a:endParaRPr kumimoji="1" lang="ja-JP" altLang="en-US" sz="3200" dirty="0"/>
          </a:p>
        </p:txBody>
      </p:sp>
    </p:spTree>
    <p:extLst>
      <p:ext uri="{BB962C8B-B14F-4D97-AF65-F5344CB8AC3E}">
        <p14:creationId xmlns:p14="http://schemas.microsoft.com/office/powerpoint/2010/main" val="942517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20319</TotalTime>
  <Words>976</Words>
  <Application>Microsoft Office PowerPoint</Application>
  <PresentationFormat>ユーザー設定</PresentationFormat>
  <Paragraphs>226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大気の鉛直構造と地表面温度との関係についての考察 中坊　孝司 地球および惑星大気科学研究室</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tyubo</dc:creator>
  <cp:lastModifiedBy>tyubo</cp:lastModifiedBy>
  <cp:revision>86</cp:revision>
  <cp:lastPrinted>2012-02-15T10:48:49Z</cp:lastPrinted>
  <dcterms:created xsi:type="dcterms:W3CDTF">2012-01-31T02:12:24Z</dcterms:created>
  <dcterms:modified xsi:type="dcterms:W3CDTF">2012-02-27T06:47:35Z</dcterms:modified>
</cp:coreProperties>
</file>