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3" r:id="rId11"/>
    <p:sldId id="285" r:id="rId12"/>
    <p:sldId id="260" r:id="rId13"/>
    <p:sldId id="263" r:id="rId14"/>
    <p:sldId id="264" r:id="rId15"/>
    <p:sldId id="261" r:id="rId16"/>
    <p:sldId id="272" r:id="rId17"/>
    <p:sldId id="265" r:id="rId18"/>
    <p:sldId id="269" r:id="rId19"/>
    <p:sldId id="266" r:id="rId20"/>
    <p:sldId id="271" r:id="rId21"/>
    <p:sldId id="27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9"/>
  </p:normalViewPr>
  <p:slideViewPr>
    <p:cSldViewPr snapToGrid="0" snapToObjects="1">
      <p:cViewPr varScale="1">
        <p:scale>
          <a:sx n="92" d="100"/>
          <a:sy n="92" d="100"/>
        </p:scale>
        <p:origin x="3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118872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34554"/>
            <a:ext cx="10668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7317" y="2048256"/>
            <a:ext cx="4569884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039112"/>
            <a:ext cx="6096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1488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880262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8400" y="1129553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058400" y="2629169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0071" y="1129554"/>
            <a:ext cx="12192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133" y="1734671"/>
            <a:ext cx="8568267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1188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10668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118872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484607"/>
            <a:ext cx="10668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9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117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4117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3379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3379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4117" y="18826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379" y="2590801"/>
            <a:ext cx="475488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269" y="2039111"/>
            <a:ext cx="475488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123856"/>
            <a:ext cx="11885084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899" y="2595563"/>
            <a:ext cx="10147301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459" y="188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DED93F-4B1D-D843-828A-342C511D904E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117" y="188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859" y="65690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D07E7B-3CE6-5C4A-B973-EB7E6A1563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1" y="0"/>
            <a:ext cx="10665884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9201" y="6675120"/>
            <a:ext cx="10665884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36" y="3446709"/>
            <a:ext cx="10225374" cy="273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11887200" cy="1116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Kobe-Brown Simulation Summer School 2015</a:t>
            </a:r>
            <a:br>
              <a:rPr lang="en-US" dirty="0" smtClean="0"/>
            </a:br>
            <a:r>
              <a:rPr lang="en-US" dirty="0" smtClean="0"/>
              <a:t>Project: DPD Simulation of a Membrane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425" y="3612399"/>
            <a:ext cx="2725479" cy="24268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/>
              <a:t>Clark Bowman</a:t>
            </a:r>
          </a:p>
          <a:p>
            <a:pPr algn="ctr"/>
            <a:r>
              <a:rPr lang="en-US" b="1" dirty="0" smtClean="0"/>
              <a:t>Karen Larson</a:t>
            </a:r>
          </a:p>
          <a:p>
            <a:pPr algn="ctr"/>
            <a:r>
              <a:rPr lang="en-US" b="1" dirty="0" smtClean="0"/>
              <a:t>Yuji Funaki</a:t>
            </a:r>
          </a:p>
          <a:p>
            <a:pPr algn="ctr"/>
            <a:r>
              <a:rPr lang="en-US" b="1" dirty="0" smtClean="0"/>
              <a:t>Ross Parker</a:t>
            </a:r>
          </a:p>
          <a:p>
            <a:pPr algn="ctr"/>
            <a:r>
              <a:rPr lang="en-US" b="1" dirty="0" smtClean="0"/>
              <a:t>Tae Woo Kim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53" y="516332"/>
            <a:ext cx="1592366" cy="139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01" y="358314"/>
            <a:ext cx="1709356" cy="1709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821" y="358314"/>
            <a:ext cx="1279395" cy="17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Week 2: Dissipative Particle Dynamics (DPD)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224" y="2553999"/>
            <a:ext cx="10427855" cy="36707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Particle simulator like Molecular Dynamics</a:t>
            </a:r>
            <a:endParaRPr lang="en-US" dirty="0" smtClean="0"/>
          </a:p>
          <a:p>
            <a:r>
              <a:rPr lang="en-US" dirty="0" smtClean="0"/>
              <a:t>Coarse-graining: model groups of atoms as single “beads”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Reduced complexity allows simulating </a:t>
            </a:r>
            <a:r>
              <a:rPr lang="en-US" b="1" dirty="0" smtClean="0"/>
              <a:t>larger</a:t>
            </a:r>
            <a:r>
              <a:rPr lang="en-US" dirty="0" smtClean="0"/>
              <a:t> systems while still modeling flows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17" y="3658210"/>
            <a:ext cx="5340830" cy="190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7619" y="6381241"/>
            <a:ext cx="3764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</a:t>
            </a:r>
            <a:r>
              <a:rPr lang="en-US" sz="1200" dirty="0"/>
              <a:t>http://arxiv.org/pdf/1506.06202.pdf</a:t>
            </a:r>
          </a:p>
        </p:txBody>
      </p:sp>
    </p:spTree>
    <p:extLst>
      <p:ext uri="{BB962C8B-B14F-4D97-AF65-F5344CB8AC3E}">
        <p14:creationId xmlns:p14="http://schemas.microsoft.com/office/powerpoint/2010/main" val="333185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6" y="1123856"/>
            <a:ext cx="11885084" cy="914400"/>
          </a:xfrm>
        </p:spPr>
        <p:txBody>
          <a:bodyPr/>
          <a:lstStyle/>
          <a:p>
            <a:r>
              <a:rPr lang="en-US" dirty="0" smtClean="0"/>
              <a:t>Goal of Week 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830" y="2576420"/>
            <a:ext cx="10526807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dirty="0" smtClean="0"/>
              <a:t>Simulate a 3D </a:t>
            </a:r>
            <a:r>
              <a:rPr lang="en-US" b="1" dirty="0" err="1" smtClean="0"/>
              <a:t>bilipid</a:t>
            </a:r>
            <a:r>
              <a:rPr lang="en-US" b="1" dirty="0" smtClean="0"/>
              <a:t> membrane with DPD and study its properties!</a:t>
            </a:r>
          </a:p>
          <a:p>
            <a:pPr marL="0" indent="0">
              <a:buFont typeface="Wingdings 2" pitchFamily="18" charset="2"/>
              <a:buNone/>
            </a:pPr>
            <a:endParaRPr lang="en-US" b="1" dirty="0" smtClean="0"/>
          </a:p>
          <a:p>
            <a:r>
              <a:rPr lang="en-US" dirty="0" smtClean="0"/>
              <a:t>Method: LAMMPS particle simulator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 same algorithms as Week 1, but parallel/optimized</a:t>
            </a:r>
            <a:endParaRPr lang="en-US" dirty="0" smtClean="0"/>
          </a:p>
          <a:p>
            <a:r>
              <a:rPr lang="en-US" dirty="0" smtClean="0"/>
              <a:t>Means: Brown CCV Computing Cluster “Oscar”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 panose="05000000000000000000" pitchFamily="2" charset="2"/>
              </a:rPr>
              <a:t> 657.8 Teraflops across 7,632 Intel Xeon E5 cores</a:t>
            </a:r>
            <a:endParaRPr lang="en-US" dirty="0" smtClean="0"/>
          </a:p>
        </p:txBody>
      </p:sp>
      <p:pic>
        <p:nvPicPr>
          <p:cNvPr id="2050" name="Picture 2" descr="https://dr282zn36sxxg.cloudfront.net/datastreams/f-d%3A21eb08bf8f5237a7e8c8ff22c216876df4b5a080b8ee01c25f922c0e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76" y="2786857"/>
            <a:ext cx="3536851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7739" y="6415315"/>
            <a:ext cx="1083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</a:t>
            </a:r>
            <a:r>
              <a:rPr lang="en-US" sz="1200" dirty="0" smtClean="0"/>
              <a:t>: </a:t>
            </a:r>
            <a:r>
              <a:rPr lang="en-US" sz="1200" dirty="0"/>
              <a:t>http://</a:t>
            </a:r>
            <a:r>
              <a:rPr lang="en-US" sz="1200" dirty="0" smtClean="0"/>
              <a:t>www.ck12.org/biology/Phospholipid-Bilayers/lesson/Phospholipid-Bilayers, lammps.sandia.gov</a:t>
            </a:r>
            <a:endParaRPr lang="en-US" sz="1200" dirty="0"/>
          </a:p>
        </p:txBody>
      </p:sp>
      <p:pic>
        <p:nvPicPr>
          <p:cNvPr id="2052" name="Picture 4" descr="http://lammps.sandia.gov/movi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29" y="5046271"/>
            <a:ext cx="2547744" cy="7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7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DPD Force Equation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611" y="3161221"/>
            <a:ext cx="9552432" cy="17192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09223" y="2244437"/>
            <a:ext cx="10147301" cy="431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MD, only force was due to LJ pairwise interactions</a:t>
            </a:r>
          </a:p>
          <a:p>
            <a:r>
              <a:rPr lang="en-US" dirty="0" smtClean="0"/>
              <a:t>DPD has </a:t>
            </a:r>
            <a:r>
              <a:rPr lang="en-US" b="1" dirty="0" smtClean="0"/>
              <a:t>three</a:t>
            </a:r>
            <a:r>
              <a:rPr lang="en-US" dirty="0" smtClean="0"/>
              <a:t> forces: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Conservative</a:t>
            </a:r>
            <a:r>
              <a:rPr lang="en-US" dirty="0" smtClean="0"/>
              <a:t> force (soft repulsion), </a:t>
            </a:r>
            <a:r>
              <a:rPr lang="en-US" b="1" dirty="0" smtClean="0"/>
              <a:t>Dissipative</a:t>
            </a:r>
            <a:r>
              <a:rPr lang="en-US" dirty="0" smtClean="0"/>
              <a:t> force (viscous resistance),        </a:t>
            </a:r>
            <a:r>
              <a:rPr lang="en-US" b="1" dirty="0" smtClean="0"/>
              <a:t>Random</a:t>
            </a:r>
            <a:r>
              <a:rPr lang="en-US" dirty="0" smtClean="0"/>
              <a:t> force (thermostat)</a:t>
            </a:r>
          </a:p>
          <a:p>
            <a:r>
              <a:rPr lang="en-US" dirty="0" smtClean="0"/>
              <a:t>New forces compensate for coarse-graining to yield similar mechanics</a:t>
            </a:r>
          </a:p>
        </p:txBody>
      </p:sp>
    </p:spTree>
    <p:extLst>
      <p:ext uri="{BB962C8B-B14F-4D97-AF65-F5344CB8AC3E}">
        <p14:creationId xmlns:p14="http://schemas.microsoft.com/office/powerpoint/2010/main" val="141014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2765720" y="3167488"/>
            <a:ext cx="17318" cy="8104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65721" y="3583128"/>
            <a:ext cx="158981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58795" y="3160562"/>
            <a:ext cx="158981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</a:t>
            </a:r>
            <a:r>
              <a:rPr lang="en-US" dirty="0" smtClean="0"/>
              <a:t>a </a:t>
            </a:r>
            <a:r>
              <a:rPr lang="en-US" dirty="0" smtClean="0"/>
              <a:t>DPD </a:t>
            </a:r>
            <a:r>
              <a:rPr lang="en-US" dirty="0" err="1" smtClean="0"/>
              <a:t>Bilipid</a:t>
            </a:r>
            <a:r>
              <a:rPr lang="en-US" dirty="0" smtClean="0"/>
              <a:t>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2327564"/>
            <a:ext cx="4754880" cy="4207987"/>
          </a:xfrm>
        </p:spPr>
        <p:txBody>
          <a:bodyPr/>
          <a:lstStyle/>
          <a:p>
            <a:r>
              <a:rPr lang="en-US" dirty="0" smtClean="0"/>
              <a:t>Built out of </a:t>
            </a:r>
            <a:r>
              <a:rPr lang="en-US" b="1" dirty="0" smtClean="0"/>
              <a:t>lipids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Blue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hydrophilic head particles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Red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= hydrophobic tail particles</a:t>
            </a:r>
          </a:p>
          <a:p>
            <a:r>
              <a:rPr lang="en-US" dirty="0" smtClean="0"/>
              <a:t>Harmonic (spring) bonds</a:t>
            </a:r>
            <a:endParaRPr lang="en-US" dirty="0" smtClean="0"/>
          </a:p>
          <a:p>
            <a:r>
              <a:rPr lang="en-US" dirty="0" smtClean="0"/>
              <a:t>Initialize on cubic lattice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5013" y="2184213"/>
            <a:ext cx="4505769" cy="43513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18518" y="3023750"/>
            <a:ext cx="280555" cy="2805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9520" y="3020285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7450" y="3020285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89234" y="3027211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18" y="3034137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5835" y="3435925"/>
            <a:ext cx="280555" cy="2805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16837" y="3432460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04767" y="3432460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06551" y="3439386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08335" y="3446312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42761" y="3837709"/>
            <a:ext cx="280555" cy="2805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Tunable Parameters to Achieve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08" y="3199156"/>
            <a:ext cx="10147301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Structure of lipids (e.g., number of tail beads)</a:t>
            </a:r>
            <a:endParaRPr lang="en-US" dirty="0" smtClean="0"/>
          </a:p>
          <a:p>
            <a:r>
              <a:rPr lang="en-US" dirty="0" smtClean="0"/>
              <a:t>Dimensions of lattice for initialization (e.g., space between lipids)</a:t>
            </a:r>
            <a:endParaRPr lang="en-US" dirty="0" smtClean="0"/>
          </a:p>
          <a:p>
            <a:r>
              <a:rPr lang="en-US" dirty="0" smtClean="0"/>
              <a:t>Spacing between two halves of membrane</a:t>
            </a:r>
            <a:endParaRPr lang="en-US" dirty="0" smtClean="0"/>
          </a:p>
          <a:p>
            <a:r>
              <a:rPr lang="en-US" b="1" dirty="0" smtClean="0"/>
              <a:t>Conservative</a:t>
            </a:r>
            <a:r>
              <a:rPr lang="en-US" dirty="0" smtClean="0"/>
              <a:t> coefficient        and </a:t>
            </a:r>
            <a:r>
              <a:rPr lang="en-US" b="1" dirty="0" smtClean="0"/>
              <a:t>dissipative</a:t>
            </a:r>
            <a:r>
              <a:rPr lang="en-US" dirty="0" smtClean="0"/>
              <a:t> coefficient       for </a:t>
            </a:r>
            <a:r>
              <a:rPr lang="en-US" dirty="0" smtClean="0"/>
              <a:t>different types of </a:t>
            </a:r>
            <a:r>
              <a:rPr lang="en-US" dirty="0" smtClean="0"/>
              <a:t>beads (water</a:t>
            </a:r>
            <a:r>
              <a:rPr lang="en-US" dirty="0" smtClean="0"/>
              <a:t>, </a:t>
            </a:r>
            <a:r>
              <a:rPr lang="en-US" dirty="0" smtClean="0"/>
              <a:t>heads</a:t>
            </a:r>
            <a:r>
              <a:rPr lang="en-US" dirty="0"/>
              <a:t>,</a:t>
            </a:r>
            <a:r>
              <a:rPr lang="en-US" dirty="0" smtClean="0"/>
              <a:t> tails)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92" y="4881183"/>
            <a:ext cx="501985" cy="389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151" y="4923877"/>
            <a:ext cx="347943" cy="3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8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98" y="3252241"/>
            <a:ext cx="347943" cy="30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256" y="3209547"/>
            <a:ext cx="501985" cy="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DPD Parameters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75508" y="3199156"/>
            <a:ext cx="10147301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</a:t>
            </a:r>
            <a:r>
              <a:rPr lang="en-US" b="1" dirty="0" smtClean="0"/>
              <a:t>water</a:t>
            </a:r>
            <a:r>
              <a:rPr lang="en-US" dirty="0" smtClean="0"/>
              <a:t>,      = 25.0 and     = 4.5 (Groot, Warren 1997)</a:t>
            </a:r>
          </a:p>
          <a:p>
            <a:endParaRPr lang="en-US" dirty="0"/>
          </a:p>
          <a:p>
            <a:r>
              <a:rPr lang="en-US" dirty="0" smtClean="0"/>
              <a:t>For lipid </a:t>
            </a:r>
            <a:r>
              <a:rPr lang="en-US" b="1" dirty="0" smtClean="0"/>
              <a:t>heads</a:t>
            </a:r>
            <a:r>
              <a:rPr lang="en-US" dirty="0" smtClean="0"/>
              <a:t> and </a:t>
            </a:r>
            <a:r>
              <a:rPr lang="en-US" b="1" dirty="0" smtClean="0"/>
              <a:t>tails</a:t>
            </a:r>
            <a:r>
              <a:rPr lang="en-US" dirty="0" smtClean="0"/>
              <a:t>: </a:t>
            </a:r>
            <a:r>
              <a:rPr lang="en-US" sz="4400" dirty="0" smtClean="0"/>
              <a:t>???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96157" y="4591043"/>
            <a:ext cx="17318" cy="8104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96158" y="5006683"/>
            <a:ext cx="158981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89232" y="4584117"/>
            <a:ext cx="158981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148955" y="4447305"/>
            <a:ext cx="280555" cy="2805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29957" y="4443840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17887" y="4443840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671" y="4450766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721455" y="4457692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6272" y="4859480"/>
            <a:ext cx="280555" cy="2805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47274" y="4856015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204" y="4856015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36988" y="4862941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38772" y="4869867"/>
            <a:ext cx="280555" cy="280555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73198" y="5261264"/>
            <a:ext cx="280555" cy="2805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DPD Parameters (End Result)</a:t>
            </a:r>
            <a:endParaRPr lang="en-US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433" y="3110532"/>
            <a:ext cx="10147300" cy="25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1: Pinned </a:t>
            </a:r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049" y="2704305"/>
            <a:ext cx="10147301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Pin (fix in place)</a:t>
            </a:r>
            <a:r>
              <a:rPr lang="en-US" dirty="0" smtClean="0"/>
              <a:t> corners </a:t>
            </a:r>
            <a:r>
              <a:rPr lang="en-US" dirty="0" smtClean="0"/>
              <a:t>of </a:t>
            </a:r>
            <a:r>
              <a:rPr lang="en-US" dirty="0" smtClean="0"/>
              <a:t>membrane</a:t>
            </a:r>
          </a:p>
          <a:p>
            <a:r>
              <a:rPr lang="en-US" dirty="0" smtClean="0"/>
              <a:t>Subject membrane to uniform orthogonal force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What shape is formed?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Record extent of deflection for different force</a:t>
            </a:r>
            <a:r>
              <a:rPr lang="en-US" dirty="0" smtClean="0"/>
              <a:t>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At what force does the membrane break?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660" y="2805545"/>
            <a:ext cx="3062195" cy="30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and </a:t>
            </a:r>
            <a:r>
              <a:rPr lang="en-US" smtClean="0"/>
              <a:t>Membrane Breaking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97" r="597"/>
          <a:stretch>
            <a:fillRect/>
          </a:stretch>
        </p:blipFill>
        <p:spPr>
          <a:xfrm>
            <a:off x="1012147" y="2595563"/>
            <a:ext cx="4754880" cy="368141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037" r="1037"/>
          <a:stretch>
            <a:fillRect/>
          </a:stretch>
        </p:blipFill>
        <p:spPr>
          <a:xfrm>
            <a:off x="6385393" y="2595563"/>
            <a:ext cx="4754880" cy="36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2: Density </a:t>
            </a:r>
            <a:r>
              <a:rPr lang="en-US" dirty="0" smtClean="0"/>
              <a:t>Difference</a:t>
            </a:r>
            <a:endParaRPr lang="en-US" dirty="0"/>
          </a:p>
        </p:txBody>
      </p:sp>
      <p:pic>
        <p:nvPicPr>
          <p:cNvPr id="5" name="Picture 4" descr="0st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85" y="2280588"/>
            <a:ext cx="2263996" cy="20725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13049" y="4595450"/>
            <a:ext cx="10147301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Increase fluid density on one side of membrane</a:t>
            </a:r>
            <a:endParaRPr lang="en-US" dirty="0" smtClean="0"/>
          </a:p>
          <a:p>
            <a:r>
              <a:rPr lang="en-US" dirty="0" smtClean="0"/>
              <a:t>Reflecting walls keep sides separate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How does the membrane move?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660" y="2805545"/>
            <a:ext cx="3062195" cy="3062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012" y="312766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Numerical density:</a:t>
            </a:r>
          </a:p>
          <a:p>
            <a:pPr algn="ctr"/>
            <a:r>
              <a:rPr lang="en-US" b="1" dirty="0" smtClean="0">
                <a:sym typeface="Wingdings" panose="05000000000000000000" pitchFamily="2" charset="2"/>
              </a:rPr>
              <a:t>10.0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9618" y="3127658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Numerical density:</a:t>
            </a:r>
          </a:p>
          <a:p>
            <a:pPr algn="ctr"/>
            <a:r>
              <a:rPr lang="en-US" b="1" dirty="0" smtClean="0">
                <a:sym typeface="Wingdings" panose="05000000000000000000" pitchFamily="2" charset="2"/>
              </a:rPr>
              <a:t>3.0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564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1: Introduction to Molecular </a:t>
            </a:r>
            <a:r>
              <a:rPr lang="en-US" dirty="0" smtClean="0"/>
              <a:t>Dynamics (MD)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550" y="2595563"/>
            <a:ext cx="10147301" cy="3670767"/>
          </a:xfrm>
        </p:spPr>
        <p:txBody>
          <a:bodyPr/>
          <a:lstStyle/>
          <a:p>
            <a:r>
              <a:rPr lang="en-US" dirty="0"/>
              <a:t>Computer simulation of a large </a:t>
            </a:r>
            <a:r>
              <a:rPr lang="en-US" dirty="0" smtClean="0"/>
              <a:t>number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particles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Trajectories of particles are </a:t>
            </a:r>
            <a:r>
              <a:rPr lang="en-US" dirty="0" smtClean="0"/>
              <a:t>determined</a:t>
            </a:r>
          </a:p>
          <a:p>
            <a:pPr marL="0" indent="0">
              <a:buNone/>
            </a:pPr>
            <a:r>
              <a:rPr lang="en-US" dirty="0" smtClean="0"/>
              <a:t>     by </a:t>
            </a:r>
            <a:r>
              <a:rPr lang="en-US" dirty="0" smtClean="0"/>
              <a:t>solving Newton’s laws </a:t>
            </a:r>
            <a:r>
              <a:rPr lang="en-US" dirty="0" smtClean="0"/>
              <a:t>numerically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Simulation proceeds in discrete time steps</a:t>
            </a:r>
            <a:endParaRPr lang="en-US" dirty="0"/>
          </a:p>
        </p:txBody>
      </p:sp>
      <p:pic>
        <p:nvPicPr>
          <p:cNvPr id="1026" name="Picture 2" descr="https://upload.wikimedia.org/wikipedia/commons/thumb/5/57/Molecular_Dynamics_Simulation_of_Argon.webm/601px--Molecular_Dynamics_Simulation_of_Argon.we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22" y="3006601"/>
            <a:ext cx="2853437" cy="28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Distance </a:t>
            </a:r>
            <a:r>
              <a:rPr lang="en-US" dirty="0" smtClean="0"/>
              <a:t>Traveled by Membrane</a:t>
            </a:r>
            <a:endParaRPr lang="en-US" dirty="0"/>
          </a:p>
        </p:txBody>
      </p:sp>
      <p:pic>
        <p:nvPicPr>
          <p:cNvPr id="5" name="Picture 4" descr="pressure_pos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27" y="2247433"/>
            <a:ext cx="8635624" cy="42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</a:t>
            </a:r>
            <a:r>
              <a:rPr lang="en-US" dirty="0" smtClean="0"/>
              <a:t>Position Over Time</a:t>
            </a:r>
            <a:endParaRPr lang="en-US" dirty="0"/>
          </a:p>
        </p:txBody>
      </p:sp>
      <p:pic>
        <p:nvPicPr>
          <p:cNvPr id="6" name="Picture 5" descr="pressure_exp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4" y="2172634"/>
            <a:ext cx="9141758" cy="43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Recap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8804" y="2317174"/>
            <a:ext cx="7000606" cy="466551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Week 1</a:t>
            </a:r>
          </a:p>
          <a:p>
            <a:r>
              <a:rPr lang="en-US" dirty="0" smtClean="0"/>
              <a:t>MD implemented from scratch in C++</a:t>
            </a:r>
          </a:p>
          <a:p>
            <a:r>
              <a:rPr lang="en-US" b="1" dirty="0" smtClean="0"/>
              <a:t>Simulation</a:t>
            </a:r>
            <a:r>
              <a:rPr lang="en-US" dirty="0" smtClean="0"/>
              <a:t>: Flow in a Pipe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b="1" dirty="0"/>
              <a:t>Week </a:t>
            </a:r>
            <a:r>
              <a:rPr lang="en-US" sz="2400" b="1" dirty="0" smtClean="0"/>
              <a:t>2</a:t>
            </a:r>
            <a:endParaRPr lang="en-US" sz="2400" b="1" dirty="0"/>
          </a:p>
          <a:p>
            <a:r>
              <a:rPr lang="en-US" dirty="0" smtClean="0"/>
              <a:t>DPD model of a membrane in LAMMPS (</a:t>
            </a:r>
            <a:r>
              <a:rPr lang="en-US" i="1" dirty="0" smtClean="0"/>
              <a:t>project goal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Simulation</a:t>
            </a:r>
            <a:r>
              <a:rPr lang="en-US" dirty="0"/>
              <a:t>: </a:t>
            </a:r>
            <a:r>
              <a:rPr lang="en-US" dirty="0" smtClean="0"/>
              <a:t>Pinned Membrane</a:t>
            </a:r>
          </a:p>
          <a:p>
            <a:r>
              <a:rPr lang="en-US" b="1" dirty="0"/>
              <a:t>Simulation</a:t>
            </a:r>
            <a:r>
              <a:rPr lang="en-US" dirty="0"/>
              <a:t>: </a:t>
            </a:r>
            <a:r>
              <a:rPr lang="en-US" dirty="0" smtClean="0"/>
              <a:t>Density Difference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08" y="4672696"/>
            <a:ext cx="1592366" cy="1393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33" y="2298173"/>
            <a:ext cx="1709356" cy="17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9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057404"/>
            <a:ext cx="12192000" cy="2286000"/>
          </a:xfrm>
        </p:spPr>
        <p:txBody>
          <a:bodyPr>
            <a:normAutofit/>
          </a:bodyPr>
          <a:lstStyle/>
          <a:p>
            <a:r>
              <a:rPr lang="en-US" sz="4800" smtClean="0"/>
              <a:t>Thank you </a:t>
            </a:r>
            <a:r>
              <a:rPr lang="en-US" sz="4800" dirty="0" smtClean="0"/>
              <a:t>for your attention!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76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52" y="2576420"/>
            <a:ext cx="10526807" cy="36707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Write a </a:t>
            </a:r>
            <a:r>
              <a:rPr lang="en-US" b="1" dirty="0" smtClean="0"/>
              <a:t>two-dimensional MD simulation </a:t>
            </a:r>
            <a:r>
              <a:rPr lang="en-US" b="1" dirty="0" smtClean="0"/>
              <a:t>of liquid argon from scratch using C</a:t>
            </a:r>
            <a:r>
              <a:rPr lang="en-US" b="1" dirty="0" smtClean="0"/>
              <a:t>++!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Forces calculated using Lennard-Jones (LJ) </a:t>
            </a:r>
            <a:r>
              <a:rPr lang="en-US" dirty="0" smtClean="0"/>
              <a:t>potential</a:t>
            </a:r>
            <a:endParaRPr lang="en-US" dirty="0" smtClean="0"/>
          </a:p>
          <a:p>
            <a:r>
              <a:rPr lang="en-US" dirty="0" smtClean="0"/>
              <a:t>Velocity </a:t>
            </a:r>
            <a:r>
              <a:rPr lang="en-US" dirty="0" err="1" smtClean="0"/>
              <a:t>Verlet</a:t>
            </a:r>
            <a:r>
              <a:rPr lang="en-US" dirty="0" smtClean="0"/>
              <a:t> method used for numerical integration</a:t>
            </a:r>
          </a:p>
          <a:p>
            <a:r>
              <a:rPr lang="en-US" dirty="0" smtClean="0"/>
              <a:t>Experiment with different boundary conditions (periodic, reflecting, no-slip)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Lennard</a:t>
            </a:r>
            <a:r>
              <a:rPr lang="en-US" dirty="0" smtClean="0"/>
              <a:t>-Jones Potential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5899" y="2595563"/>
            <a:ext cx="10147301" cy="3670767"/>
          </a:xfrm>
        </p:spPr>
        <p:txBody>
          <a:bodyPr/>
          <a:lstStyle/>
          <a:p>
            <a:r>
              <a:rPr lang="en-US" dirty="0" err="1" smtClean="0"/>
              <a:t>Lennard</a:t>
            </a:r>
            <a:r>
              <a:rPr lang="en-US" dirty="0" smtClean="0"/>
              <a:t>-Jones Potential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7680" y="6200866"/>
            <a:ext cx="511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Image: </a:t>
            </a:r>
            <a:r>
              <a:rPr lang="en-US" sz="1000" dirty="0" smtClean="0"/>
              <a:t>http</a:t>
            </a:r>
            <a:r>
              <a:rPr lang="en-US" sz="1000" dirty="0"/>
              <a:t>://s110.photobucket.com/user/ecfreema/media/LennardWCAPlot.gif.html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67" y="2323895"/>
            <a:ext cx="4711091" cy="1294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67" y="3651208"/>
            <a:ext cx="5906117" cy="138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100" y="5007405"/>
            <a:ext cx="1535635" cy="733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750" y="2595563"/>
            <a:ext cx="5565270" cy="28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Calculation: Pairwise Forces</a:t>
            </a:r>
            <a:endParaRPr lang="en-US" dirty="0"/>
          </a:p>
        </p:txBody>
      </p:sp>
      <p:pic>
        <p:nvPicPr>
          <p:cNvPr id="16" name="Picture 15" descr="fo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8" y="2157785"/>
            <a:ext cx="4811127" cy="44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8" y="2157785"/>
            <a:ext cx="4811127" cy="4487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Calculation: Cell List Method</a:t>
            </a:r>
            <a:endParaRPr lang="en-US" dirty="0"/>
          </a:p>
        </p:txBody>
      </p:sp>
      <p:pic>
        <p:nvPicPr>
          <p:cNvPr id="6" name="Picture 5" descr="cell_lis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2" y="2157785"/>
            <a:ext cx="4815453" cy="44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8" y="2157785"/>
            <a:ext cx="4811127" cy="4487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Calculation: Neighbor List Method</a:t>
            </a:r>
            <a:endParaRPr lang="en-US" dirty="0"/>
          </a:p>
        </p:txBody>
      </p:sp>
      <p:pic>
        <p:nvPicPr>
          <p:cNvPr id="4" name="Picture 3" descr="cell_neighbo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7" y="2161326"/>
            <a:ext cx="4811127" cy="44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4" name="図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25" y="2983535"/>
            <a:ext cx="3225934" cy="3020648"/>
          </a:xfrm>
          <a:prstGeom prst="rect">
            <a:avLst/>
          </a:prstGeom>
        </p:spPr>
      </p:pic>
      <p:pic>
        <p:nvPicPr>
          <p:cNvPr id="5" name="図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419" y="2983535"/>
            <a:ext cx="3186832" cy="3020648"/>
          </a:xfrm>
          <a:prstGeom prst="rect">
            <a:avLst/>
          </a:prstGeom>
        </p:spPr>
      </p:pic>
      <p:sp>
        <p:nvSpPr>
          <p:cNvPr id="6" name="テキスト ボックス 96"/>
          <p:cNvSpPr txBox="1"/>
          <p:nvPr/>
        </p:nvSpPr>
        <p:spPr>
          <a:xfrm>
            <a:off x="1193063" y="2398760"/>
            <a:ext cx="188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Periodic</a:t>
            </a:r>
            <a:endParaRPr lang="ja-JP" altLang="en-US" sz="3200" dirty="0"/>
          </a:p>
        </p:txBody>
      </p:sp>
      <p:sp>
        <p:nvSpPr>
          <p:cNvPr id="7" name="テキスト ボックス 97"/>
          <p:cNvSpPr txBox="1"/>
          <p:nvPr/>
        </p:nvSpPr>
        <p:spPr>
          <a:xfrm>
            <a:off x="4996481" y="2398760"/>
            <a:ext cx="2191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Reflecting</a:t>
            </a:r>
            <a:endParaRPr lang="ja-JP" altLang="en-US" sz="3200" dirty="0"/>
          </a:p>
        </p:txBody>
      </p:sp>
      <p:pic>
        <p:nvPicPr>
          <p:cNvPr id="8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511" y="2983535"/>
            <a:ext cx="3198332" cy="302064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211289" y="2398760"/>
            <a:ext cx="1496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No-slip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88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Code: Flow </a:t>
            </a:r>
            <a:r>
              <a:rPr lang="en-US" dirty="0" smtClean="0"/>
              <a:t>in a </a:t>
            </a:r>
            <a:r>
              <a:rPr lang="en-US" dirty="0" smtClean="0"/>
              <a:t>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223" y="2595561"/>
            <a:ext cx="10147301" cy="3670767"/>
          </a:xfrm>
        </p:spPr>
        <p:txBody>
          <a:bodyPr/>
          <a:lstStyle/>
          <a:p>
            <a:r>
              <a:rPr lang="en-US" dirty="0" smtClean="0"/>
              <a:t>3D rectangular channel with no-slip walls</a:t>
            </a:r>
          </a:p>
          <a:p>
            <a:r>
              <a:rPr lang="en-US" dirty="0" smtClean="0"/>
              <a:t>Channel filled with LJ fluid</a:t>
            </a:r>
            <a:endParaRPr lang="en-US" dirty="0" smtClean="0"/>
          </a:p>
          <a:p>
            <a:r>
              <a:rPr lang="en-US" dirty="0" smtClean="0"/>
              <a:t>Uniform force along channel due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pressure gradient </a:t>
            </a:r>
            <a:r>
              <a:rPr lang="en-US" dirty="0" smtClean="0"/>
              <a:t>(</a:t>
            </a:r>
            <a:r>
              <a:rPr lang="en-US" dirty="0" err="1" smtClean="0"/>
              <a:t>Poiseuille</a:t>
            </a:r>
            <a:r>
              <a:rPr lang="en-US" dirty="0" smtClean="0"/>
              <a:t> flow)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Parabolic velocity profile?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795" y="2805545"/>
            <a:ext cx="3062195" cy="30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472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354</TotalTime>
  <Words>548</Words>
  <Application>Microsoft Office PowerPoint</Application>
  <PresentationFormat>Widescreen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メイリオ</vt:lpstr>
      <vt:lpstr>Arial</vt:lpstr>
      <vt:lpstr>Century Gothic</vt:lpstr>
      <vt:lpstr>Wingdings</vt:lpstr>
      <vt:lpstr>Wingdings 2</vt:lpstr>
      <vt:lpstr>Perception</vt:lpstr>
      <vt:lpstr>Kobe-Brown Simulation Summer School 2015 Project: DPD Simulation of a Membrane</vt:lpstr>
      <vt:lpstr>Week 1: Introduction to Molecular Dynamics (MD)</vt:lpstr>
      <vt:lpstr>Goal of Week 1</vt:lpstr>
      <vt:lpstr>Lennard-Jones Potential</vt:lpstr>
      <vt:lpstr>Force Calculation: Pairwise Forces</vt:lpstr>
      <vt:lpstr>Force Calculation: Cell List Method</vt:lpstr>
      <vt:lpstr>Force Calculation: Neighbor List Method</vt:lpstr>
      <vt:lpstr>Boundary Conditions</vt:lpstr>
      <vt:lpstr>Testing the Code: Flow in a Pipe</vt:lpstr>
      <vt:lpstr>Week 2: Dissipative Particle Dynamics (DPD)</vt:lpstr>
      <vt:lpstr>Goal of Week 2</vt:lpstr>
      <vt:lpstr>DPD Force Equation</vt:lpstr>
      <vt:lpstr>Creating a DPD Bilipid Membrane</vt:lpstr>
      <vt:lpstr>Tunable Parameters to Achieve Stability</vt:lpstr>
      <vt:lpstr>Exploring DPD Parameters</vt:lpstr>
      <vt:lpstr>Exploring DPD Parameters (End Result)</vt:lpstr>
      <vt:lpstr>Simulation 1: Pinned Membrane</vt:lpstr>
      <vt:lpstr>Forces and Membrane Breaking</vt:lpstr>
      <vt:lpstr>Simulation 2: Density Difference</vt:lpstr>
      <vt:lpstr>Final Distance Traveled by Membrane</vt:lpstr>
      <vt:lpstr>Membrane Position Over Time</vt:lpstr>
      <vt:lpstr>Project Recap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Larson, Karen</dc:creator>
  <cp:lastModifiedBy>Clark</cp:lastModifiedBy>
  <cp:revision>71</cp:revision>
  <dcterms:created xsi:type="dcterms:W3CDTF">2015-08-30T01:55:09Z</dcterms:created>
  <dcterms:modified xsi:type="dcterms:W3CDTF">2015-08-30T15:25:43Z</dcterms:modified>
</cp:coreProperties>
</file>