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8" r:id="rId2"/>
    <p:sldId id="258" r:id="rId3"/>
    <p:sldId id="262" r:id="rId4"/>
    <p:sldId id="260" r:id="rId5"/>
    <p:sldId id="307" r:id="rId6"/>
    <p:sldId id="264" r:id="rId7"/>
    <p:sldId id="265" r:id="rId8"/>
    <p:sldId id="266" r:id="rId9"/>
    <p:sldId id="268" r:id="rId10"/>
    <p:sldId id="270" r:id="rId11"/>
    <p:sldId id="276" r:id="rId12"/>
    <p:sldId id="281" r:id="rId13"/>
    <p:sldId id="283" r:id="rId14"/>
    <p:sldId id="284" r:id="rId15"/>
    <p:sldId id="285" r:id="rId16"/>
    <p:sldId id="304" r:id="rId17"/>
    <p:sldId id="287" r:id="rId18"/>
    <p:sldId id="288" r:id="rId19"/>
    <p:sldId id="289" r:id="rId20"/>
    <p:sldId id="290" r:id="rId21"/>
    <p:sldId id="302" r:id="rId22"/>
    <p:sldId id="293" r:id="rId23"/>
    <p:sldId id="300" r:id="rId24"/>
    <p:sldId id="305" r:id="rId25"/>
    <p:sldId id="306" r:id="rId26"/>
  </p:sldIdLst>
  <p:sldSz cx="9144000" cy="6858000" type="screen4x3"/>
  <p:notesSz cx="6794500" cy="9931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6CB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3" autoAdjust="0"/>
    <p:restoredTop sz="90876" autoAdjust="0"/>
  </p:normalViewPr>
  <p:slideViewPr>
    <p:cSldViewPr>
      <p:cViewPr varScale="1">
        <p:scale>
          <a:sx n="75" d="100"/>
          <a:sy n="75" d="100"/>
        </p:scale>
        <p:origin x="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60D5-26C0-4D57-807F-2D0F9E9B2B60}" type="datetimeFigureOut">
              <a:rPr kumimoji="1" lang="ja-JP" altLang="en-US" smtClean="0"/>
              <a:t>2018/8/3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25891-0C28-446D-9A66-3FC97133A1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814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8A205-618C-43C3-A391-50D47546B8EE}" type="datetimeFigureOut">
              <a:rPr kumimoji="1" lang="ja-JP" altLang="en-US" smtClean="0"/>
              <a:t>2018/8/3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6D128-A57E-4C80-B37B-C3DA24264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29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9C05-1E3E-40F0-BD52-DBF0968B6BA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19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95325" y="3505200"/>
            <a:ext cx="7773988" cy="76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16C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057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657600"/>
            <a:ext cx="6400800" cy="19812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pic>
        <p:nvPicPr>
          <p:cNvPr id="1027" name="Picture 3" descr="C:\Users\yot\Documents\My-files\yot\いろいろ\ppt_templates\itpass-logo-like\itpass-logo-2014-03-1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" y="-17552"/>
            <a:ext cx="1343405" cy="6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97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9227-A024-4A54-B0DD-71B51C6DC2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721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06C3C-323A-42B0-BAD4-FC0489CB69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62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98425"/>
            <a:ext cx="1943100" cy="59975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98425"/>
            <a:ext cx="5676900" cy="59975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71D92-5516-41BC-9970-4656CD1BF2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389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38F7-FD22-48F6-8F4C-5C0F44DC1A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351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097850"/>
            <a:ext cx="3810000" cy="50674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097850"/>
            <a:ext cx="3810000" cy="50674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1B4AD-5113-4EDB-B6CA-539755A8EA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121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24549"/>
            <a:ext cx="7772400" cy="24350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7"/>
          </p:nvPr>
        </p:nvSpPr>
        <p:spPr>
          <a:xfrm>
            <a:off x="697015" y="3716837"/>
            <a:ext cx="7772400" cy="24350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0E79-504E-4329-85C8-8401F40EA1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365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5180-DD74-4F79-A43D-E4BE930557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8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61A99-B17D-4DAD-A160-7A41469E96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806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FE7E-31C2-4647-900E-F2D0B7B36D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363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61E3C-FC9E-4568-80BE-6C9291D9C8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106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18FE5-6F8C-446B-A31C-8CB24B14CE2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514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1588" y="0"/>
            <a:ext cx="9155112" cy="914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16C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1588" y="6354763"/>
            <a:ext cx="9145587" cy="503237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16C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8425"/>
            <a:ext cx="77739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6488"/>
            <a:ext cx="77724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2675" y="6434138"/>
            <a:ext cx="1905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34138"/>
            <a:ext cx="2895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434138"/>
            <a:ext cx="1905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197FE1-0935-46BC-BEA3-AEB9DB5B93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052" name="Picture 4" descr="C:\Users\yot\Documents\My-files\yot\いろいろ\ppt_templates\itpass-logo-like\itpass-logo-white-2014-04-18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05" y="6364595"/>
            <a:ext cx="99536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tpass.scitec.kobe-u.ac.jp/exp/fy2017/170807/lecture_biosuefi/pub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002.upp.so-net.ne.jp/jsrc/pc-98/irq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ja-JP" altLang="en-US" sz="4400" dirty="0"/>
              <a:t>最低限 </a:t>
            </a:r>
            <a:r>
              <a:rPr lang="en-US" altLang="ja-JP" sz="4400" dirty="0"/>
              <a:t>BIOS/UEFI</a:t>
            </a:r>
            <a:endParaRPr lang="ja-JP" altLang="ja-JP" sz="4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5024"/>
            <a:ext cx="6400800" cy="2520280"/>
          </a:xfrm>
        </p:spPr>
        <p:txBody>
          <a:bodyPr/>
          <a:lstStyle/>
          <a:p>
            <a:pPr algn="ctr"/>
            <a:r>
              <a:rPr lang="ja-JP" altLang="en-US" dirty="0" smtClean="0"/>
              <a:t>高橋 芳幸</a:t>
            </a:r>
            <a:endParaRPr lang="en-US" altLang="ja-JP" dirty="0" smtClean="0"/>
          </a:p>
          <a:p>
            <a:pPr algn="ctr"/>
            <a:r>
              <a:rPr lang="ja-JP" altLang="en-US" sz="2000" dirty="0" smtClean="0"/>
              <a:t>神戸大学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理学研究科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惑星学専攻</a:t>
            </a:r>
            <a:endParaRPr lang="en-US" altLang="ja-JP" sz="2000" dirty="0" smtClean="0"/>
          </a:p>
          <a:p>
            <a:pPr algn="ctr"/>
            <a:r>
              <a:rPr lang="en-US" altLang="ja-JP" sz="2400" smtClean="0"/>
              <a:t>2018 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8</a:t>
            </a:r>
            <a:r>
              <a:rPr lang="ja-JP" altLang="en-US" sz="2400" dirty="0" smtClean="0"/>
              <a:t> 月</a:t>
            </a:r>
            <a:r>
              <a:rPr lang="en-US" altLang="ja-JP" sz="2400" dirty="0" smtClean="0"/>
              <a:t> 3 </a:t>
            </a:r>
            <a:r>
              <a:rPr lang="ja-JP" altLang="en-US" sz="2400" dirty="0" smtClean="0"/>
              <a:t>日</a:t>
            </a:r>
            <a:endParaRPr lang="en-US" altLang="ja-JP" sz="2400" dirty="0"/>
          </a:p>
          <a:p>
            <a:pPr algn="ctr"/>
            <a:r>
              <a:rPr lang="en-US" altLang="ja-JP" sz="1800" dirty="0" smtClean="0">
                <a:solidFill>
                  <a:schemeClr val="tx2">
                    <a:lumMod val="50000"/>
                  </a:schemeClr>
                </a:solidFill>
              </a:rPr>
              <a:t>ITPASS </a:t>
            </a:r>
            <a:r>
              <a:rPr lang="ja-JP" altLang="en-US" sz="1800" dirty="0" smtClean="0">
                <a:solidFill>
                  <a:schemeClr val="tx2">
                    <a:lumMod val="50000"/>
                  </a:schemeClr>
                </a:solidFill>
              </a:rPr>
              <a:t>実習</a:t>
            </a:r>
            <a:r>
              <a:rPr lang="en-US" altLang="ja-JP" sz="1800" dirty="0" smtClean="0">
                <a:solidFill>
                  <a:schemeClr val="tx2">
                    <a:lumMod val="50000"/>
                  </a:schemeClr>
                </a:solidFill>
              </a:rPr>
              <a:t> 1 </a:t>
            </a:r>
            <a:r>
              <a:rPr lang="ja-JP" altLang="en-US" sz="1800" dirty="0" smtClean="0">
                <a:solidFill>
                  <a:schemeClr val="tx2">
                    <a:lumMod val="50000"/>
                  </a:schemeClr>
                </a:solidFill>
              </a:rPr>
              <a:t>日目</a:t>
            </a:r>
            <a:r>
              <a:rPr lang="en-US" altLang="ja-JP" sz="1800" dirty="0" smtClean="0">
                <a:solidFill>
                  <a:schemeClr val="tx2">
                    <a:lumMod val="50000"/>
                  </a:schemeClr>
                </a:solidFill>
              </a:rPr>
              <a:t>@</a:t>
            </a:r>
            <a:r>
              <a:rPr lang="ja-JP" altLang="en-US" sz="1800" dirty="0" smtClean="0">
                <a:solidFill>
                  <a:schemeClr val="tx2">
                    <a:lumMod val="50000"/>
                  </a:schemeClr>
                </a:solidFill>
              </a:rPr>
              <a:t>自然科学総合研究棟</a:t>
            </a:r>
            <a:r>
              <a:rPr lang="en-US" altLang="ja-JP" sz="1800" dirty="0" smtClean="0">
                <a:solidFill>
                  <a:schemeClr val="tx2">
                    <a:lumMod val="50000"/>
                  </a:schemeClr>
                </a:solidFill>
              </a:rPr>
              <a:t> 507 </a:t>
            </a:r>
            <a:r>
              <a:rPr lang="ja-JP" altLang="en-US" sz="1800" dirty="0" smtClean="0">
                <a:solidFill>
                  <a:schemeClr val="tx2">
                    <a:lumMod val="50000"/>
                  </a:schemeClr>
                </a:solidFill>
              </a:rPr>
              <a:t>号室</a:t>
            </a:r>
            <a:endParaRPr lang="en-US" altLang="ja-JP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BIOS/UEFI </a:t>
            </a:r>
            <a:r>
              <a:rPr lang="ja-JP" altLang="en-US" dirty="0"/>
              <a:t>の仕事 </a:t>
            </a:r>
            <a:r>
              <a:rPr lang="en-US" altLang="ja-JP" dirty="0"/>
              <a:t>1: </a:t>
            </a:r>
            <a:r>
              <a:rPr lang="ja-JP" altLang="en-US" dirty="0"/>
              <a:t>起動時のハードウェア管理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06488"/>
            <a:ext cx="8208912" cy="5059362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/>
              <a:t>ハードウェアリソースの割り当て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altLang="ja-JP" sz="2600" dirty="0"/>
              <a:t>I/O </a:t>
            </a:r>
            <a:r>
              <a:rPr lang="ja-JP" altLang="en-US" sz="2600" dirty="0"/>
              <a:t>ポートアドレス</a:t>
            </a:r>
            <a:endParaRPr lang="en-US" altLang="ja-JP" sz="2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2600" dirty="0"/>
              <a:t>CPU </a:t>
            </a:r>
            <a:r>
              <a:rPr lang="ja-JP" altLang="en-US" sz="2600" dirty="0"/>
              <a:t>と周辺機器がデータをやり取りする窓口の識別番号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altLang="ja-JP" sz="2600" dirty="0"/>
              <a:t>DMA </a:t>
            </a:r>
            <a:r>
              <a:rPr lang="ja-JP" altLang="en-US" sz="2600" dirty="0"/>
              <a:t>チャネル</a:t>
            </a:r>
            <a:endParaRPr lang="en-US" altLang="ja-JP" sz="2600" dirty="0"/>
          </a:p>
          <a:p>
            <a:pPr lvl="2"/>
            <a:r>
              <a:rPr lang="en-US" altLang="ja-JP" dirty="0"/>
              <a:t>CPU  </a:t>
            </a:r>
            <a:r>
              <a:rPr lang="ja-JP" altLang="en-US" dirty="0"/>
              <a:t>を通さずにデータ転送をする周辺機器の識別番号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altLang="ja-JP" sz="2600" dirty="0"/>
              <a:t>IRQ </a:t>
            </a:r>
            <a:r>
              <a:rPr lang="ja-JP" altLang="en-US" sz="2600" dirty="0"/>
              <a:t>番号</a:t>
            </a:r>
            <a:endParaRPr lang="en-US" altLang="ja-JP" sz="2600" dirty="0"/>
          </a:p>
          <a:p>
            <a:pPr lvl="2"/>
            <a:r>
              <a:rPr lang="ja-JP" altLang="en-US" dirty="0"/>
              <a:t>割り込みを要求している周辺機器の識別番号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ja-JP" altLang="en-US" dirty="0"/>
              <a:t>ハードウェアを利用するために必要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altLang="ja-JP" dirty="0"/>
              <a:t>OS </a:t>
            </a:r>
            <a:r>
              <a:rPr lang="ja-JP" altLang="en-US" dirty="0"/>
              <a:t>起動前の最低限の割り当てを </a:t>
            </a:r>
            <a:r>
              <a:rPr lang="en-US" altLang="ja-JP" dirty="0"/>
              <a:t>BIOS/UEFI </a:t>
            </a:r>
            <a:r>
              <a:rPr lang="ja-JP" altLang="en-US" dirty="0"/>
              <a:t>が自動的に行う</a:t>
            </a:r>
            <a:endParaRPr lang="en-US" altLang="ja-JP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en-US" altLang="ja-JP" dirty="0"/>
              <a:t>OS</a:t>
            </a:r>
            <a:r>
              <a:rPr lang="ja-JP" altLang="en-US" dirty="0"/>
              <a:t> 起動後は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/>
              <a:t>OS</a:t>
            </a:r>
            <a:r>
              <a:rPr lang="ja-JP" altLang="en-US" dirty="0"/>
              <a:t> が必要に応じて自動的に割り当てる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803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BIOS/UEFI</a:t>
            </a:r>
            <a:r>
              <a:rPr lang="ja-JP" altLang="en-US" dirty="0"/>
              <a:t> の仕事</a:t>
            </a:r>
            <a:r>
              <a:rPr lang="en-US" altLang="ja-JP" dirty="0"/>
              <a:t> 2: OS</a:t>
            </a:r>
            <a:r>
              <a:rPr lang="ja-JP" altLang="en-US" dirty="0"/>
              <a:t>起動プログラム呼び出し</a:t>
            </a:r>
            <a:endParaRPr kumimoji="1" lang="ja-JP" altLang="en-US" dirty="0"/>
          </a:p>
        </p:txBody>
      </p:sp>
      <p:sp>
        <p:nvSpPr>
          <p:cNvPr id="15" name="コンテンツ プレースホルダー 14"/>
          <p:cNvSpPr>
            <a:spLocks noGrp="1"/>
          </p:cNvSpPr>
          <p:nvPr>
            <p:ph idx="1"/>
          </p:nvPr>
        </p:nvSpPr>
        <p:spPr>
          <a:xfrm>
            <a:off x="685800" y="1106488"/>
            <a:ext cx="7918648" cy="4986808"/>
          </a:xfrm>
        </p:spPr>
        <p:txBody>
          <a:bodyPr>
            <a:normAutofit/>
          </a:bodyPr>
          <a:lstStyle/>
          <a:p>
            <a:r>
              <a:rPr lang="ja-JP" altLang="en-US" dirty="0"/>
              <a:t>補助</a:t>
            </a:r>
            <a:r>
              <a:rPr kumimoji="1" lang="ja-JP" altLang="en-US" dirty="0"/>
              <a:t>記憶装置にインストールされた </a:t>
            </a:r>
            <a:r>
              <a:rPr kumimoji="1" lang="en-US" altLang="ja-JP" dirty="0"/>
              <a:t>OS </a:t>
            </a:r>
            <a:r>
              <a:rPr kumimoji="1" lang="ja-JP" altLang="en-US" dirty="0"/>
              <a:t>を決められた手順で呼び出し</a:t>
            </a:r>
            <a:endParaRPr kumimoji="1" lang="en-US" altLang="ja-JP" dirty="0"/>
          </a:p>
          <a:p>
            <a:pPr lvl="1"/>
            <a:r>
              <a:rPr lang="en-US" altLang="ja-JP" dirty="0"/>
              <a:t>OS </a:t>
            </a:r>
            <a:r>
              <a:rPr lang="ja-JP" altLang="en-US" dirty="0"/>
              <a:t>はこの手順で起動するように設計</a:t>
            </a:r>
            <a:endParaRPr kumimoji="1" lang="en-US" altLang="ja-JP" dirty="0"/>
          </a:p>
          <a:p>
            <a:r>
              <a:rPr lang="en-US" altLang="ja-JP" dirty="0"/>
              <a:t>BIOS/UEFI </a:t>
            </a:r>
            <a:r>
              <a:rPr lang="ja-JP" altLang="en-US" dirty="0"/>
              <a:t>がないと </a:t>
            </a:r>
            <a:r>
              <a:rPr lang="en-US" altLang="ja-JP" dirty="0"/>
              <a:t>OS </a:t>
            </a:r>
            <a:r>
              <a:rPr lang="ja-JP" altLang="en-US" dirty="0"/>
              <a:t>は起動できない</a:t>
            </a:r>
            <a:endParaRPr lang="en-US" altLang="ja-JP" dirty="0"/>
          </a:p>
          <a:p>
            <a:r>
              <a:rPr lang="en-US" altLang="ja-JP" dirty="0"/>
              <a:t>OS</a:t>
            </a:r>
            <a:r>
              <a:rPr lang="ja-JP" altLang="en-US" dirty="0"/>
              <a:t> の起動手順が </a:t>
            </a:r>
            <a:r>
              <a:rPr lang="en-US" altLang="ja-JP" dirty="0"/>
              <a:t>UEFI</a:t>
            </a:r>
            <a:r>
              <a:rPr lang="ja-JP" altLang="en-US" dirty="0"/>
              <a:t> と </a:t>
            </a:r>
            <a:r>
              <a:rPr lang="en-US" altLang="ja-JP" dirty="0"/>
              <a:t>BIOS</a:t>
            </a:r>
            <a:r>
              <a:rPr lang="ja-JP" altLang="en-US" dirty="0"/>
              <a:t> で異なる</a:t>
            </a:r>
            <a:endParaRPr lang="en-US" altLang="ja-JP" dirty="0"/>
          </a:p>
          <a:p>
            <a:pPr lvl="1"/>
            <a:r>
              <a:rPr lang="ja-JP" altLang="en-US" dirty="0"/>
              <a:t>対応する</a:t>
            </a:r>
            <a:r>
              <a:rPr lang="zh-TW" altLang="en-US" dirty="0"/>
              <a:t>補助記憶装置</a:t>
            </a:r>
            <a:r>
              <a:rPr lang="ja-JP" altLang="en-US" dirty="0"/>
              <a:t>上のデータ構造も異なる</a:t>
            </a:r>
            <a:endParaRPr lang="en-US" altLang="ja-JP" dirty="0"/>
          </a:p>
          <a:p>
            <a:pPr lvl="1"/>
            <a:r>
              <a:rPr lang="en-US" altLang="ja-JP" dirty="0"/>
              <a:t>UEFI</a:t>
            </a:r>
            <a:r>
              <a:rPr lang="ja-JP" altLang="en-US" dirty="0"/>
              <a:t> は </a:t>
            </a:r>
            <a:r>
              <a:rPr lang="en-US" altLang="ja-JP" dirty="0"/>
              <a:t>BIOS</a:t>
            </a:r>
            <a:r>
              <a:rPr lang="ja-JP" altLang="en-US" dirty="0"/>
              <a:t> 方式の起動も可能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752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3148" y="98425"/>
            <a:ext cx="7919292" cy="69532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BIOS/UEFI</a:t>
            </a:r>
            <a:r>
              <a:rPr lang="ja-JP" altLang="en-US" dirty="0"/>
              <a:t> の仕事</a:t>
            </a:r>
            <a:r>
              <a:rPr lang="en-US" altLang="ja-JP" dirty="0"/>
              <a:t> 2: OS</a:t>
            </a:r>
            <a:r>
              <a:rPr lang="ja-JP" altLang="en-US" dirty="0"/>
              <a:t> 起動プログラム呼び出し </a:t>
            </a:r>
            <a:r>
              <a:rPr lang="en-US" altLang="ja-JP" dirty="0"/>
              <a:t>(UEFI</a:t>
            </a:r>
            <a:r>
              <a:rPr lang="ja-JP" altLang="en-US" dirty="0"/>
              <a:t> 方式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フリーフォーム 4"/>
          <p:cNvSpPr>
            <a:spLocks noChangeArrowheads="1"/>
          </p:cNvSpPr>
          <p:nvPr/>
        </p:nvSpPr>
        <p:spPr bwMode="auto">
          <a:xfrm>
            <a:off x="523428" y="2168251"/>
            <a:ext cx="2665611" cy="134357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800" dirty="0">
                <a:solidFill>
                  <a:srgbClr val="000000"/>
                </a:solidFill>
              </a:rPr>
              <a:t> UEFI </a:t>
            </a:r>
            <a:r>
              <a:rPr lang="ja-JP" sz="1800" dirty="0">
                <a:solidFill>
                  <a:srgbClr val="000000"/>
                </a:solidFill>
              </a:rPr>
              <a:t>が起動</a:t>
            </a:r>
          </a:p>
          <a:p>
            <a:pPr lvl="1"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800" dirty="0">
                <a:solidFill>
                  <a:srgbClr val="000000"/>
                </a:solidFill>
              </a:rPr>
              <a:t>POST </a:t>
            </a:r>
            <a:r>
              <a:rPr lang="ja-JP" sz="1800" dirty="0">
                <a:solidFill>
                  <a:srgbClr val="000000"/>
                </a:solidFill>
              </a:rPr>
              <a:t>を実行してハードウェアの動作を診断</a:t>
            </a:r>
          </a:p>
        </p:txBody>
      </p:sp>
      <p:sp>
        <p:nvSpPr>
          <p:cNvPr id="4" name="フリーフォーム 5"/>
          <p:cNvSpPr>
            <a:spLocks noChangeArrowheads="1"/>
          </p:cNvSpPr>
          <p:nvPr/>
        </p:nvSpPr>
        <p:spPr bwMode="auto">
          <a:xfrm>
            <a:off x="4322020" y="5516792"/>
            <a:ext cx="3562348" cy="6485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800" dirty="0">
                <a:solidFill>
                  <a:srgbClr val="000000"/>
                </a:solidFill>
              </a:rPr>
              <a:t> UEFI</a:t>
            </a:r>
            <a:r>
              <a:rPr lang="ja-JP" altLang="en-US" sz="1800" dirty="0">
                <a:solidFill>
                  <a:srgbClr val="000000"/>
                </a:solidFill>
              </a:rPr>
              <a:t> アプリケーション</a:t>
            </a:r>
            <a:r>
              <a:rPr lang="ja-JP" altLang="ja-JP" sz="1800" dirty="0">
                <a:solidFill>
                  <a:srgbClr val="000000"/>
                </a:solidFill>
              </a:rPr>
              <a:t>が </a:t>
            </a:r>
            <a:r>
              <a:rPr lang="en-US" altLang="ja-JP" sz="1800" dirty="0">
                <a:solidFill>
                  <a:srgbClr val="000000"/>
                </a:solidFill>
              </a:rPr>
              <a:t>OS </a:t>
            </a:r>
            <a:r>
              <a:rPr lang="ja-JP" altLang="ja-JP" sz="1800" dirty="0">
                <a:solidFill>
                  <a:srgbClr val="000000"/>
                </a:solidFill>
              </a:rPr>
              <a:t>のカーネル</a:t>
            </a:r>
            <a:r>
              <a:rPr lang="ja-JP" altLang="en-US" sz="1800" dirty="0">
                <a:solidFill>
                  <a:srgbClr val="000000"/>
                </a:solidFill>
              </a:rPr>
              <a:t>を起動</a:t>
            </a:r>
            <a:r>
              <a:rPr lang="ja-JP" altLang="ja-JP" sz="1800" dirty="0">
                <a:solidFill>
                  <a:srgbClr val="000000"/>
                </a:solidFill>
              </a:rPr>
              <a:t>し</a:t>
            </a:r>
            <a:r>
              <a:rPr lang="en-US" altLang="ja-JP" sz="1800" dirty="0">
                <a:solidFill>
                  <a:srgbClr val="000000"/>
                </a:solidFill>
              </a:rPr>
              <a:t>, OS </a:t>
            </a:r>
            <a:r>
              <a:rPr lang="ja-JP" altLang="en-US" sz="1800" dirty="0">
                <a:solidFill>
                  <a:srgbClr val="000000"/>
                </a:solidFill>
              </a:rPr>
              <a:t>が</a:t>
            </a:r>
            <a:r>
              <a:rPr lang="ja-JP" altLang="ja-JP" sz="1800" dirty="0">
                <a:solidFill>
                  <a:srgbClr val="000000"/>
                </a:solidFill>
              </a:rPr>
              <a:t>起動</a:t>
            </a:r>
            <a:r>
              <a:rPr lang="ja-JP" altLang="en-US" sz="1800" dirty="0">
                <a:solidFill>
                  <a:srgbClr val="000000"/>
                </a:solidFill>
              </a:rPr>
              <a:t>する</a:t>
            </a:r>
            <a:endParaRPr lang="ja-JP" altLang="ja-JP" sz="1800" dirty="0">
              <a:solidFill>
                <a:srgbClr val="000000"/>
              </a:solidFill>
            </a:endParaRPr>
          </a:p>
        </p:txBody>
      </p:sp>
      <p:sp>
        <p:nvSpPr>
          <p:cNvPr id="6" name="フリーフォーム 7"/>
          <p:cNvSpPr>
            <a:spLocks/>
          </p:cNvSpPr>
          <p:nvPr/>
        </p:nvSpPr>
        <p:spPr bwMode="auto">
          <a:xfrm>
            <a:off x="1231106" y="1094243"/>
            <a:ext cx="1279525" cy="403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440">
            <a:solidFill>
              <a:srgbClr val="0033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8" name="フリーフォーム 20"/>
          <p:cNvSpPr>
            <a:spLocks noChangeArrowheads="1"/>
          </p:cNvSpPr>
          <p:nvPr/>
        </p:nvSpPr>
        <p:spPr bwMode="auto">
          <a:xfrm>
            <a:off x="1231106" y="1106076"/>
            <a:ext cx="1250256" cy="40229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sz="2000" dirty="0">
                <a:solidFill>
                  <a:srgbClr val="000000"/>
                </a:solidFill>
              </a:rPr>
              <a:t>電源投入</a:t>
            </a:r>
          </a:p>
        </p:txBody>
      </p:sp>
      <p:sp>
        <p:nvSpPr>
          <p:cNvPr id="19" name="フリーフォーム 21"/>
          <p:cNvSpPr>
            <a:spLocks/>
          </p:cNvSpPr>
          <p:nvPr/>
        </p:nvSpPr>
        <p:spPr bwMode="auto">
          <a:xfrm>
            <a:off x="322263" y="2009986"/>
            <a:ext cx="3097212" cy="364815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0" name="フリーフォーム 22"/>
          <p:cNvSpPr>
            <a:spLocks noChangeArrowheads="1"/>
          </p:cNvSpPr>
          <p:nvPr/>
        </p:nvSpPr>
        <p:spPr bwMode="auto">
          <a:xfrm>
            <a:off x="1104129" y="5658137"/>
            <a:ext cx="1584325" cy="368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800" b="1" dirty="0">
                <a:solidFill>
                  <a:srgbClr val="FFFFFF"/>
                </a:solidFill>
              </a:rPr>
              <a:t>UEFI </a:t>
            </a:r>
            <a:r>
              <a:rPr lang="ja-JP" sz="1800" b="1" dirty="0">
                <a:solidFill>
                  <a:srgbClr val="FFFFFF"/>
                </a:solidFill>
              </a:rPr>
              <a:t>の仕事</a:t>
            </a:r>
          </a:p>
        </p:txBody>
      </p:sp>
      <p:sp>
        <p:nvSpPr>
          <p:cNvPr id="21" name="フリーフォーム 23"/>
          <p:cNvSpPr>
            <a:spLocks noChangeArrowheads="1"/>
          </p:cNvSpPr>
          <p:nvPr/>
        </p:nvSpPr>
        <p:spPr bwMode="auto">
          <a:xfrm>
            <a:off x="538062" y="4026905"/>
            <a:ext cx="2665611" cy="147950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800" dirty="0">
                <a:solidFill>
                  <a:srgbClr val="000000"/>
                </a:solidFill>
              </a:rPr>
              <a:t> </a:t>
            </a:r>
            <a:r>
              <a:rPr lang="ja-JP" altLang="en-US" sz="1800" dirty="0">
                <a:solidFill>
                  <a:srgbClr val="000000"/>
                </a:solidFill>
              </a:rPr>
              <a:t>ハードディスク上の </a:t>
            </a:r>
            <a:r>
              <a:rPr lang="en-US" altLang="ja-JP" sz="1800" dirty="0">
                <a:solidFill>
                  <a:srgbClr val="000000"/>
                </a:solidFill>
              </a:rPr>
              <a:t>EFI</a:t>
            </a:r>
            <a:r>
              <a:rPr lang="ja-JP" altLang="en-US" sz="1800" dirty="0">
                <a:solidFill>
                  <a:srgbClr val="000000"/>
                </a:solidFill>
              </a:rPr>
              <a:t> システムパーティションから</a:t>
            </a:r>
            <a:r>
              <a:rPr lang="en-US" altLang="ja-JP" sz="1800" dirty="0">
                <a:solidFill>
                  <a:srgbClr val="000000"/>
                </a:solidFill>
              </a:rPr>
              <a:t>,</a:t>
            </a:r>
            <a:r>
              <a:rPr lang="ja-JP" altLang="en-US" sz="1800" dirty="0">
                <a:solidFill>
                  <a:srgbClr val="000000"/>
                </a:solidFill>
              </a:rPr>
              <a:t> 起動する </a:t>
            </a:r>
            <a:r>
              <a:rPr lang="en-US" altLang="ja-JP" sz="1800" dirty="0">
                <a:solidFill>
                  <a:srgbClr val="000000"/>
                </a:solidFill>
              </a:rPr>
              <a:t>OS</a:t>
            </a:r>
            <a:r>
              <a:rPr lang="ja-JP" altLang="en-US" sz="1800" dirty="0">
                <a:solidFill>
                  <a:srgbClr val="000000"/>
                </a:solidFill>
              </a:rPr>
              <a:t> に対応した </a:t>
            </a:r>
            <a:r>
              <a:rPr lang="en-US" altLang="ja-JP" sz="1800" dirty="0">
                <a:solidFill>
                  <a:srgbClr val="000000"/>
                </a:solidFill>
              </a:rPr>
              <a:t>UEFI</a:t>
            </a:r>
            <a:r>
              <a:rPr lang="ja-JP" altLang="en-US" sz="1800" dirty="0">
                <a:solidFill>
                  <a:srgbClr val="000000"/>
                </a:solidFill>
              </a:rPr>
              <a:t> アプリケーションを起動</a:t>
            </a:r>
            <a:endParaRPr lang="ja-JP" sz="1800" dirty="0">
              <a:solidFill>
                <a:srgbClr val="000000"/>
              </a:solidFill>
            </a:endParaRPr>
          </a:p>
        </p:txBody>
      </p:sp>
      <p:sp>
        <p:nvSpPr>
          <p:cNvPr id="30" name="フリーフォーム 32"/>
          <p:cNvSpPr>
            <a:spLocks noChangeArrowheads="1"/>
          </p:cNvSpPr>
          <p:nvPr/>
        </p:nvSpPr>
        <p:spPr bwMode="auto">
          <a:xfrm>
            <a:off x="6048412" y="2656682"/>
            <a:ext cx="1223639" cy="27918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sz="1200" b="1" dirty="0">
                <a:solidFill>
                  <a:srgbClr val="000000"/>
                </a:solidFill>
                <a:latin typeface="ＭＳ Ｐゴシック" pitchFamily="50" charset="-128"/>
              </a:rPr>
              <a:t>パーティション</a:t>
            </a:r>
            <a:r>
              <a:rPr lang="en-US" altLang="ja-JP" sz="1200" b="1" dirty="0">
                <a:solidFill>
                  <a:srgbClr val="000000"/>
                </a:solidFill>
                <a:latin typeface="ＭＳ Ｐゴシック" pitchFamily="50" charset="-128"/>
              </a:rPr>
              <a:t>2</a:t>
            </a:r>
          </a:p>
        </p:txBody>
      </p:sp>
      <p:sp>
        <p:nvSpPr>
          <p:cNvPr id="31" name="フリーフォーム 33"/>
          <p:cNvSpPr>
            <a:spLocks noChangeArrowheads="1"/>
          </p:cNvSpPr>
          <p:nvPr/>
        </p:nvSpPr>
        <p:spPr bwMode="auto">
          <a:xfrm>
            <a:off x="7165928" y="2657570"/>
            <a:ext cx="1222496" cy="27918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sz="1200" b="1" dirty="0">
                <a:solidFill>
                  <a:srgbClr val="000000"/>
                </a:solidFill>
                <a:latin typeface="ＭＳ Ｐゴシック" pitchFamily="50" charset="-128"/>
              </a:rPr>
              <a:t>パーティション</a:t>
            </a:r>
            <a:r>
              <a:rPr lang="en-US" altLang="ja-JP" sz="1200" b="1" dirty="0">
                <a:solidFill>
                  <a:srgbClr val="000000"/>
                </a:solidFill>
                <a:latin typeface="ＭＳ Ｐゴシック" pitchFamily="50" charset="-128"/>
              </a:rPr>
              <a:t>3</a:t>
            </a:r>
          </a:p>
        </p:txBody>
      </p:sp>
      <p:sp>
        <p:nvSpPr>
          <p:cNvPr id="32" name="フリーフォーム 34"/>
          <p:cNvSpPr>
            <a:spLocks noChangeArrowheads="1"/>
          </p:cNvSpPr>
          <p:nvPr/>
        </p:nvSpPr>
        <p:spPr bwMode="auto">
          <a:xfrm>
            <a:off x="4960224" y="2664093"/>
            <a:ext cx="1178826" cy="27918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sz="1200" b="1" dirty="0">
                <a:solidFill>
                  <a:srgbClr val="000000"/>
                </a:solidFill>
                <a:latin typeface="+mj-ea"/>
                <a:ea typeface="+mj-ea"/>
              </a:rPr>
              <a:t>パーティション</a:t>
            </a:r>
            <a:r>
              <a:rPr lang="en-US" altLang="ja-JP" sz="1200" b="1" dirty="0">
                <a:solidFill>
                  <a:srgbClr val="000000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33" name="フリーフォーム 37"/>
          <p:cNvSpPr>
            <a:spLocks noChangeArrowheads="1"/>
          </p:cNvSpPr>
          <p:nvPr/>
        </p:nvSpPr>
        <p:spPr bwMode="auto">
          <a:xfrm>
            <a:off x="3922714" y="1974304"/>
            <a:ext cx="2035626" cy="30995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sz="1400" dirty="0">
                <a:solidFill>
                  <a:srgbClr val="000000"/>
                </a:solidFill>
              </a:rPr>
              <a:t>ハードディスクのイメージ</a:t>
            </a:r>
          </a:p>
        </p:txBody>
      </p:sp>
      <p:sp>
        <p:nvSpPr>
          <p:cNvPr id="34" name="フリーフォーム 38"/>
          <p:cNvSpPr>
            <a:spLocks/>
          </p:cNvSpPr>
          <p:nvPr/>
        </p:nvSpPr>
        <p:spPr bwMode="auto">
          <a:xfrm>
            <a:off x="3922713" y="2284262"/>
            <a:ext cx="4824412" cy="172080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cxnSp>
        <p:nvCxnSpPr>
          <p:cNvPr id="35" name="カギ線コネクタ 37"/>
          <p:cNvCxnSpPr>
            <a:cxnSpLocks noChangeShapeType="1"/>
          </p:cNvCxnSpPr>
          <p:nvPr/>
        </p:nvCxnSpPr>
        <p:spPr bwMode="auto">
          <a:xfrm rot="5400000" flipH="1">
            <a:off x="1074629593" y="1074472072"/>
            <a:ext cx="1073003636" cy="12700"/>
          </a:xfrm>
          <a:prstGeom prst="bentConnector5">
            <a:avLst>
              <a:gd name="adj1" fmla="val -21"/>
              <a:gd name="adj2" fmla="val -8447047528"/>
              <a:gd name="adj3" fmla="val 100021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四角形吹き出し 14"/>
          <p:cNvSpPr/>
          <p:nvPr/>
        </p:nvSpPr>
        <p:spPr>
          <a:xfrm>
            <a:off x="3941238" y="2418263"/>
            <a:ext cx="1399149" cy="233303"/>
          </a:xfrm>
          <a:prstGeom prst="wedgeRectCallout">
            <a:avLst>
              <a:gd name="adj1" fmla="val -19567"/>
              <a:gd name="adj2" fmla="val 13739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</a:rPr>
              <a:t>パーティション情報</a:t>
            </a:r>
          </a:p>
        </p:txBody>
      </p:sp>
      <p:sp>
        <p:nvSpPr>
          <p:cNvPr id="36" name="四角形吹き出し 35"/>
          <p:cNvSpPr/>
          <p:nvPr/>
        </p:nvSpPr>
        <p:spPr>
          <a:xfrm>
            <a:off x="3944738" y="3680449"/>
            <a:ext cx="2013601" cy="233303"/>
          </a:xfrm>
          <a:prstGeom prst="wedgeRectCallout">
            <a:avLst>
              <a:gd name="adj1" fmla="val -11919"/>
              <a:gd name="adj2" fmla="val -110149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rgbClr val="FFC000"/>
                </a:solidFill>
              </a:rPr>
              <a:t>EFI</a:t>
            </a:r>
            <a:r>
              <a:rPr kumimoji="1" lang="ja-JP" altLang="en-US" sz="1200" b="1" dirty="0">
                <a:solidFill>
                  <a:srgbClr val="FFC000"/>
                </a:solidFill>
              </a:rPr>
              <a:t> システムパーティション</a:t>
            </a:r>
          </a:p>
        </p:txBody>
      </p:sp>
      <p:grpSp>
        <p:nvGrpSpPr>
          <p:cNvPr id="55" name="グループ化 54"/>
          <p:cNvGrpSpPr/>
          <p:nvPr/>
        </p:nvGrpSpPr>
        <p:grpSpPr>
          <a:xfrm>
            <a:off x="4090246" y="2920513"/>
            <a:ext cx="4489346" cy="584775"/>
            <a:chOff x="1187624" y="3140968"/>
            <a:chExt cx="4489346" cy="584775"/>
          </a:xfrm>
        </p:grpSpPr>
        <p:grpSp>
          <p:nvGrpSpPr>
            <p:cNvPr id="56" name="グループ化 55"/>
            <p:cNvGrpSpPr/>
            <p:nvPr/>
          </p:nvGrpSpPr>
          <p:grpSpPr>
            <a:xfrm>
              <a:off x="1187624" y="3140968"/>
              <a:ext cx="4489346" cy="584775"/>
              <a:chOff x="4057888" y="5096122"/>
              <a:chExt cx="4489346" cy="584775"/>
            </a:xfrm>
          </p:grpSpPr>
          <p:sp>
            <p:nvSpPr>
              <p:cNvPr id="58" name="テキスト ボックス 57"/>
              <p:cNvSpPr txBox="1"/>
              <p:nvPr/>
            </p:nvSpPr>
            <p:spPr>
              <a:xfrm>
                <a:off x="4057888" y="5096122"/>
                <a:ext cx="4489346" cy="58477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kumimoji="1" lang="ja-JP" altLang="en-US" sz="3200" dirty="0"/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4263734" y="5157632"/>
                <a:ext cx="184731" cy="46166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5015106" y="5157583"/>
                <a:ext cx="1069062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4516187" y="5157631"/>
                <a:ext cx="431198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6156176" y="5157582"/>
                <a:ext cx="1008112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7236296" y="5157582"/>
                <a:ext cx="1008112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8296058" y="5157632"/>
                <a:ext cx="184731" cy="46166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endParaRPr kumimoji="1" lang="ja-JP" altLang="en-US" dirty="0"/>
              </a:p>
            </p:txBody>
          </p:sp>
        </p:grpSp>
        <p:sp>
          <p:nvSpPr>
            <p:cNvPr id="57" name="テキスト ボックス 56"/>
            <p:cNvSpPr txBox="1"/>
            <p:nvPr/>
          </p:nvSpPr>
          <p:spPr>
            <a:xfrm>
              <a:off x="1241659" y="3202427"/>
              <a:ext cx="104641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</p:grpSp>
      <p:sp>
        <p:nvSpPr>
          <p:cNvPr id="72" name="下矢印 71"/>
          <p:cNvSpPr/>
          <p:nvPr/>
        </p:nvSpPr>
        <p:spPr>
          <a:xfrm>
            <a:off x="1690016" y="1596301"/>
            <a:ext cx="361704" cy="34282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下矢印 72"/>
          <p:cNvSpPr/>
          <p:nvPr/>
        </p:nvSpPr>
        <p:spPr>
          <a:xfrm>
            <a:off x="1675381" y="3604919"/>
            <a:ext cx="361704" cy="34282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吹き出し 36"/>
          <p:cNvSpPr/>
          <p:nvPr/>
        </p:nvSpPr>
        <p:spPr>
          <a:xfrm>
            <a:off x="7347976" y="3680449"/>
            <a:ext cx="1399149" cy="324615"/>
          </a:xfrm>
          <a:prstGeom prst="wedgeRectCallout">
            <a:avLst>
              <a:gd name="adj1" fmla="val 27317"/>
              <a:gd name="adj2" fmla="val -99586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0000"/>
                </a:solidFill>
              </a:rPr>
              <a:t>パーティション情報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pPr algn="ctr"/>
            <a:r>
              <a:rPr lang="ja-JP" altLang="en-US" sz="1200" dirty="0">
                <a:solidFill>
                  <a:srgbClr val="FF0000"/>
                </a:solidFill>
              </a:rPr>
              <a:t>のバックアップ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49" name="下矢印 48"/>
          <p:cNvSpPr/>
          <p:nvPr/>
        </p:nvSpPr>
        <p:spPr>
          <a:xfrm rot="16200000">
            <a:off x="3323259" y="5182536"/>
            <a:ext cx="361704" cy="131579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7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3148" y="98425"/>
            <a:ext cx="7919292" cy="69532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BIOS/UEFI</a:t>
            </a:r>
            <a:r>
              <a:rPr lang="ja-JP" altLang="en-US" dirty="0"/>
              <a:t> の仕事</a:t>
            </a:r>
            <a:r>
              <a:rPr lang="en-US" altLang="ja-JP" dirty="0"/>
              <a:t> 2: OS</a:t>
            </a:r>
            <a:r>
              <a:rPr lang="ja-JP" altLang="en-US" dirty="0"/>
              <a:t> 起動プログラム呼び出し </a:t>
            </a:r>
            <a:r>
              <a:rPr lang="en-US" altLang="ja-JP" dirty="0"/>
              <a:t>(BIOS</a:t>
            </a:r>
            <a:r>
              <a:rPr lang="ja-JP" altLang="en-US" dirty="0"/>
              <a:t> 方式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フリーフォーム 4"/>
          <p:cNvSpPr>
            <a:spLocks noChangeArrowheads="1"/>
          </p:cNvSpPr>
          <p:nvPr/>
        </p:nvSpPr>
        <p:spPr bwMode="auto">
          <a:xfrm>
            <a:off x="523428" y="2168251"/>
            <a:ext cx="2665611" cy="134357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800" dirty="0">
                <a:solidFill>
                  <a:srgbClr val="000000"/>
                </a:solidFill>
              </a:rPr>
              <a:t> BIOS/UEFI </a:t>
            </a:r>
            <a:r>
              <a:rPr lang="ja-JP" sz="1800" dirty="0">
                <a:solidFill>
                  <a:srgbClr val="000000"/>
                </a:solidFill>
              </a:rPr>
              <a:t>が起動</a:t>
            </a:r>
          </a:p>
          <a:p>
            <a:pPr lvl="1"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800" dirty="0">
                <a:solidFill>
                  <a:srgbClr val="000000"/>
                </a:solidFill>
              </a:rPr>
              <a:t>POST </a:t>
            </a:r>
            <a:r>
              <a:rPr lang="ja-JP" sz="1800" dirty="0">
                <a:solidFill>
                  <a:srgbClr val="000000"/>
                </a:solidFill>
              </a:rPr>
              <a:t>を実行してハードウェアの動作を診断</a:t>
            </a:r>
          </a:p>
        </p:txBody>
      </p:sp>
      <p:sp>
        <p:nvSpPr>
          <p:cNvPr id="4" name="フリーフォーム 5"/>
          <p:cNvSpPr>
            <a:spLocks noChangeArrowheads="1"/>
          </p:cNvSpPr>
          <p:nvPr/>
        </p:nvSpPr>
        <p:spPr bwMode="auto">
          <a:xfrm>
            <a:off x="4466857" y="5300768"/>
            <a:ext cx="3240088" cy="6485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ja-JP" sz="1800" dirty="0">
                <a:solidFill>
                  <a:srgbClr val="000000"/>
                </a:solidFill>
              </a:rPr>
              <a:t>ブートローダがパーティション先頭</a:t>
            </a:r>
            <a:r>
              <a:rPr lang="ja-JP" altLang="en-US" sz="1800" dirty="0">
                <a:solidFill>
                  <a:srgbClr val="000000"/>
                </a:solidFill>
              </a:rPr>
              <a:t>のカーネルローダ</a:t>
            </a:r>
            <a:r>
              <a:rPr lang="ja-JP" altLang="ja-JP" sz="1800" dirty="0">
                <a:solidFill>
                  <a:srgbClr val="000000"/>
                </a:solidFill>
              </a:rPr>
              <a:t>を起動</a:t>
            </a:r>
          </a:p>
        </p:txBody>
      </p:sp>
      <p:sp>
        <p:nvSpPr>
          <p:cNvPr id="6" name="フリーフォーム 7"/>
          <p:cNvSpPr>
            <a:spLocks/>
          </p:cNvSpPr>
          <p:nvPr/>
        </p:nvSpPr>
        <p:spPr bwMode="auto">
          <a:xfrm>
            <a:off x="1231106" y="1094243"/>
            <a:ext cx="1279525" cy="403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440">
            <a:solidFill>
              <a:srgbClr val="0033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8" name="フリーフォーム 20"/>
          <p:cNvSpPr>
            <a:spLocks noChangeArrowheads="1"/>
          </p:cNvSpPr>
          <p:nvPr/>
        </p:nvSpPr>
        <p:spPr bwMode="auto">
          <a:xfrm>
            <a:off x="1231106" y="1106076"/>
            <a:ext cx="1250256" cy="40229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sz="2000" dirty="0">
                <a:solidFill>
                  <a:srgbClr val="000000"/>
                </a:solidFill>
              </a:rPr>
              <a:t>電源投入</a:t>
            </a:r>
          </a:p>
        </p:txBody>
      </p:sp>
      <p:sp>
        <p:nvSpPr>
          <p:cNvPr id="19" name="フリーフォーム 21"/>
          <p:cNvSpPr>
            <a:spLocks/>
          </p:cNvSpPr>
          <p:nvPr/>
        </p:nvSpPr>
        <p:spPr bwMode="auto">
          <a:xfrm>
            <a:off x="322263" y="2009986"/>
            <a:ext cx="3097212" cy="329122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6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0" name="フリーフォーム 22"/>
          <p:cNvSpPr>
            <a:spLocks noChangeArrowheads="1"/>
          </p:cNvSpPr>
          <p:nvPr/>
        </p:nvSpPr>
        <p:spPr bwMode="auto">
          <a:xfrm>
            <a:off x="1104129" y="5301208"/>
            <a:ext cx="1584325" cy="6485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800" b="1" dirty="0">
                <a:solidFill>
                  <a:srgbClr val="FFFFFF"/>
                </a:solidFill>
              </a:rPr>
              <a:t>BIOS/UEFI </a:t>
            </a:r>
            <a:r>
              <a:rPr lang="ja-JP" sz="1800" b="1" dirty="0">
                <a:solidFill>
                  <a:srgbClr val="FFFFFF"/>
                </a:solidFill>
              </a:rPr>
              <a:t>の仕事</a:t>
            </a:r>
          </a:p>
        </p:txBody>
      </p:sp>
      <p:sp>
        <p:nvSpPr>
          <p:cNvPr id="30" name="フリーフォーム 32"/>
          <p:cNvSpPr>
            <a:spLocks noChangeArrowheads="1"/>
          </p:cNvSpPr>
          <p:nvPr/>
        </p:nvSpPr>
        <p:spPr bwMode="auto">
          <a:xfrm>
            <a:off x="5496338" y="2640349"/>
            <a:ext cx="1223639" cy="27918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sz="1200" b="1" dirty="0">
                <a:solidFill>
                  <a:srgbClr val="000000"/>
                </a:solidFill>
                <a:latin typeface="ＭＳ Ｐゴシック" pitchFamily="50" charset="-128"/>
              </a:rPr>
              <a:t>パーティション</a:t>
            </a:r>
            <a:r>
              <a:rPr lang="en-US" altLang="ja-JP" sz="1200" b="1" dirty="0">
                <a:solidFill>
                  <a:srgbClr val="000000"/>
                </a:solidFill>
                <a:latin typeface="ＭＳ Ｐゴシック" pitchFamily="50" charset="-128"/>
              </a:rPr>
              <a:t>2</a:t>
            </a:r>
          </a:p>
        </p:txBody>
      </p:sp>
      <p:sp>
        <p:nvSpPr>
          <p:cNvPr id="31" name="フリーフォーム 33"/>
          <p:cNvSpPr>
            <a:spLocks noChangeArrowheads="1"/>
          </p:cNvSpPr>
          <p:nvPr/>
        </p:nvSpPr>
        <p:spPr bwMode="auto">
          <a:xfrm>
            <a:off x="6709336" y="2641237"/>
            <a:ext cx="1222496" cy="27918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sz="1200" b="1" dirty="0">
                <a:solidFill>
                  <a:srgbClr val="000000"/>
                </a:solidFill>
                <a:latin typeface="ＭＳ Ｐゴシック" pitchFamily="50" charset="-128"/>
              </a:rPr>
              <a:t>パーティション</a:t>
            </a:r>
            <a:r>
              <a:rPr lang="en-US" altLang="ja-JP" sz="1200" b="1" dirty="0">
                <a:solidFill>
                  <a:srgbClr val="000000"/>
                </a:solidFill>
                <a:latin typeface="ＭＳ Ｐゴシック" pitchFamily="50" charset="-128"/>
              </a:rPr>
              <a:t>3</a:t>
            </a:r>
          </a:p>
        </p:txBody>
      </p:sp>
      <p:sp>
        <p:nvSpPr>
          <p:cNvPr id="32" name="フリーフォーム 34"/>
          <p:cNvSpPr>
            <a:spLocks noChangeArrowheads="1"/>
          </p:cNvSpPr>
          <p:nvPr/>
        </p:nvSpPr>
        <p:spPr bwMode="auto">
          <a:xfrm>
            <a:off x="4408150" y="2647760"/>
            <a:ext cx="1178826" cy="27918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sz="1200" b="1" dirty="0">
                <a:solidFill>
                  <a:srgbClr val="000000"/>
                </a:solidFill>
                <a:latin typeface="+mj-ea"/>
                <a:ea typeface="+mj-ea"/>
              </a:rPr>
              <a:t>パーティション</a:t>
            </a:r>
            <a:r>
              <a:rPr lang="en-US" altLang="ja-JP" sz="1200" b="1" dirty="0">
                <a:solidFill>
                  <a:srgbClr val="000000"/>
                </a:solidFill>
                <a:latin typeface="+mj-ea"/>
                <a:ea typeface="+mj-ea"/>
              </a:rPr>
              <a:t>1</a:t>
            </a:r>
          </a:p>
        </p:txBody>
      </p:sp>
      <p:cxnSp>
        <p:nvCxnSpPr>
          <p:cNvPr id="35" name="カギ線コネクタ 37"/>
          <p:cNvCxnSpPr>
            <a:cxnSpLocks noChangeShapeType="1"/>
          </p:cNvCxnSpPr>
          <p:nvPr/>
        </p:nvCxnSpPr>
        <p:spPr bwMode="auto">
          <a:xfrm rot="5400000" flipH="1">
            <a:off x="1074629593" y="1074472072"/>
            <a:ext cx="1073003636" cy="12700"/>
          </a:xfrm>
          <a:prstGeom prst="bentConnector5">
            <a:avLst>
              <a:gd name="adj1" fmla="val -21"/>
              <a:gd name="adj2" fmla="val -8447047528"/>
              <a:gd name="adj3" fmla="val 100021"/>
            </a:avLst>
          </a:prstGeom>
          <a:noFill/>
          <a:ln w="38100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四角形吹き出し 14"/>
          <p:cNvSpPr/>
          <p:nvPr/>
        </p:nvSpPr>
        <p:spPr>
          <a:xfrm>
            <a:off x="3956988" y="3621786"/>
            <a:ext cx="1399149" cy="367303"/>
          </a:xfrm>
          <a:prstGeom prst="wedgeRectCallout">
            <a:avLst>
              <a:gd name="adj1" fmla="val -32354"/>
              <a:gd name="adj2" fmla="val -7908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rgbClr val="C00000"/>
                </a:solidFill>
              </a:rPr>
              <a:t>パーティション情報とブートローダ</a:t>
            </a:r>
          </a:p>
        </p:txBody>
      </p:sp>
      <p:sp>
        <p:nvSpPr>
          <p:cNvPr id="36" name="四角形吹き出し 35"/>
          <p:cNvSpPr/>
          <p:nvPr/>
        </p:nvSpPr>
        <p:spPr>
          <a:xfrm>
            <a:off x="3956988" y="2447701"/>
            <a:ext cx="1266628" cy="233304"/>
          </a:xfrm>
          <a:prstGeom prst="wedgeRectCallout">
            <a:avLst>
              <a:gd name="adj1" fmla="val -17298"/>
              <a:gd name="adj2" fmla="val 136939"/>
            </a:avLst>
          </a:prstGeom>
          <a:noFill/>
          <a:ln>
            <a:solidFill>
              <a:srgbClr val="016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rgbClr val="0070C0"/>
                </a:solidFill>
              </a:rPr>
              <a:t>カーネルローダ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72" name="下矢印 71"/>
          <p:cNvSpPr/>
          <p:nvPr/>
        </p:nvSpPr>
        <p:spPr>
          <a:xfrm>
            <a:off x="1690016" y="1596301"/>
            <a:ext cx="361704" cy="34282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下矢印 72"/>
          <p:cNvSpPr/>
          <p:nvPr/>
        </p:nvSpPr>
        <p:spPr>
          <a:xfrm>
            <a:off x="1675381" y="3604919"/>
            <a:ext cx="361704" cy="34282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4107973" y="2920417"/>
            <a:ext cx="3831241" cy="584775"/>
            <a:chOff x="4090246" y="5073362"/>
            <a:chExt cx="3831241" cy="584775"/>
          </a:xfrm>
        </p:grpSpPr>
        <p:grpSp>
          <p:nvGrpSpPr>
            <p:cNvPr id="55" name="グループ化 54"/>
            <p:cNvGrpSpPr/>
            <p:nvPr/>
          </p:nvGrpSpPr>
          <p:grpSpPr>
            <a:xfrm>
              <a:off x="4090246" y="5073362"/>
              <a:ext cx="3831241" cy="584775"/>
              <a:chOff x="1187624" y="3140968"/>
              <a:chExt cx="3831241" cy="584775"/>
            </a:xfrm>
          </p:grpSpPr>
          <p:grpSp>
            <p:nvGrpSpPr>
              <p:cNvPr id="56" name="グループ化 55"/>
              <p:cNvGrpSpPr/>
              <p:nvPr/>
            </p:nvGrpSpPr>
            <p:grpSpPr>
              <a:xfrm>
                <a:off x="1187624" y="3140968"/>
                <a:ext cx="3831241" cy="584775"/>
                <a:chOff x="4057888" y="5096122"/>
                <a:chExt cx="3831241" cy="584775"/>
              </a:xfrm>
            </p:grpSpPr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4057888" y="5096122"/>
                  <a:ext cx="3831241" cy="584775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kumimoji="1" lang="ja-JP" altLang="en-US" sz="3200" dirty="0"/>
                </a:p>
              </p:txBody>
            </p:sp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4374276" y="5157583"/>
                  <a:ext cx="1069062" cy="46166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kumimoji="1" lang="ja-JP" altLang="en-US" dirty="0"/>
                </a:p>
              </p:txBody>
            </p:sp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5602636" y="5157582"/>
                  <a:ext cx="1008112" cy="46166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kumimoji="1" lang="ja-JP" altLang="en-US" dirty="0"/>
                </a:p>
              </p:txBody>
            </p:sp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6792247" y="5157582"/>
                  <a:ext cx="1008112" cy="46166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kumimoji="1" lang="ja-JP" altLang="en-US" dirty="0"/>
                </a:p>
              </p:txBody>
            </p:sp>
          </p:grpSp>
          <p:sp>
            <p:nvSpPr>
              <p:cNvPr id="57" name="テキスト ボックス 56"/>
              <p:cNvSpPr txBox="1"/>
              <p:nvPr/>
            </p:nvSpPr>
            <p:spPr>
              <a:xfrm>
                <a:off x="1241659" y="3202427"/>
                <a:ext cx="104641" cy="461665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/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4314269" y="5134916"/>
              <a:ext cx="92365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549637" y="5134821"/>
              <a:ext cx="92365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6732240" y="5134821"/>
              <a:ext cx="92365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</p:grpSp>
      <p:sp>
        <p:nvSpPr>
          <p:cNvPr id="39" name="フリーフォーム 23"/>
          <p:cNvSpPr>
            <a:spLocks noChangeArrowheads="1"/>
          </p:cNvSpPr>
          <p:nvPr/>
        </p:nvSpPr>
        <p:spPr bwMode="auto">
          <a:xfrm>
            <a:off x="538062" y="4077072"/>
            <a:ext cx="2665611" cy="92551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800">
                <a:solidFill>
                  <a:srgbClr val="000000"/>
                </a:solidFill>
              </a:rPr>
              <a:t> </a:t>
            </a:r>
            <a:r>
              <a:rPr lang="en-US" altLang="ja-JP" sz="1800" smtClean="0">
                <a:solidFill>
                  <a:srgbClr val="000000"/>
                </a:solidFill>
              </a:rPr>
              <a:t>BIOS </a:t>
            </a:r>
            <a:r>
              <a:rPr lang="ja-JP" altLang="en-US" sz="1800" dirty="0">
                <a:solidFill>
                  <a:srgbClr val="000000"/>
                </a:solidFill>
              </a:rPr>
              <a:t>がハードディスク先頭のブートローダを起動</a:t>
            </a:r>
          </a:p>
        </p:txBody>
      </p:sp>
      <p:sp>
        <p:nvSpPr>
          <p:cNvPr id="41" name="フリーフォーム 5"/>
          <p:cNvSpPr>
            <a:spLocks noChangeArrowheads="1"/>
          </p:cNvSpPr>
          <p:nvPr/>
        </p:nvSpPr>
        <p:spPr bwMode="auto">
          <a:xfrm>
            <a:off x="4283968" y="4292656"/>
            <a:ext cx="3605866" cy="6485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altLang="en-US" sz="1800" dirty="0">
                <a:solidFill>
                  <a:srgbClr val="000000"/>
                </a:solidFill>
              </a:rPr>
              <a:t>カーネルローダによりカーネルが起動し</a:t>
            </a:r>
            <a:r>
              <a:rPr lang="en-US" altLang="ja-JP" sz="1800" dirty="0">
                <a:solidFill>
                  <a:srgbClr val="000000"/>
                </a:solidFill>
              </a:rPr>
              <a:t>,</a:t>
            </a:r>
            <a:r>
              <a:rPr lang="ja-JP" altLang="en-US" sz="1800" dirty="0">
                <a:solidFill>
                  <a:srgbClr val="000000"/>
                </a:solidFill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OS</a:t>
            </a:r>
            <a:r>
              <a:rPr lang="ja-JP" altLang="en-US" sz="1800" dirty="0">
                <a:solidFill>
                  <a:srgbClr val="000000"/>
                </a:solidFill>
              </a:rPr>
              <a:t> が起動する</a:t>
            </a:r>
            <a:endParaRPr lang="ja-JP" altLang="ja-JP" sz="1800" dirty="0">
              <a:solidFill>
                <a:srgbClr val="000000"/>
              </a:solidFill>
            </a:endParaRPr>
          </a:p>
        </p:txBody>
      </p:sp>
      <p:sp>
        <p:nvSpPr>
          <p:cNvPr id="16" name="下矢印 15"/>
          <p:cNvSpPr/>
          <p:nvPr/>
        </p:nvSpPr>
        <p:spPr>
          <a:xfrm rot="10800000">
            <a:off x="6014894" y="5013176"/>
            <a:ext cx="144016" cy="18062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37"/>
          <p:cNvSpPr>
            <a:spLocks noChangeArrowheads="1"/>
          </p:cNvSpPr>
          <p:nvPr/>
        </p:nvSpPr>
        <p:spPr bwMode="auto">
          <a:xfrm>
            <a:off x="3922714" y="1974305"/>
            <a:ext cx="2035626" cy="30995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ja-JP" sz="1400" dirty="0">
                <a:solidFill>
                  <a:srgbClr val="000000"/>
                </a:solidFill>
              </a:rPr>
              <a:t>ハードディスクのイメージ</a:t>
            </a:r>
          </a:p>
        </p:txBody>
      </p:sp>
      <p:sp>
        <p:nvSpPr>
          <p:cNvPr id="51" name="フリーフォーム 38"/>
          <p:cNvSpPr>
            <a:spLocks/>
          </p:cNvSpPr>
          <p:nvPr/>
        </p:nvSpPr>
        <p:spPr bwMode="auto">
          <a:xfrm>
            <a:off x="3922713" y="2284263"/>
            <a:ext cx="4824412" cy="172080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66" name="下矢印 65"/>
          <p:cNvSpPr/>
          <p:nvPr/>
        </p:nvSpPr>
        <p:spPr>
          <a:xfrm rot="16200000">
            <a:off x="3323259" y="4974974"/>
            <a:ext cx="361704" cy="131579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51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BIOS/UEFI </a:t>
            </a:r>
            <a:r>
              <a:rPr lang="ja-JP" altLang="en-US" dirty="0"/>
              <a:t>の仕事</a:t>
            </a:r>
            <a:r>
              <a:rPr lang="en-US" altLang="ja-JP" dirty="0"/>
              <a:t> 3: </a:t>
            </a:r>
            <a:r>
              <a:rPr lang="ja-JP" altLang="en-US" dirty="0"/>
              <a:t>電源管理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ACPI </a:t>
            </a:r>
            <a:r>
              <a:rPr lang="ja-JP" altLang="en-US" dirty="0"/>
              <a:t>という規格に則って電源管理</a:t>
            </a:r>
            <a:endParaRPr lang="en-US" altLang="ja-JP" dirty="0"/>
          </a:p>
          <a:p>
            <a:pPr lvl="1"/>
            <a:r>
              <a:rPr lang="en-US" altLang="ja-JP" b="1" dirty="0"/>
              <a:t>A</a:t>
            </a:r>
            <a:r>
              <a:rPr lang="en-US" altLang="ja-JP" dirty="0"/>
              <a:t>dvanced </a:t>
            </a:r>
            <a:r>
              <a:rPr lang="en-US" altLang="ja-JP" b="1" dirty="0"/>
              <a:t>C</a:t>
            </a:r>
            <a:r>
              <a:rPr lang="en-US" altLang="ja-JP" dirty="0"/>
              <a:t>onfiguration and </a:t>
            </a:r>
            <a:r>
              <a:rPr lang="en-US" altLang="ja-JP" b="1" dirty="0"/>
              <a:t>P</a:t>
            </a:r>
            <a:r>
              <a:rPr lang="en-US" altLang="ja-JP" dirty="0"/>
              <a:t>ower </a:t>
            </a:r>
            <a:r>
              <a:rPr lang="en-US" altLang="ja-JP" b="1" dirty="0"/>
              <a:t>I</a:t>
            </a:r>
            <a:r>
              <a:rPr lang="en-US" altLang="ja-JP" dirty="0"/>
              <a:t>nterface</a:t>
            </a:r>
          </a:p>
          <a:p>
            <a:pPr lvl="1"/>
            <a:r>
              <a:rPr lang="en-US" altLang="ja-JP" dirty="0"/>
              <a:t>OS</a:t>
            </a:r>
            <a:r>
              <a:rPr lang="ja-JP" altLang="en-US" dirty="0"/>
              <a:t> がハードウェアの電源管理を行う</a:t>
            </a:r>
            <a:endParaRPr lang="en-US" altLang="ja-JP" dirty="0"/>
          </a:p>
          <a:p>
            <a:pPr lvl="1"/>
            <a:r>
              <a:rPr lang="en-US" altLang="ja-JP" dirty="0"/>
              <a:t>UEFI</a:t>
            </a:r>
            <a:r>
              <a:rPr lang="ja-JP" altLang="en-US" dirty="0"/>
              <a:t> は標準で対応</a:t>
            </a:r>
            <a:endParaRPr lang="en-US" altLang="ja-JP" dirty="0"/>
          </a:p>
          <a:p>
            <a:pPr lvl="1"/>
            <a:r>
              <a:rPr lang="en-US" altLang="ja-JP" dirty="0"/>
              <a:t>OS,</a:t>
            </a:r>
            <a:r>
              <a:rPr lang="ja-JP" altLang="en-US" dirty="0"/>
              <a:t> ハードウェアは対応したものが必要</a:t>
            </a:r>
            <a:endParaRPr lang="en-US" altLang="ja-JP" dirty="0"/>
          </a:p>
          <a:p>
            <a:r>
              <a:rPr lang="ja-JP" altLang="en-US" dirty="0"/>
              <a:t>以前は </a:t>
            </a:r>
            <a:r>
              <a:rPr lang="en-US" altLang="ja-JP" dirty="0"/>
              <a:t>APM</a:t>
            </a:r>
            <a:r>
              <a:rPr lang="ja-JP" altLang="en-US" dirty="0"/>
              <a:t> という規格が用いられた</a:t>
            </a:r>
            <a:endParaRPr lang="en-US" altLang="ja-JP" dirty="0"/>
          </a:p>
          <a:p>
            <a:pPr lvl="1"/>
            <a:r>
              <a:rPr lang="en-US" altLang="ja-JP" b="1" dirty="0"/>
              <a:t>A</a:t>
            </a:r>
            <a:r>
              <a:rPr lang="en-US" altLang="ja-JP" dirty="0"/>
              <a:t>dvanced </a:t>
            </a:r>
            <a:r>
              <a:rPr lang="en-US" altLang="ja-JP" b="1" dirty="0"/>
              <a:t>P</a:t>
            </a:r>
            <a:r>
              <a:rPr lang="en-US" altLang="ja-JP" dirty="0"/>
              <a:t>ower </a:t>
            </a:r>
            <a:r>
              <a:rPr lang="en-US" altLang="ja-JP" b="1" dirty="0"/>
              <a:t>M</a:t>
            </a:r>
            <a:r>
              <a:rPr lang="en-US" altLang="ja-JP" dirty="0"/>
              <a:t>anagement</a:t>
            </a:r>
          </a:p>
          <a:p>
            <a:pPr lvl="1"/>
            <a:r>
              <a:rPr lang="en-US" altLang="ja-JP" dirty="0"/>
              <a:t>BIOS</a:t>
            </a:r>
            <a:r>
              <a:rPr lang="ja-JP" altLang="en-US" dirty="0"/>
              <a:t> がハードウェアの電源管理を行う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5152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BIOS/UEFI</a:t>
            </a:r>
            <a:r>
              <a:rPr lang="ja-JP" altLang="en-US" dirty="0"/>
              <a:t>の設定 </a:t>
            </a:r>
            <a:r>
              <a:rPr lang="en-US" altLang="ja-JP" dirty="0"/>
              <a:t>: </a:t>
            </a:r>
            <a:r>
              <a:rPr lang="ja-JP" altLang="en-US" dirty="0"/>
              <a:t>設定画面呼び出し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4648200" y="1097850"/>
            <a:ext cx="4028256" cy="5036042"/>
          </a:xfrm>
        </p:spPr>
        <p:txBody>
          <a:bodyPr/>
          <a:lstStyle/>
          <a:p>
            <a:r>
              <a:rPr lang="en-US" altLang="ja-JP" dirty="0"/>
              <a:t>PC </a:t>
            </a:r>
            <a:r>
              <a:rPr lang="ja-JP" altLang="en-US" dirty="0"/>
              <a:t>起動時に呼び出す</a:t>
            </a:r>
          </a:p>
          <a:p>
            <a:r>
              <a:rPr lang="ja-JP" altLang="en-US" dirty="0"/>
              <a:t>ロゴが表示されたら</a:t>
            </a:r>
            <a:r>
              <a:rPr lang="ja-JP" altLang="en-US" dirty="0">
                <a:solidFill>
                  <a:srgbClr val="FF0000"/>
                </a:solidFill>
              </a:rPr>
              <a:t>すかさず</a:t>
            </a:r>
            <a:r>
              <a:rPr lang="ja-JP" altLang="en-US" dirty="0"/>
              <a:t> </a:t>
            </a:r>
            <a:r>
              <a:rPr lang="en-US" altLang="ja-JP" dirty="0"/>
              <a:t>Del </a:t>
            </a:r>
            <a:r>
              <a:rPr lang="ja-JP" altLang="en-US" dirty="0"/>
              <a:t>キーを押す</a:t>
            </a:r>
          </a:p>
          <a:p>
            <a:pPr lvl="1"/>
            <a:r>
              <a:rPr lang="ja-JP" altLang="en-US" dirty="0"/>
              <a:t>一部の情報実験機は左下の画面で操作することでも呼び出し可能</a:t>
            </a:r>
          </a:p>
          <a:p>
            <a:endParaRPr kumimoji="1" lang="ja-JP" altLang="en-US" dirty="0"/>
          </a:p>
        </p:txBody>
      </p:sp>
      <p:pic>
        <p:nvPicPr>
          <p:cNvPr id="3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649521"/>
            <a:ext cx="3440028" cy="24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daisuke\SkyDrive\epalab\ITPASS\ITPASS 実習\2014\BIOS\biosロ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065003"/>
            <a:ext cx="3440028" cy="25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79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BIOS/UEFI </a:t>
            </a:r>
            <a:r>
              <a:rPr lang="ja-JP" altLang="en-US" dirty="0"/>
              <a:t>の設定 </a:t>
            </a:r>
            <a:r>
              <a:rPr lang="en-US" altLang="ja-JP" dirty="0"/>
              <a:t>: </a:t>
            </a:r>
            <a:r>
              <a:rPr lang="ja-JP" altLang="en-US" dirty="0"/>
              <a:t>設定画面</a:t>
            </a:r>
            <a:endParaRPr kumimoji="1" lang="ja-JP" altLang="en-US" dirty="0"/>
          </a:p>
        </p:txBody>
      </p:sp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4167869" y="5503763"/>
            <a:ext cx="34942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rgbClr val="355E00"/>
                </a:solidFill>
              </a:rPr>
              <a:t>UEFI </a:t>
            </a:r>
            <a:r>
              <a:rPr lang="ja-JP" sz="2800" dirty="0">
                <a:solidFill>
                  <a:srgbClr val="355E00"/>
                </a:solidFill>
              </a:rPr>
              <a:t>設定画面</a:t>
            </a:r>
          </a:p>
        </p:txBody>
      </p:sp>
      <p:pic>
        <p:nvPicPr>
          <p:cNvPr id="3074" name="Picture 2" descr="C:\Users\daisuke\SkyDrive\epalab\ITPASS\ITPASS 実習\2014\BIOS\UEFIの画面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21029"/>
            <a:ext cx="5710312" cy="428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0" y="1097850"/>
            <a:ext cx="3059832" cy="506745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kern="0" dirty="0"/>
              <a:t>設定項目</a:t>
            </a:r>
            <a:endParaRPr lang="en-US" altLang="ja-JP" kern="0" dirty="0"/>
          </a:p>
          <a:p>
            <a:pPr lvl="1"/>
            <a:r>
              <a:rPr lang="ja-JP" altLang="en-US" kern="0" dirty="0"/>
              <a:t>表示言語</a:t>
            </a:r>
            <a:endParaRPr lang="en-US" altLang="ja-JP" kern="0" dirty="0"/>
          </a:p>
          <a:p>
            <a:pPr lvl="1"/>
            <a:r>
              <a:rPr lang="ja-JP" altLang="en-US" kern="0" dirty="0"/>
              <a:t>日時</a:t>
            </a:r>
            <a:endParaRPr lang="en-US" altLang="ja-JP" kern="0" dirty="0"/>
          </a:p>
          <a:p>
            <a:pPr lvl="1"/>
            <a:r>
              <a:rPr lang="ja-JP" altLang="en-US" kern="0" dirty="0"/>
              <a:t>起動順位</a:t>
            </a:r>
            <a:endParaRPr lang="en-US" altLang="ja-JP" kern="0" dirty="0"/>
          </a:p>
          <a:p>
            <a:pPr lvl="1"/>
            <a:r>
              <a:rPr lang="en-US" altLang="ja-JP" kern="0" dirty="0"/>
              <a:t>SATA</a:t>
            </a:r>
            <a:r>
              <a:rPr lang="ja-JP" altLang="en-US" kern="0" dirty="0"/>
              <a:t> 接続</a:t>
            </a:r>
            <a:endParaRPr lang="en-US" altLang="ja-JP" kern="0" dirty="0"/>
          </a:p>
          <a:p>
            <a:pPr marL="457200" lvl="1" indent="0">
              <a:buNone/>
            </a:pPr>
            <a:r>
              <a:rPr lang="ja-JP" altLang="en-US" kern="0" dirty="0"/>
              <a:t>など</a:t>
            </a:r>
            <a:endParaRPr lang="en-US" altLang="ja-JP" kern="0" dirty="0"/>
          </a:p>
          <a:p>
            <a:r>
              <a:rPr lang="ja-JP" altLang="en-US" kern="0" dirty="0"/>
              <a:t>その他</a:t>
            </a:r>
            <a:endParaRPr lang="en-US" altLang="ja-JP" kern="0" dirty="0"/>
          </a:p>
          <a:p>
            <a:pPr lvl="1"/>
            <a:r>
              <a:rPr lang="en-US" altLang="ja-JP" kern="0" dirty="0"/>
              <a:t>CPU</a:t>
            </a:r>
            <a:r>
              <a:rPr lang="ja-JP" altLang="en-US" kern="0" dirty="0"/>
              <a:t> などの温度を表示</a:t>
            </a:r>
            <a:endParaRPr lang="en-US" altLang="ja-JP" kern="0" dirty="0"/>
          </a:p>
          <a:p>
            <a:pPr lvl="1"/>
            <a:r>
              <a:rPr lang="ja-JP" altLang="en-US" kern="0" dirty="0"/>
              <a:t>ファンの回転数を表示</a:t>
            </a:r>
            <a:endParaRPr lang="en-US" altLang="ja-JP" kern="0" dirty="0"/>
          </a:p>
          <a:p>
            <a:pPr marL="457200" lvl="1" indent="0">
              <a:buNone/>
            </a:pPr>
            <a:r>
              <a:rPr lang="ja-JP" altLang="en-US" kern="0" dirty="0"/>
              <a:t>など</a:t>
            </a:r>
            <a:endParaRPr lang="en-US" altLang="ja-JP" kern="0" dirty="0"/>
          </a:p>
        </p:txBody>
      </p:sp>
    </p:spTree>
    <p:extLst>
      <p:ext uri="{BB962C8B-B14F-4D97-AF65-F5344CB8AC3E}">
        <p14:creationId xmlns:p14="http://schemas.microsoft.com/office/powerpoint/2010/main" val="282188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BIOS/UEFI </a:t>
            </a:r>
            <a:r>
              <a:rPr lang="ja-JP" altLang="en-US" dirty="0"/>
              <a:t>の設定</a:t>
            </a:r>
            <a:r>
              <a:rPr lang="en-US" altLang="ja-JP" dirty="0"/>
              <a:t>: </a:t>
            </a:r>
            <a:r>
              <a:rPr lang="ja-JP" altLang="en-US" dirty="0"/>
              <a:t>設定の保存先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CMOS RAM  </a:t>
            </a:r>
            <a:r>
              <a:rPr lang="ja-JP" altLang="en-US" dirty="0"/>
              <a:t>または  </a:t>
            </a:r>
            <a:r>
              <a:rPr lang="en-US" altLang="ja-JP" dirty="0"/>
              <a:t>CMOS </a:t>
            </a:r>
            <a:r>
              <a:rPr lang="ja-JP" altLang="en-US" dirty="0"/>
              <a:t>メモリー  </a:t>
            </a:r>
          </a:p>
          <a:p>
            <a:pPr lvl="1"/>
            <a:r>
              <a:rPr lang="en-US" altLang="ja-JP" sz="2400" dirty="0"/>
              <a:t>CMOS (</a:t>
            </a:r>
            <a:r>
              <a:rPr lang="ja-JP" altLang="en-US" sz="2400" dirty="0"/>
              <a:t>シーモス</a:t>
            </a:r>
            <a:r>
              <a:rPr lang="en-US" altLang="ja-JP" sz="2400" dirty="0"/>
              <a:t>)</a:t>
            </a:r>
            <a:endParaRPr lang="ja-JP" altLang="en-US" sz="2400" dirty="0"/>
          </a:p>
          <a:p>
            <a:pPr lvl="1"/>
            <a:r>
              <a:rPr lang="ja-JP" altLang="en-US" sz="2400" dirty="0"/>
              <a:t>揮発性メモリ</a:t>
            </a:r>
          </a:p>
          <a:p>
            <a:pPr lvl="1"/>
            <a:r>
              <a:rPr lang="ja-JP" altLang="en-US" sz="2400" dirty="0"/>
              <a:t>動作速度は遅いが</a:t>
            </a:r>
            <a:r>
              <a:rPr lang="en-US" altLang="ja-JP" sz="2400" dirty="0"/>
              <a:t>, </a:t>
            </a:r>
            <a:r>
              <a:rPr lang="ja-JP" altLang="en-US" sz="2400" dirty="0"/>
              <a:t>消費電力が極めて低い</a:t>
            </a:r>
          </a:p>
          <a:p>
            <a:pPr lvl="1"/>
            <a:r>
              <a:rPr lang="ja-JP" altLang="en-US" sz="2400" dirty="0"/>
              <a:t>電力はマザーボード付属の電池から供給</a:t>
            </a:r>
            <a:endParaRPr lang="en-US" altLang="ja-JP" sz="2400" dirty="0"/>
          </a:p>
          <a:p>
            <a:r>
              <a:rPr lang="en-US" altLang="ja-JP" dirty="0"/>
              <a:t>NVRAM</a:t>
            </a:r>
            <a:r>
              <a:rPr lang="ja-JP" altLang="en-US" dirty="0"/>
              <a:t> </a:t>
            </a:r>
            <a:r>
              <a:rPr lang="en-US" altLang="ja-JP" dirty="0"/>
              <a:t>(Non-Volatile</a:t>
            </a:r>
            <a:r>
              <a:rPr lang="ja-JP" altLang="en-US" dirty="0"/>
              <a:t> </a:t>
            </a:r>
            <a:r>
              <a:rPr lang="en-US" altLang="ja-JP" dirty="0"/>
              <a:t>RAM)</a:t>
            </a:r>
          </a:p>
          <a:p>
            <a:pPr lvl="1"/>
            <a:r>
              <a:rPr lang="ja-JP" altLang="en-US" sz="2400" dirty="0"/>
              <a:t>不揮発性メモリ</a:t>
            </a:r>
            <a:endParaRPr lang="en-US" altLang="ja-JP" sz="2400" dirty="0"/>
          </a:p>
          <a:p>
            <a:pPr lvl="1"/>
            <a:r>
              <a:rPr lang="ja-JP" altLang="en-US" sz="2400" dirty="0"/>
              <a:t>起動順</a:t>
            </a:r>
            <a:r>
              <a:rPr lang="en-US" altLang="ja-JP" sz="2400" dirty="0"/>
              <a:t>,</a:t>
            </a:r>
            <a:r>
              <a:rPr lang="ja-JP" altLang="en-US" sz="2400" dirty="0"/>
              <a:t> </a:t>
            </a:r>
            <a:r>
              <a:rPr lang="en-US" altLang="ja-JP" sz="2400" dirty="0"/>
              <a:t>UEFI</a:t>
            </a:r>
            <a:r>
              <a:rPr lang="ja-JP" altLang="en-US" sz="2400" dirty="0"/>
              <a:t> アプリケーションのパス</a:t>
            </a:r>
            <a:r>
              <a:rPr lang="en-US" altLang="ja-JP" sz="2400" dirty="0"/>
              <a:t>,</a:t>
            </a:r>
            <a:r>
              <a:rPr lang="ja-JP" altLang="en-US" sz="2400" dirty="0"/>
              <a:t> 周辺機器の </a:t>
            </a:r>
            <a:r>
              <a:rPr lang="en-US" altLang="ja-JP" sz="2400" dirty="0"/>
              <a:t>UEFI</a:t>
            </a:r>
            <a:r>
              <a:rPr lang="ja-JP" altLang="en-US" sz="2400" dirty="0"/>
              <a:t> 対応状況など</a:t>
            </a:r>
            <a:r>
              <a:rPr lang="en-US" altLang="ja-JP" sz="2400" dirty="0"/>
              <a:t>,</a:t>
            </a:r>
            <a:r>
              <a:rPr lang="ja-JP" altLang="en-US" sz="2400" dirty="0"/>
              <a:t> </a:t>
            </a:r>
            <a:r>
              <a:rPr lang="en-US" altLang="ja-JP" sz="2400" dirty="0"/>
              <a:t>UEFI</a:t>
            </a:r>
            <a:r>
              <a:rPr lang="ja-JP" altLang="en-US" sz="2400" dirty="0"/>
              <a:t> の一部の設定はこちらに保存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544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BIOS/UEFI </a:t>
            </a:r>
            <a:r>
              <a:rPr lang="ja-JP" altLang="en-US" dirty="0"/>
              <a:t>の設定</a:t>
            </a:r>
            <a:r>
              <a:rPr lang="en-US" altLang="ja-JP" dirty="0"/>
              <a:t>: </a:t>
            </a:r>
            <a:r>
              <a:rPr lang="ja-JP" altLang="en-US" dirty="0"/>
              <a:t>設定の保存先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電池の場所</a:t>
            </a:r>
            <a:endParaRPr kumimoji="1" lang="ja-JP" altLang="en-US" dirty="0"/>
          </a:p>
        </p:txBody>
      </p:sp>
      <p:pic>
        <p:nvPicPr>
          <p:cNvPr id="8" name="Picture 3" descr="C:\Users\daisuke\SkyDrive\epalab\ITPASS\ITPASS 実習\2014\BIOS\マザーボード全体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385777"/>
            <a:ext cx="5374845" cy="403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 6"/>
          <p:cNvSpPr>
            <a:spLocks/>
          </p:cNvSpPr>
          <p:nvPr/>
        </p:nvSpPr>
        <p:spPr bwMode="auto">
          <a:xfrm>
            <a:off x="5635236" y="3280644"/>
            <a:ext cx="863600" cy="7921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17694720 60000 65536"/>
              <a:gd name="T29" fmla="*/ 17694720 60000 65536"/>
              <a:gd name="T30" fmla="*/ 17694720 60000 65536"/>
              <a:gd name="T31" fmla="*/ 17694720 60000 65536"/>
              <a:gd name="T32" fmla="*/ 17694720 60000 65536"/>
              <a:gd name="T33" fmla="*/ 17694720 60000 65536"/>
              <a:gd name="T34" fmla="*/ 17694720 60000 65536"/>
              <a:gd name="T35" fmla="*/ 17694720 60000 65536"/>
              <a:gd name="T36" fmla="*/ 3163 w 21600"/>
              <a:gd name="T37" fmla="*/ 3163 h 21600"/>
              <a:gd name="T38" fmla="*/ 18437 w 21600"/>
              <a:gd name="T39" fmla="*/ 184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0800" y="0"/>
                </a:moveTo>
                <a:lnTo>
                  <a:pt x="10799" y="0"/>
                </a:ln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noFill/>
          <a:ln w="57240">
            <a:solidFill>
              <a:srgbClr val="FF33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1" name="右矢印 10"/>
          <p:cNvSpPr/>
          <p:nvPr/>
        </p:nvSpPr>
        <p:spPr>
          <a:xfrm rot="10800000">
            <a:off x="2302083" y="3347859"/>
            <a:ext cx="3333151" cy="65773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C:\Users\daisuke\SkyDrive\epalab\ITPASS\ITPASS 実習\2014\uefi\電池拡大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2" y="2844330"/>
            <a:ext cx="1664790" cy="16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3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BIOS/UEFI </a:t>
            </a:r>
            <a:r>
              <a:rPr lang="ja-JP" altLang="en-US" dirty="0"/>
              <a:t>の設定</a:t>
            </a:r>
            <a:r>
              <a:rPr lang="en-US" altLang="ja-JP" dirty="0"/>
              <a:t>: </a:t>
            </a:r>
            <a:r>
              <a:rPr lang="ja-JP" altLang="en-US" dirty="0"/>
              <a:t>設定の保存先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電池が切れると </a:t>
            </a:r>
            <a:r>
              <a:rPr lang="en-US" altLang="ja-JP" dirty="0"/>
              <a:t>BIOS/UEFI </a:t>
            </a:r>
            <a:r>
              <a:rPr lang="ja-JP" altLang="en-US" dirty="0"/>
              <a:t>の設定が消え</a:t>
            </a:r>
            <a:r>
              <a:rPr lang="en-US" altLang="ja-JP" dirty="0"/>
              <a:t>, </a:t>
            </a:r>
            <a:r>
              <a:rPr lang="ja-JP" altLang="en-US" dirty="0"/>
              <a:t>内蔵時計が初期化される</a:t>
            </a:r>
            <a:r>
              <a:rPr lang="en-US" altLang="ja-JP" dirty="0"/>
              <a:t>.</a:t>
            </a:r>
          </a:p>
          <a:p>
            <a:pPr lvl="1"/>
            <a:r>
              <a:rPr lang="ja-JP" altLang="en-US" dirty="0"/>
              <a:t>主電源を切ってしまうと時間も設定もクリアされたり</a:t>
            </a:r>
            <a:r>
              <a:rPr lang="en-US" altLang="ja-JP" dirty="0"/>
              <a:t>…</a:t>
            </a:r>
          </a:p>
          <a:p>
            <a:pPr lvl="1"/>
            <a:r>
              <a:rPr lang="ja-JP" altLang="en-US" dirty="0"/>
              <a:t>寿命はだいたい </a:t>
            </a:r>
            <a:r>
              <a:rPr lang="en-US" altLang="ja-JP" dirty="0"/>
              <a:t>3~5 </a:t>
            </a:r>
            <a:r>
              <a:rPr lang="ja-JP" altLang="en-US" dirty="0"/>
              <a:t>年くらい</a:t>
            </a:r>
            <a:endParaRPr lang="en-US" altLang="ja-JP" dirty="0"/>
          </a:p>
          <a:p>
            <a:r>
              <a:rPr lang="en-US" altLang="ja-JP" dirty="0"/>
              <a:t>BIOS/UEFI</a:t>
            </a:r>
            <a:r>
              <a:rPr lang="ja-JP" altLang="en-US" dirty="0"/>
              <a:t> の設定をリセットするために</a:t>
            </a:r>
            <a:r>
              <a:rPr lang="en-US" altLang="ja-JP" dirty="0"/>
              <a:t>,</a:t>
            </a:r>
            <a:r>
              <a:rPr lang="ja-JP" altLang="en-US" dirty="0"/>
              <a:t> 意図的に電池を抜くこともある</a:t>
            </a:r>
            <a:endParaRPr lang="en-US" altLang="ja-JP" dirty="0"/>
          </a:p>
          <a:p>
            <a:pPr lvl="1"/>
            <a:r>
              <a:rPr lang="ja-JP" altLang="en-US" dirty="0"/>
              <a:t>設定のミスで </a:t>
            </a:r>
            <a:r>
              <a:rPr lang="en-US" altLang="ja-JP" dirty="0"/>
              <a:t>BIOS/UEFI</a:t>
            </a:r>
            <a:r>
              <a:rPr lang="ja-JP" altLang="en-US" dirty="0"/>
              <a:t> が起動しなくなったときなど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786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はじめに</a:t>
            </a:r>
            <a:endParaRPr lang="en-US" altLang="ja-JP" dirty="0"/>
          </a:p>
          <a:p>
            <a:r>
              <a:rPr lang="en-US" altLang="ja-JP" dirty="0" smtClean="0"/>
              <a:t>BIOS/UEFI </a:t>
            </a:r>
            <a:r>
              <a:rPr lang="ja-JP" altLang="en-US" dirty="0" smtClean="0"/>
              <a:t>の</a:t>
            </a:r>
            <a:r>
              <a:rPr lang="ja-JP" altLang="en-US" dirty="0"/>
              <a:t>保存場所</a:t>
            </a:r>
          </a:p>
          <a:p>
            <a:r>
              <a:rPr lang="en-US" altLang="ja-JP" dirty="0" smtClean="0"/>
              <a:t>BIOS/UEFI </a:t>
            </a:r>
            <a:r>
              <a:rPr lang="ja-JP" altLang="en-US" dirty="0" smtClean="0"/>
              <a:t>の</a:t>
            </a:r>
            <a:r>
              <a:rPr lang="ja-JP" altLang="en-US" dirty="0"/>
              <a:t>仕事</a:t>
            </a:r>
            <a:endParaRPr lang="en-US" altLang="ja-JP" dirty="0"/>
          </a:p>
          <a:p>
            <a:r>
              <a:rPr lang="en-US" altLang="ja-JP" dirty="0" smtClean="0"/>
              <a:t>BIOS/UEFI </a:t>
            </a:r>
            <a:r>
              <a:rPr lang="ja-JP" altLang="en-US" dirty="0" smtClean="0"/>
              <a:t>の</a:t>
            </a:r>
            <a:r>
              <a:rPr lang="ja-JP" altLang="en-US" dirty="0"/>
              <a:t>設定</a:t>
            </a:r>
            <a:endParaRPr lang="en-US" altLang="ja-JP" dirty="0"/>
          </a:p>
          <a:p>
            <a:r>
              <a:rPr lang="ja-JP" altLang="en-US" dirty="0"/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2335780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BIOS/UEFI</a:t>
            </a:r>
            <a:r>
              <a:rPr lang="ja-JP" altLang="en-US" dirty="0"/>
              <a:t> は</a:t>
            </a:r>
            <a:r>
              <a:rPr lang="en-US" altLang="ja-JP" dirty="0"/>
              <a:t>, </a:t>
            </a:r>
            <a:r>
              <a:rPr lang="ja-JP" altLang="en-US" dirty="0"/>
              <a:t>電源投入から </a:t>
            </a:r>
            <a:r>
              <a:rPr lang="en-US" altLang="ja-JP" dirty="0"/>
              <a:t>OS </a:t>
            </a:r>
            <a:r>
              <a:rPr lang="ja-JP" altLang="en-US" dirty="0"/>
              <a:t>起動までの処理を受け持つソフトウェア</a:t>
            </a:r>
            <a:endParaRPr lang="en-US" altLang="ja-JP" dirty="0"/>
          </a:p>
          <a:p>
            <a:r>
              <a:rPr lang="en-US" altLang="ja-JP" dirty="0"/>
              <a:t>BIOS/UEFI</a:t>
            </a:r>
            <a:r>
              <a:rPr lang="ja-JP" altLang="en-US" dirty="0"/>
              <a:t> はマザーボード上の専用のフラッシュ</a:t>
            </a:r>
            <a:r>
              <a:rPr lang="en-US" altLang="ja-JP" dirty="0"/>
              <a:t>ROM </a:t>
            </a:r>
            <a:r>
              <a:rPr lang="ja-JP" altLang="en-US" dirty="0"/>
              <a:t>に記録</a:t>
            </a:r>
          </a:p>
          <a:p>
            <a:pPr lvl="1"/>
            <a:r>
              <a:rPr lang="ja-JP" altLang="en-US" dirty="0"/>
              <a:t>アップデートが可能</a:t>
            </a:r>
          </a:p>
          <a:p>
            <a:r>
              <a:rPr lang="en-US" altLang="ja-JP" dirty="0"/>
              <a:t>BIOS/UEFI</a:t>
            </a:r>
            <a:r>
              <a:rPr lang="ja-JP" altLang="en-US" dirty="0"/>
              <a:t> なしに </a:t>
            </a:r>
            <a:r>
              <a:rPr lang="en-US" altLang="ja-JP" dirty="0"/>
              <a:t>OS </a:t>
            </a:r>
            <a:r>
              <a:rPr lang="ja-JP" altLang="en-US" dirty="0"/>
              <a:t>は起動しない</a:t>
            </a:r>
          </a:p>
          <a:p>
            <a:pPr lvl="1"/>
            <a:r>
              <a:rPr lang="ja-JP" altLang="en-US" dirty="0"/>
              <a:t>ハードウェアの状態をチェック</a:t>
            </a:r>
          </a:p>
          <a:p>
            <a:pPr lvl="1"/>
            <a:r>
              <a:rPr lang="ja-JP" altLang="en-US" dirty="0"/>
              <a:t>ブートローダーを起動し</a:t>
            </a:r>
            <a:r>
              <a:rPr lang="en-US" altLang="ja-JP" dirty="0"/>
              <a:t>, </a:t>
            </a:r>
            <a:r>
              <a:rPr lang="ja-JP" altLang="en-US" dirty="0"/>
              <a:t>最終的に </a:t>
            </a:r>
            <a:r>
              <a:rPr lang="en-US" altLang="ja-JP" dirty="0"/>
              <a:t>OS </a:t>
            </a:r>
            <a:r>
              <a:rPr lang="ja-JP" altLang="en-US" dirty="0"/>
              <a:t>を起動</a:t>
            </a:r>
          </a:p>
          <a:p>
            <a:r>
              <a:rPr lang="en-US" altLang="ja-JP" dirty="0"/>
              <a:t>BIOS/UEFI</a:t>
            </a:r>
            <a:r>
              <a:rPr lang="ja-JP" altLang="en-US" dirty="0"/>
              <a:t> の設定は変更可能</a:t>
            </a:r>
          </a:p>
          <a:p>
            <a:pPr lvl="1"/>
            <a:r>
              <a:rPr lang="en-US" altLang="ja-JP" dirty="0"/>
              <a:t>CMOS RAM</a:t>
            </a:r>
            <a:r>
              <a:rPr lang="ja-JP" altLang="en-US" dirty="0"/>
              <a:t>に記録され</a:t>
            </a:r>
            <a:r>
              <a:rPr lang="en-US" altLang="ja-JP" dirty="0"/>
              <a:t>, </a:t>
            </a:r>
            <a:r>
              <a:rPr lang="ja-JP" altLang="en-US" dirty="0"/>
              <a:t>電池によって保持される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7975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本日の一冊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/>
              <a:t>松永融</a:t>
            </a:r>
            <a:r>
              <a:rPr lang="en-US" altLang="ja-JP" dirty="0"/>
              <a:t>, 2004, [</a:t>
            </a:r>
            <a:r>
              <a:rPr lang="ja-JP" altLang="en-US" dirty="0"/>
              <a:t>これで完璧</a:t>
            </a:r>
            <a:r>
              <a:rPr lang="en-US" altLang="ja-JP" dirty="0"/>
              <a:t>]BIOS</a:t>
            </a:r>
            <a:r>
              <a:rPr lang="ja-JP" altLang="en-US" dirty="0"/>
              <a:t>の仕組み・設定・アップデート</a:t>
            </a:r>
            <a:r>
              <a:rPr lang="en-US" altLang="ja-JP" dirty="0"/>
              <a:t>,</a:t>
            </a:r>
            <a:r>
              <a:rPr lang="ja-JP" altLang="en-US" dirty="0"/>
              <a:t>技術評論社</a:t>
            </a:r>
            <a:r>
              <a:rPr lang="en-US" altLang="ja-JP" dirty="0"/>
              <a:t>, ISBN978-4774119670</a:t>
            </a:r>
          </a:p>
          <a:p>
            <a:endParaRPr kumimoji="1" lang="en-US" altLang="ja-JP" dirty="0"/>
          </a:p>
          <a:p>
            <a:r>
              <a:rPr lang="en-US" altLang="ja-JP" dirty="0"/>
              <a:t>BIOS</a:t>
            </a:r>
            <a:r>
              <a:rPr lang="ja-JP" altLang="en-US" dirty="0"/>
              <a:t> の仕組みや使い方について詳しく書かれている</a:t>
            </a:r>
            <a:endParaRPr lang="en-US" altLang="ja-JP" dirty="0"/>
          </a:p>
          <a:p>
            <a:r>
              <a:rPr lang="ja-JP" altLang="en-US" dirty="0"/>
              <a:t>基本的な部分は同じなので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/>
              <a:t>UEFI</a:t>
            </a:r>
            <a:r>
              <a:rPr lang="ja-JP" altLang="en-US" dirty="0"/>
              <a:t> を使う際にも参考にできる</a:t>
            </a:r>
          </a:p>
          <a:p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half"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303020" y="1772920"/>
            <a:ext cx="2575560" cy="3718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479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参考資料 </a:t>
            </a:r>
            <a:r>
              <a:rPr lang="en-US" altLang="ja-JP" dirty="0"/>
              <a:t>(</a:t>
            </a:r>
            <a:r>
              <a:rPr lang="ja-JP" altLang="en-US" dirty="0"/>
              <a:t>過去の発表資料</a:t>
            </a:r>
            <a:r>
              <a:rPr lang="en-US" altLang="ja-JP" dirty="0"/>
              <a:t>,</a:t>
            </a:r>
            <a:r>
              <a:rPr lang="ja-JP" altLang="en-US" dirty="0"/>
              <a:t> 書籍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dirty="0"/>
              <a:t>過去の発表資料</a:t>
            </a:r>
            <a:endParaRPr lang="en-US" altLang="ja-JP" dirty="0"/>
          </a:p>
          <a:p>
            <a:pPr lvl="1"/>
            <a:r>
              <a:rPr lang="ja-JP" altLang="en-US" dirty="0"/>
              <a:t>北大・理・情報実験 </a:t>
            </a:r>
            <a:r>
              <a:rPr lang="en-US" altLang="ja-JP" dirty="0"/>
              <a:t>2017 </a:t>
            </a:r>
            <a:r>
              <a:rPr lang="ja-JP" altLang="en-US" dirty="0"/>
              <a:t>第 </a:t>
            </a:r>
            <a:r>
              <a:rPr lang="en-US" altLang="ja-JP" dirty="0"/>
              <a:t>6</a:t>
            </a:r>
            <a:r>
              <a:rPr lang="ja-JP" altLang="en-US" dirty="0"/>
              <a:t> 回 「</a:t>
            </a:r>
            <a:r>
              <a:rPr lang="en-US" altLang="ja-JP" dirty="0"/>
              <a:t>PC/AT </a:t>
            </a:r>
            <a:r>
              <a:rPr lang="ja-JP" altLang="en-US" dirty="0"/>
              <a:t>互換機でのハードウェア管理」</a:t>
            </a:r>
            <a:endParaRPr lang="en-US" altLang="ja-JP" dirty="0"/>
          </a:p>
          <a:p>
            <a:pPr lvl="2"/>
            <a:r>
              <a:rPr lang="en-US" altLang="ja-JP" dirty="0"/>
              <a:t>http://www.ep.sci.hokudai.ac.jp/~inex/y2017/0609/lecture/pub/</a:t>
            </a:r>
          </a:p>
          <a:p>
            <a:pPr lvl="1"/>
            <a:r>
              <a:rPr lang="ja-JP" altLang="en-US" smtClean="0"/>
              <a:t>神</a:t>
            </a:r>
            <a:r>
              <a:rPr lang="ja-JP" altLang="en-US" dirty="0"/>
              <a:t>大・理・情報実験 </a:t>
            </a:r>
            <a:r>
              <a:rPr lang="en-US" altLang="ja-JP" dirty="0" smtClean="0"/>
              <a:t>2017 </a:t>
            </a:r>
            <a:r>
              <a:rPr lang="ja-JP" altLang="en-US" dirty="0"/>
              <a:t>「最低限 </a:t>
            </a:r>
            <a:r>
              <a:rPr lang="en-US" altLang="ja-JP" dirty="0"/>
              <a:t>BIOS/UEFI</a:t>
            </a:r>
            <a:r>
              <a:rPr lang="ja-JP" altLang="en-US" dirty="0"/>
              <a:t>」</a:t>
            </a:r>
            <a:endParaRPr lang="en-US" altLang="ja-JP" dirty="0"/>
          </a:p>
          <a:p>
            <a:pPr lvl="2"/>
            <a:r>
              <a:rPr lang="en-US" altLang="ja-JP" dirty="0">
                <a:hlinkClick r:id="rId2"/>
              </a:rPr>
              <a:t>https://itpass.scitec.kobe-u.ac.jp/exp/fy2017/170807/lecture_biosuefi/pub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 smtClean="0"/>
          </a:p>
          <a:p>
            <a:pPr lvl="2"/>
            <a:endParaRPr lang="en-US" altLang="ja-JP" dirty="0"/>
          </a:p>
          <a:p>
            <a:r>
              <a:rPr lang="ja-JP" altLang="en-US" dirty="0"/>
              <a:t>書籍</a:t>
            </a:r>
            <a:endParaRPr lang="en-US" altLang="ja-JP" dirty="0"/>
          </a:p>
          <a:p>
            <a:pPr lvl="1"/>
            <a:r>
              <a:rPr lang="ja-JP" altLang="en-US" dirty="0"/>
              <a:t>松永融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/>
              <a:t>2004,</a:t>
            </a:r>
            <a:r>
              <a:rPr lang="ja-JP" altLang="en-US" dirty="0"/>
              <a:t> </a:t>
            </a:r>
            <a:r>
              <a:rPr lang="en-US" altLang="ja-JP" dirty="0"/>
              <a:t>[</a:t>
            </a:r>
            <a:r>
              <a:rPr lang="ja-JP" altLang="en-US" dirty="0"/>
              <a:t>これで完璧</a:t>
            </a:r>
            <a:r>
              <a:rPr lang="en-US" altLang="ja-JP" dirty="0"/>
              <a:t>]BIOS</a:t>
            </a:r>
            <a:r>
              <a:rPr lang="ja-JP" altLang="en-US" dirty="0"/>
              <a:t>の仕組み・設定・アップデート</a:t>
            </a:r>
            <a:r>
              <a:rPr lang="en-US" altLang="ja-JP" dirty="0"/>
              <a:t>,</a:t>
            </a:r>
            <a:r>
              <a:rPr lang="ja-JP" altLang="en-US" dirty="0"/>
              <a:t>技術評論社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/>
              <a:t>ISBN978-4774119670</a:t>
            </a:r>
          </a:p>
          <a:p>
            <a:pPr lvl="1"/>
            <a:r>
              <a:rPr lang="ja-JP" altLang="en-US" dirty="0"/>
              <a:t>松永融</a:t>
            </a:r>
            <a:r>
              <a:rPr lang="en-US" altLang="ja-JP" dirty="0"/>
              <a:t>, 2013, BIOS/UEFI </a:t>
            </a:r>
            <a:r>
              <a:rPr lang="ja-JP" altLang="en-US" dirty="0"/>
              <a:t>完全攻略 ［</a:t>
            </a:r>
            <a:r>
              <a:rPr lang="en-US" altLang="ja-JP" dirty="0"/>
              <a:t>Windows 8/7 </a:t>
            </a:r>
            <a:r>
              <a:rPr lang="ja-JP" altLang="en-US" dirty="0"/>
              <a:t>対応］</a:t>
            </a:r>
            <a:r>
              <a:rPr lang="en-US" altLang="ja-JP" dirty="0"/>
              <a:t>, </a:t>
            </a:r>
            <a:r>
              <a:rPr lang="ja-JP" altLang="en-US" dirty="0"/>
              <a:t>技術評論社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/>
              <a:t>ISBN978-4774160535</a:t>
            </a:r>
          </a:p>
          <a:p>
            <a:pPr lvl="2"/>
            <a:r>
              <a:rPr lang="en-US" altLang="ja-JP" dirty="0"/>
              <a:t>http://books.google.co.jp/books?id=-YpSAgAAQBAJ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3962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参考資料 </a:t>
            </a:r>
            <a:r>
              <a:rPr lang="en-US" altLang="ja-JP" dirty="0"/>
              <a:t>(Web</a:t>
            </a:r>
            <a:r>
              <a:rPr lang="ja-JP" altLang="en-US" dirty="0"/>
              <a:t> サイト 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/>
              <a:t>Wikipedia (BIOS, UEFI, DMA,</a:t>
            </a:r>
            <a:r>
              <a:rPr lang="ja-JP" altLang="en-US" dirty="0"/>
              <a:t> </a:t>
            </a:r>
            <a:r>
              <a:rPr lang="en-US" altLang="ja-JP" dirty="0"/>
              <a:t>DMA</a:t>
            </a:r>
            <a:r>
              <a:rPr lang="ja-JP" altLang="en-US" dirty="0"/>
              <a:t>コントローラ</a:t>
            </a:r>
            <a:r>
              <a:rPr lang="en-US" altLang="ja-JP" dirty="0"/>
              <a:t>,</a:t>
            </a:r>
            <a:r>
              <a:rPr lang="ja-JP" altLang="en-US" dirty="0"/>
              <a:t>バス</a:t>
            </a:r>
            <a:r>
              <a:rPr lang="en-US" altLang="ja-JP" dirty="0"/>
              <a:t>,</a:t>
            </a:r>
            <a:r>
              <a:rPr lang="ja-JP" altLang="en-US" dirty="0"/>
              <a:t> 割り込み</a:t>
            </a:r>
            <a:r>
              <a:rPr lang="en-US" altLang="ja-JP" dirty="0"/>
              <a:t>,</a:t>
            </a:r>
            <a:r>
              <a:rPr lang="ja-JP" altLang="en-US" dirty="0"/>
              <a:t> 入出力ポート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/>
              <a:t>POST,</a:t>
            </a:r>
            <a:r>
              <a:rPr lang="ja-JP" altLang="en-US" dirty="0"/>
              <a:t> </a:t>
            </a:r>
            <a:r>
              <a:rPr lang="en-US" altLang="ja-JP" dirty="0"/>
              <a:t>ACPI)</a:t>
            </a:r>
          </a:p>
          <a:p>
            <a:pPr lvl="1"/>
            <a:r>
              <a:rPr lang="en-US" altLang="ja-JP" dirty="0"/>
              <a:t>http://ja.wikipedia.org/wiki/</a:t>
            </a:r>
          </a:p>
          <a:p>
            <a:r>
              <a:rPr lang="en-US" altLang="ja-JP" dirty="0"/>
              <a:t>2006</a:t>
            </a:r>
            <a:r>
              <a:rPr lang="ja-JP" altLang="en-US" dirty="0"/>
              <a:t>年の</a:t>
            </a:r>
            <a:r>
              <a:rPr lang="en-US" altLang="ja-JP" dirty="0"/>
              <a:t>PC</a:t>
            </a:r>
            <a:r>
              <a:rPr lang="ja-JP" altLang="en-US" dirty="0"/>
              <a:t>プラットフォーム</a:t>
            </a:r>
            <a:r>
              <a:rPr lang="en-US" altLang="ja-JP" dirty="0"/>
              <a:t>-BIOS</a:t>
            </a:r>
          </a:p>
          <a:p>
            <a:pPr lvl="1"/>
            <a:r>
              <a:rPr lang="en-US" altLang="ja-JP" dirty="0"/>
              <a:t>http://itpro.nikkeibp.co.jp/members/NBY/techsquare/20040713/2/</a:t>
            </a:r>
          </a:p>
          <a:p>
            <a:r>
              <a:rPr lang="ja-JP" altLang="en-US" dirty="0"/>
              <a:t>ハードウェア割り込みの基礎知識</a:t>
            </a:r>
          </a:p>
          <a:p>
            <a:pPr lvl="1"/>
            <a:r>
              <a:rPr lang="en-US" altLang="ja-JP" dirty="0">
                <a:hlinkClick r:id="rId2"/>
              </a:rPr>
              <a:t>http://www002.upp.so-net.ne.jp/jsrc/pc-98/irq.html</a:t>
            </a:r>
            <a:endParaRPr lang="en-US" altLang="ja-JP" dirty="0"/>
          </a:p>
          <a:p>
            <a:r>
              <a:rPr lang="ja-JP" altLang="en-US" dirty="0"/>
              <a:t>ブート ストラップ　</a:t>
            </a:r>
            <a:r>
              <a:rPr lang="en-US" altLang="ja-JP" dirty="0"/>
              <a:t>-</a:t>
            </a:r>
            <a:r>
              <a:rPr lang="ja-JP" altLang="en-US" dirty="0"/>
              <a:t>　パソコンの起動 </a:t>
            </a:r>
            <a:r>
              <a:rPr lang="en-US" altLang="ja-JP" dirty="0"/>
              <a:t>by BIOS</a:t>
            </a:r>
          </a:p>
          <a:p>
            <a:pPr lvl="1"/>
            <a:r>
              <a:rPr lang="en-US" altLang="ja-JP" dirty="0"/>
              <a:t>http://park12.wakwak.com/~eslab/pcmemo/boot/boot2.html</a:t>
            </a:r>
          </a:p>
          <a:p>
            <a:pPr marL="457200" lvl="1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56569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付録</a:t>
            </a:r>
            <a:r>
              <a:rPr kumimoji="1" lang="en-US" altLang="ja-JP" dirty="0"/>
              <a:t>:</a:t>
            </a:r>
            <a:r>
              <a:rPr kumimoji="1" lang="ja-JP" altLang="en-US" dirty="0"/>
              <a:t> </a:t>
            </a:r>
            <a:r>
              <a:rPr lang="en-US" altLang="ja-JP" dirty="0"/>
              <a:t>UEFI</a:t>
            </a:r>
            <a:r>
              <a:rPr lang="ja-JP" altLang="en-US" dirty="0"/>
              <a:t> の特徴 </a:t>
            </a:r>
            <a:r>
              <a:rPr lang="en-US" altLang="ja-JP" dirty="0"/>
              <a:t>(</a:t>
            </a:r>
            <a:r>
              <a:rPr lang="ja-JP" altLang="en-US" dirty="0"/>
              <a:t>詳細版</a:t>
            </a:r>
            <a:r>
              <a:rPr lang="en-US" altLang="ja-JP" dirty="0"/>
              <a:t>) 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ja-JP" altLang="en-US"/>
              <a:t>大容量</a:t>
            </a:r>
            <a:r>
              <a:rPr lang="ja-JP" altLang="en-US" dirty="0"/>
              <a:t>のディスクをサポート</a:t>
            </a:r>
            <a:endParaRPr lang="en-US" altLang="ja-JP" dirty="0"/>
          </a:p>
          <a:p>
            <a:pPr lvl="1"/>
            <a:r>
              <a:rPr lang="en-US" altLang="ja-JP" dirty="0"/>
              <a:t>GPT</a:t>
            </a:r>
            <a:r>
              <a:rPr lang="ja-JP" altLang="en-US" dirty="0"/>
              <a:t> </a:t>
            </a:r>
            <a:r>
              <a:rPr lang="en-US" altLang="ja-JP" dirty="0"/>
              <a:t>(GUID</a:t>
            </a:r>
            <a:r>
              <a:rPr lang="ja-JP" altLang="en-US" dirty="0"/>
              <a:t>パーティションテーブル</a:t>
            </a:r>
            <a:r>
              <a:rPr lang="en-US" altLang="ja-JP" dirty="0"/>
              <a:t>)</a:t>
            </a:r>
            <a:r>
              <a:rPr lang="ja-JP" altLang="en-US" dirty="0"/>
              <a:t> のサポートによる</a:t>
            </a:r>
            <a:endParaRPr lang="en-US" altLang="ja-JP" dirty="0"/>
          </a:p>
          <a:p>
            <a:pPr lvl="1"/>
            <a:r>
              <a:rPr lang="ja-JP" altLang="en-US" dirty="0"/>
              <a:t>最大 </a:t>
            </a:r>
            <a:r>
              <a:rPr lang="en-US" altLang="ja-JP" dirty="0"/>
              <a:t>8 </a:t>
            </a:r>
            <a:r>
              <a:rPr lang="en-US" altLang="ja-JP" dirty="0" err="1"/>
              <a:t>ZiB</a:t>
            </a:r>
            <a:r>
              <a:rPr lang="en-US" altLang="ja-JP" dirty="0"/>
              <a:t> (</a:t>
            </a:r>
            <a:r>
              <a:rPr lang="en-US" altLang="ja-JP" dirty="0" err="1"/>
              <a:t>ZiB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lang="en-US" altLang="ja-JP" dirty="0"/>
              <a:t>2^70 </a:t>
            </a:r>
            <a:r>
              <a:rPr lang="ja-JP" altLang="en-US" dirty="0"/>
              <a:t>バイト</a:t>
            </a:r>
            <a:r>
              <a:rPr lang="en-US" altLang="ja-JP" dirty="0"/>
              <a:t>) </a:t>
            </a:r>
            <a:r>
              <a:rPr lang="ja-JP" altLang="en-US" dirty="0"/>
              <a:t>のディスクをサポート</a:t>
            </a:r>
            <a:endParaRPr lang="en-US" altLang="ja-JP" dirty="0"/>
          </a:p>
          <a:p>
            <a:pPr lvl="2"/>
            <a:r>
              <a:rPr lang="ja-JP" altLang="en-US" dirty="0"/>
              <a:t>計算式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kumimoji="1" lang="en-US" altLang="ja-JP" dirty="0"/>
              <a:t>2^64 [</a:t>
            </a:r>
            <a:r>
              <a:rPr kumimoji="1" lang="ja-JP" altLang="en-US" dirty="0"/>
              <a:t>セクタ</a:t>
            </a:r>
            <a:r>
              <a:rPr kumimoji="1" lang="en-US" altLang="ja-JP" dirty="0"/>
              <a:t>] * 512 [</a:t>
            </a:r>
            <a:r>
              <a:rPr kumimoji="1" lang="ja-JP" altLang="en-US" dirty="0"/>
              <a:t>バイト</a:t>
            </a:r>
            <a:r>
              <a:rPr kumimoji="1" lang="en-US" altLang="ja-JP" dirty="0"/>
              <a:t>/</a:t>
            </a:r>
            <a:r>
              <a:rPr kumimoji="1" lang="ja-JP" altLang="en-US" dirty="0"/>
              <a:t>セクタ</a:t>
            </a:r>
            <a:r>
              <a:rPr kumimoji="1" lang="en-US" altLang="ja-JP" dirty="0"/>
              <a:t>]</a:t>
            </a:r>
          </a:p>
          <a:p>
            <a:pPr lvl="1"/>
            <a:r>
              <a:rPr lang="en-US" altLang="ja-JP" dirty="0"/>
              <a:t>BIOS</a:t>
            </a:r>
            <a:r>
              <a:rPr lang="ja-JP" altLang="en-US" dirty="0"/>
              <a:t> では </a:t>
            </a:r>
            <a:r>
              <a:rPr lang="en-US" altLang="ja-JP" dirty="0"/>
              <a:t>MBR</a:t>
            </a:r>
            <a:r>
              <a:rPr lang="ja-JP" altLang="en-US" dirty="0"/>
              <a:t> の制限により </a:t>
            </a:r>
            <a:r>
              <a:rPr lang="en-US" altLang="ja-JP" dirty="0"/>
              <a:t>2 </a:t>
            </a:r>
            <a:r>
              <a:rPr lang="en-US" altLang="ja-JP" dirty="0" err="1"/>
              <a:t>TiB</a:t>
            </a:r>
            <a:r>
              <a:rPr lang="ja-JP" altLang="en-US" dirty="0"/>
              <a:t> まで</a:t>
            </a:r>
            <a:endParaRPr lang="en-US" altLang="ja-JP" dirty="0"/>
          </a:p>
          <a:p>
            <a:r>
              <a:rPr kumimoji="1" lang="en-US" altLang="ja-JP" dirty="0"/>
              <a:t>CSM</a:t>
            </a:r>
            <a:r>
              <a:rPr kumimoji="1" lang="ja-JP" altLang="en-US" dirty="0"/>
              <a:t> を用いた </a:t>
            </a:r>
            <a:r>
              <a:rPr kumimoji="1" lang="en-US" altLang="ja-JP" dirty="0"/>
              <a:t>BIOS</a:t>
            </a:r>
            <a:r>
              <a:rPr kumimoji="1" lang="ja-JP" altLang="en-US" dirty="0"/>
              <a:t> 互換動作も可能</a:t>
            </a:r>
            <a:endParaRPr kumimoji="1" lang="en-US" altLang="ja-JP" dirty="0"/>
          </a:p>
          <a:p>
            <a:r>
              <a:rPr lang="en-US" altLang="ja-JP" dirty="0"/>
              <a:t>x86</a:t>
            </a:r>
            <a:r>
              <a:rPr lang="ja-JP" altLang="en-US" dirty="0"/>
              <a:t> 以外の </a:t>
            </a:r>
            <a:r>
              <a:rPr lang="en-US" altLang="ja-JP" dirty="0"/>
              <a:t>CPU</a:t>
            </a:r>
            <a:r>
              <a:rPr lang="ja-JP" altLang="en-US" dirty="0"/>
              <a:t> アーキテクチャにも対応</a:t>
            </a:r>
            <a:endParaRPr lang="en-US" altLang="ja-JP" dirty="0"/>
          </a:p>
          <a:p>
            <a:pPr lvl="1"/>
            <a:r>
              <a:rPr lang="en-US" altLang="ja-JP" dirty="0"/>
              <a:t>ARM</a:t>
            </a:r>
            <a:r>
              <a:rPr lang="ja-JP" altLang="en-US" dirty="0"/>
              <a:t> や </a:t>
            </a:r>
            <a:r>
              <a:rPr lang="en-US" altLang="ja-JP" dirty="0"/>
              <a:t>Itanium</a:t>
            </a:r>
            <a:r>
              <a:rPr lang="ja-JP" altLang="en-US" dirty="0"/>
              <a:t> </a:t>
            </a:r>
            <a:r>
              <a:rPr lang="en-US" altLang="ja-JP" dirty="0"/>
              <a:t>(IA-64)</a:t>
            </a:r>
            <a:r>
              <a:rPr lang="ja-JP" altLang="en-US" dirty="0"/>
              <a:t> </a:t>
            </a:r>
            <a:endParaRPr lang="en-US" altLang="ja-JP" dirty="0"/>
          </a:p>
          <a:p>
            <a:r>
              <a:rPr lang="en-US" altLang="ja-JP" dirty="0"/>
              <a:t>C</a:t>
            </a:r>
            <a:r>
              <a:rPr lang="ja-JP" altLang="en-US" dirty="0"/>
              <a:t> 言語がベース</a:t>
            </a:r>
            <a:endParaRPr lang="en-US" altLang="ja-JP" dirty="0"/>
          </a:p>
          <a:p>
            <a:pPr lvl="1"/>
            <a:r>
              <a:rPr lang="en-US" altLang="ja-JP" dirty="0"/>
              <a:t>BIOS</a:t>
            </a:r>
            <a:r>
              <a:rPr lang="ja-JP" altLang="en-US" dirty="0"/>
              <a:t> はアセンブラ言語のみで書かれている</a:t>
            </a:r>
            <a:endParaRPr lang="en-US" altLang="ja-JP" dirty="0"/>
          </a:p>
          <a:p>
            <a:pPr lvl="1"/>
            <a:r>
              <a:rPr lang="ja-JP" altLang="en-US" dirty="0"/>
              <a:t>開発が容易</a:t>
            </a:r>
            <a:endParaRPr lang="en-US" altLang="ja-JP" dirty="0"/>
          </a:p>
          <a:p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6118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付録</a:t>
            </a:r>
            <a:r>
              <a:rPr kumimoji="1" lang="en-US" altLang="ja-JP" dirty="0"/>
              <a:t>:</a:t>
            </a:r>
            <a:r>
              <a:rPr kumimoji="1" lang="ja-JP" altLang="en-US" dirty="0"/>
              <a:t> </a:t>
            </a:r>
            <a:r>
              <a:rPr lang="en-US" altLang="ja-JP" dirty="0"/>
              <a:t>UEFI</a:t>
            </a:r>
            <a:r>
              <a:rPr lang="ja-JP" altLang="en-US" dirty="0"/>
              <a:t> の特徴 </a:t>
            </a:r>
            <a:r>
              <a:rPr lang="en-US" altLang="ja-JP" dirty="0"/>
              <a:t>(</a:t>
            </a:r>
            <a:r>
              <a:rPr lang="ja-JP" altLang="en-US" dirty="0"/>
              <a:t>詳細版</a:t>
            </a:r>
            <a:r>
              <a:rPr lang="en-US" altLang="ja-JP" dirty="0"/>
              <a:t>) 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dirty="0"/>
              <a:t>大容量のメモリを利用可能</a:t>
            </a:r>
            <a:endParaRPr lang="en-US" altLang="ja-JP" dirty="0"/>
          </a:p>
          <a:p>
            <a:pPr lvl="1"/>
            <a:r>
              <a:rPr lang="en-US" altLang="ja-JP" dirty="0"/>
              <a:t>64</a:t>
            </a:r>
            <a:r>
              <a:rPr lang="ja-JP" altLang="en-US" dirty="0"/>
              <a:t> </a:t>
            </a:r>
            <a:r>
              <a:rPr lang="en-US" altLang="ja-JP" dirty="0"/>
              <a:t>bit</a:t>
            </a:r>
            <a:r>
              <a:rPr lang="ja-JP" altLang="en-US" dirty="0"/>
              <a:t> または </a:t>
            </a:r>
            <a:r>
              <a:rPr lang="en-US" altLang="ja-JP" dirty="0"/>
              <a:t>32</a:t>
            </a:r>
            <a:r>
              <a:rPr lang="ja-JP" altLang="en-US" dirty="0"/>
              <a:t> </a:t>
            </a:r>
            <a:r>
              <a:rPr lang="en-US" altLang="ja-JP" dirty="0"/>
              <a:t>bit</a:t>
            </a:r>
            <a:r>
              <a:rPr lang="ja-JP" altLang="en-US" dirty="0"/>
              <a:t> モードで動作する</a:t>
            </a:r>
            <a:r>
              <a:rPr lang="ja-JP" altLang="en-US" dirty="0" err="1"/>
              <a:t>な</a:t>
            </a:r>
            <a:r>
              <a:rPr lang="ja-JP" altLang="en-US" dirty="0"/>
              <a:t>ため</a:t>
            </a:r>
            <a:endParaRPr lang="en-US" altLang="ja-JP" dirty="0"/>
          </a:p>
          <a:p>
            <a:pPr lvl="1"/>
            <a:r>
              <a:rPr lang="en-US" altLang="ja-JP" dirty="0"/>
              <a:t>BIOS</a:t>
            </a:r>
            <a:r>
              <a:rPr lang="ja-JP" altLang="en-US" dirty="0"/>
              <a:t> では </a:t>
            </a:r>
            <a:r>
              <a:rPr lang="en-US" altLang="ja-JP" dirty="0"/>
              <a:t>16bit</a:t>
            </a:r>
            <a:r>
              <a:rPr lang="ja-JP" altLang="en-US" dirty="0"/>
              <a:t> リアルモードの制限により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/>
              <a:t>1</a:t>
            </a:r>
            <a:r>
              <a:rPr lang="ja-JP" altLang="en-US" dirty="0"/>
              <a:t> </a:t>
            </a:r>
            <a:r>
              <a:rPr lang="en-US" altLang="ja-JP" dirty="0"/>
              <a:t>MB</a:t>
            </a:r>
            <a:r>
              <a:rPr lang="ja-JP" altLang="en-US" dirty="0"/>
              <a:t> までしか扱えなかった</a:t>
            </a:r>
            <a:endParaRPr lang="en-US" altLang="ja-JP" dirty="0"/>
          </a:p>
          <a:p>
            <a:pPr lvl="1"/>
            <a:r>
              <a:rPr lang="ja-JP" altLang="en-US" dirty="0"/>
              <a:t>画像等を用いた グラフィカルな </a:t>
            </a:r>
            <a:r>
              <a:rPr lang="en-US" altLang="ja-JP" dirty="0"/>
              <a:t>UI</a:t>
            </a:r>
            <a:r>
              <a:rPr lang="ja-JP" altLang="en-US" dirty="0"/>
              <a:t> を利用可能に</a:t>
            </a:r>
            <a:endParaRPr lang="en-US" altLang="ja-JP" dirty="0"/>
          </a:p>
          <a:p>
            <a:r>
              <a:rPr lang="en-US" altLang="ja-JP" dirty="0"/>
              <a:t>CPU</a:t>
            </a:r>
            <a:r>
              <a:rPr lang="ja-JP" altLang="en-US" dirty="0"/>
              <a:t> アーキテクチャに依存しないドライバ</a:t>
            </a:r>
            <a:r>
              <a:rPr lang="en-US" altLang="ja-JP" dirty="0"/>
              <a:t>,</a:t>
            </a:r>
            <a:r>
              <a:rPr lang="ja-JP" altLang="en-US" dirty="0"/>
              <a:t> アプリケーションを提供可能</a:t>
            </a:r>
            <a:endParaRPr lang="en-US" altLang="ja-JP" dirty="0"/>
          </a:p>
          <a:p>
            <a:pPr lvl="1"/>
            <a:r>
              <a:rPr lang="en-US" altLang="ja-JP" dirty="0"/>
              <a:t>UEFI</a:t>
            </a:r>
            <a:r>
              <a:rPr lang="ja-JP" altLang="en-US" dirty="0"/>
              <a:t> が提供する実行環境 </a:t>
            </a:r>
            <a:r>
              <a:rPr lang="en-US" altLang="ja-JP" dirty="0"/>
              <a:t>(EFI</a:t>
            </a:r>
            <a:r>
              <a:rPr lang="ja-JP" altLang="en-US" dirty="0"/>
              <a:t> </a:t>
            </a:r>
            <a:r>
              <a:rPr lang="en-US" altLang="ja-JP" dirty="0"/>
              <a:t>Byte</a:t>
            </a:r>
            <a:r>
              <a:rPr lang="ja-JP" altLang="en-US" dirty="0"/>
              <a:t> </a:t>
            </a:r>
            <a:r>
              <a:rPr lang="en-US" altLang="ja-JP" dirty="0"/>
              <a:t>Code)</a:t>
            </a:r>
            <a:r>
              <a:rPr lang="ja-JP" altLang="en-US" dirty="0"/>
              <a:t> 上で動く</a:t>
            </a:r>
            <a:endParaRPr lang="en-US" altLang="ja-JP" dirty="0"/>
          </a:p>
          <a:p>
            <a:r>
              <a:rPr lang="ja-JP" altLang="en-US" dirty="0"/>
              <a:t>高速な起動</a:t>
            </a:r>
            <a:endParaRPr lang="en-US" altLang="ja-JP" dirty="0"/>
          </a:p>
          <a:p>
            <a:pPr lvl="1"/>
            <a:r>
              <a:rPr lang="ja-JP" altLang="en-US" dirty="0"/>
              <a:t>リアルモードからの切り替えが不要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/>
              <a:t>POST</a:t>
            </a:r>
            <a:r>
              <a:rPr lang="ja-JP" altLang="en-US" dirty="0"/>
              <a:t> の省略</a:t>
            </a:r>
            <a:r>
              <a:rPr lang="en-US" altLang="ja-JP" dirty="0"/>
              <a:t>,</a:t>
            </a:r>
            <a:r>
              <a:rPr lang="ja-JP" altLang="en-US" dirty="0"/>
              <a:t> 起動手順の単純化</a:t>
            </a:r>
            <a:endParaRPr lang="en-US" altLang="ja-JP" dirty="0"/>
          </a:p>
          <a:p>
            <a:r>
              <a:rPr lang="ja-JP" altLang="en-US" dirty="0"/>
              <a:t>セキュアブート</a:t>
            </a:r>
            <a:endParaRPr lang="en-US" altLang="ja-JP" dirty="0"/>
          </a:p>
          <a:p>
            <a:pPr lvl="1"/>
            <a:r>
              <a:rPr lang="en-US" altLang="ja-JP" dirty="0"/>
              <a:t>OS</a:t>
            </a:r>
            <a:r>
              <a:rPr lang="ja-JP" altLang="en-US" dirty="0"/>
              <a:t> や ドライバの署名をチェックする</a:t>
            </a:r>
            <a:endParaRPr lang="en-US" altLang="ja-JP" dirty="0"/>
          </a:p>
          <a:p>
            <a:r>
              <a:rPr lang="ja-JP" altLang="en-US" dirty="0"/>
              <a:t>その他</a:t>
            </a:r>
            <a:endParaRPr lang="en-US" altLang="ja-JP" dirty="0"/>
          </a:p>
          <a:p>
            <a:pPr lvl="1"/>
            <a:r>
              <a:rPr lang="en-US" altLang="ja-JP" dirty="0"/>
              <a:t>UEFI</a:t>
            </a:r>
            <a:r>
              <a:rPr lang="ja-JP" altLang="en-US" dirty="0"/>
              <a:t> シェル</a:t>
            </a:r>
            <a:endParaRPr lang="en-US" altLang="ja-JP" dirty="0"/>
          </a:p>
          <a:p>
            <a:pPr lvl="1"/>
            <a:r>
              <a:rPr lang="en-US" altLang="ja-JP" dirty="0"/>
              <a:t>OS</a:t>
            </a:r>
            <a:r>
              <a:rPr lang="ja-JP" altLang="en-US" dirty="0"/>
              <a:t> とアドレス空間が一致していなければならない </a:t>
            </a:r>
            <a:r>
              <a:rPr lang="en-US" altLang="ja-JP" dirty="0"/>
              <a:t>(32bit/64bit)</a:t>
            </a:r>
          </a:p>
        </p:txBody>
      </p:sp>
    </p:spTree>
    <p:extLst>
      <p:ext uri="{BB962C8B-B14F-4D97-AF65-F5344CB8AC3E}">
        <p14:creationId xmlns:p14="http://schemas.microsoft.com/office/powerpoint/2010/main" val="385034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はじめに</a:t>
            </a:r>
            <a:r>
              <a:rPr kumimoji="1" lang="en-US" altLang="ja-JP" dirty="0"/>
              <a:t>:</a:t>
            </a:r>
            <a:r>
              <a:rPr kumimoji="1" lang="ja-JP" altLang="en-US" dirty="0"/>
              <a:t> ファームウェアとは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ハードウェアを直接制御する</a:t>
            </a:r>
            <a:r>
              <a:rPr kumimoji="1" lang="ja-JP" altLang="en-US" dirty="0" smtClean="0"/>
              <a:t>ため</a:t>
            </a:r>
            <a:r>
              <a:rPr lang="ja-JP" altLang="en-US" dirty="0"/>
              <a:t>に</a:t>
            </a:r>
            <a:r>
              <a:rPr kumimoji="1" lang="en-US" altLang="ja-JP" dirty="0" smtClean="0"/>
              <a:t>,</a:t>
            </a:r>
            <a:r>
              <a:rPr kumimoji="1" lang="ja-JP" altLang="en-US" dirty="0" smtClean="0"/>
              <a:t> </a:t>
            </a:r>
            <a:r>
              <a:rPr kumimoji="1" lang="ja-JP" altLang="en-US" dirty="0"/>
              <a:t>ハードウェアに組み込ま</a:t>
            </a:r>
            <a:r>
              <a:rPr lang="ja-JP" altLang="en-US" dirty="0"/>
              <a:t>れたソフトウェア</a:t>
            </a:r>
            <a:endParaRPr lang="en-US" altLang="ja-JP" dirty="0"/>
          </a:p>
          <a:p>
            <a:r>
              <a:rPr lang="ja-JP" altLang="en-US" dirty="0"/>
              <a:t>ハードウェアとソフトウェアの中間的な存在なのでファームウェアと呼ばれる</a:t>
            </a:r>
            <a:endParaRPr lang="en-US" altLang="ja-JP" dirty="0"/>
          </a:p>
          <a:p>
            <a:pPr lvl="1"/>
            <a:r>
              <a:rPr lang="en-US" altLang="ja-JP" dirty="0"/>
              <a:t>firm:</a:t>
            </a:r>
            <a:r>
              <a:rPr lang="ja-JP" altLang="en-US" dirty="0"/>
              <a:t> 堅い</a:t>
            </a:r>
            <a:r>
              <a:rPr lang="en-US" altLang="ja-JP" dirty="0"/>
              <a:t>,</a:t>
            </a:r>
            <a:r>
              <a:rPr lang="ja-JP" altLang="en-US" dirty="0"/>
              <a:t> 固定された</a:t>
            </a:r>
            <a:endParaRPr lang="en-US" altLang="ja-JP" dirty="0"/>
          </a:p>
          <a:p>
            <a:r>
              <a:rPr lang="ja-JP" altLang="en-US" dirty="0"/>
              <a:t>計算機にも</a:t>
            </a:r>
            <a:r>
              <a:rPr lang="en-US" altLang="ja-JP" dirty="0"/>
              <a:t>,</a:t>
            </a:r>
            <a:r>
              <a:rPr lang="ja-JP" altLang="en-US" dirty="0"/>
              <a:t> ファームウェアが用いられている</a:t>
            </a:r>
            <a:endParaRPr lang="en-US" altLang="ja-JP" dirty="0"/>
          </a:p>
          <a:p>
            <a:r>
              <a:rPr lang="ja-JP" altLang="en-US" dirty="0"/>
              <a:t>ハードウェア上のフラッシュメモリなどに書き込まれている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7762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はじめに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lang="en-US" altLang="ja-JP" dirty="0"/>
              <a:t>BIOS</a:t>
            </a:r>
            <a:r>
              <a:rPr lang="ja-JP" altLang="en-US" dirty="0"/>
              <a:t> 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b="1" dirty="0"/>
              <a:t>B</a:t>
            </a:r>
            <a:r>
              <a:rPr lang="en-US" altLang="ja-JP" dirty="0"/>
              <a:t>asic </a:t>
            </a:r>
            <a:r>
              <a:rPr lang="en-US" altLang="ja-JP" b="1" dirty="0"/>
              <a:t>I</a:t>
            </a:r>
            <a:r>
              <a:rPr lang="en-US" altLang="ja-JP" dirty="0"/>
              <a:t>nput </a:t>
            </a:r>
            <a:r>
              <a:rPr lang="en-US" altLang="ja-JP" b="1" dirty="0"/>
              <a:t>O</a:t>
            </a:r>
            <a:r>
              <a:rPr lang="en-US" altLang="ja-JP" dirty="0"/>
              <a:t>utput </a:t>
            </a:r>
            <a:r>
              <a:rPr lang="en-US" altLang="ja-JP" b="1" dirty="0"/>
              <a:t>S</a:t>
            </a:r>
            <a:r>
              <a:rPr lang="en-US" altLang="ja-JP" dirty="0"/>
              <a:t>ystem</a:t>
            </a:r>
          </a:p>
          <a:p>
            <a:pPr lvl="1"/>
            <a:r>
              <a:rPr lang="ja-JP" altLang="en-US" dirty="0"/>
              <a:t>基本入出力システム</a:t>
            </a:r>
            <a:endParaRPr lang="en-US" altLang="ja-JP" dirty="0"/>
          </a:p>
          <a:p>
            <a:r>
              <a:rPr lang="ja-JP" altLang="en-US" dirty="0"/>
              <a:t>計算機の電源投入と同時に実行されるファームウェア</a:t>
            </a:r>
            <a:endParaRPr lang="en-US" altLang="ja-JP" dirty="0"/>
          </a:p>
          <a:p>
            <a:pPr lvl="1"/>
            <a:r>
              <a:rPr lang="en-US" altLang="ja-JP" dirty="0"/>
              <a:t>OS</a:t>
            </a:r>
            <a:r>
              <a:rPr lang="ja-JP" altLang="en-US" dirty="0"/>
              <a:t> 起動までの処理を行う</a:t>
            </a:r>
            <a:endParaRPr lang="en-US" altLang="ja-JP" dirty="0"/>
          </a:p>
          <a:p>
            <a:pPr lvl="1"/>
            <a:r>
              <a:rPr lang="en-US" altLang="ja-JP" dirty="0"/>
              <a:t>OS </a:t>
            </a:r>
            <a:r>
              <a:rPr lang="ja-JP" altLang="en-US" dirty="0"/>
              <a:t>が起動すると </a:t>
            </a:r>
            <a:r>
              <a:rPr lang="en-US" altLang="ja-JP" dirty="0"/>
              <a:t>BIOS </a:t>
            </a:r>
            <a:r>
              <a:rPr lang="ja-JP" altLang="en-US" dirty="0"/>
              <a:t>の役割は終了</a:t>
            </a:r>
            <a:endParaRPr lang="en-US" altLang="ja-JP" dirty="0"/>
          </a:p>
          <a:p>
            <a:r>
              <a:rPr lang="en-US" altLang="ja-JP" dirty="0"/>
              <a:t>BIOS</a:t>
            </a:r>
            <a:r>
              <a:rPr lang="ja-JP" altLang="en-US" dirty="0"/>
              <a:t> の問題点</a:t>
            </a:r>
            <a:endParaRPr lang="en-US" altLang="ja-JP" dirty="0"/>
          </a:p>
          <a:p>
            <a:pPr lvl="1"/>
            <a:r>
              <a:rPr lang="ja-JP" altLang="en-US" dirty="0"/>
              <a:t>設計が古い</a:t>
            </a:r>
            <a:endParaRPr lang="en-US" altLang="ja-JP" dirty="0"/>
          </a:p>
          <a:p>
            <a:pPr lvl="2"/>
            <a:r>
              <a:rPr lang="en-US" altLang="ja-JP" dirty="0"/>
              <a:t>PC/AT </a:t>
            </a:r>
            <a:r>
              <a:rPr lang="ja-JP" altLang="en-US" dirty="0"/>
              <a:t>互換機黎明期に作られた</a:t>
            </a:r>
            <a:endParaRPr lang="en-US" altLang="ja-JP" dirty="0"/>
          </a:p>
          <a:p>
            <a:pPr lvl="2"/>
            <a:r>
              <a:rPr lang="ja-JP" altLang="en-US" dirty="0"/>
              <a:t>互換性を維持しながら拡張されてきたため複雑</a:t>
            </a:r>
            <a:endParaRPr lang="en-US" altLang="ja-JP" dirty="0"/>
          </a:p>
          <a:p>
            <a:pPr lvl="2"/>
            <a:r>
              <a:rPr lang="ja-JP" altLang="en-US" dirty="0"/>
              <a:t>動作に制限が多い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620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はじめに</a:t>
            </a:r>
            <a:r>
              <a:rPr kumimoji="1" lang="en-US" altLang="ja-JP" dirty="0"/>
              <a:t>:</a:t>
            </a:r>
            <a:r>
              <a:rPr kumimoji="1" lang="ja-JP" altLang="en-US" dirty="0"/>
              <a:t> </a:t>
            </a:r>
            <a:r>
              <a:rPr kumimoji="1" lang="en-US" altLang="ja-JP" dirty="0"/>
              <a:t>UEFI</a:t>
            </a:r>
            <a:r>
              <a:rPr kumimoji="1" lang="ja-JP" altLang="en-US" dirty="0"/>
              <a:t> 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06488"/>
            <a:ext cx="7990656" cy="5059362"/>
          </a:xfrm>
        </p:spPr>
        <p:txBody>
          <a:bodyPr>
            <a:normAutofit lnSpcReduction="10000"/>
          </a:bodyPr>
          <a:lstStyle/>
          <a:p>
            <a:r>
              <a:rPr lang="en-US" altLang="ja-JP" b="1" dirty="0"/>
              <a:t>U</a:t>
            </a:r>
            <a:r>
              <a:rPr lang="en-US" altLang="ja-JP" dirty="0"/>
              <a:t>nified </a:t>
            </a:r>
            <a:r>
              <a:rPr lang="en-US" altLang="ja-JP" b="1" dirty="0"/>
              <a:t>E</a:t>
            </a:r>
            <a:r>
              <a:rPr lang="en-US" altLang="ja-JP" dirty="0"/>
              <a:t>xtensible </a:t>
            </a:r>
            <a:r>
              <a:rPr lang="en-US" altLang="ja-JP" b="1" dirty="0"/>
              <a:t>F</a:t>
            </a:r>
            <a:r>
              <a:rPr lang="en-US" altLang="ja-JP" dirty="0"/>
              <a:t>irmware </a:t>
            </a:r>
            <a:r>
              <a:rPr lang="en-US" altLang="ja-JP" b="1" dirty="0"/>
              <a:t>I</a:t>
            </a:r>
            <a:r>
              <a:rPr lang="en-US" altLang="ja-JP" dirty="0"/>
              <a:t>nterface</a:t>
            </a:r>
          </a:p>
          <a:p>
            <a:pPr lvl="1"/>
            <a:r>
              <a:rPr kumimoji="1" lang="en-US" altLang="ja-JP" dirty="0"/>
              <a:t>BIOS</a:t>
            </a:r>
            <a:r>
              <a:rPr kumimoji="1" lang="ja-JP" altLang="en-US" dirty="0"/>
              <a:t> を置き換えるためのファームウェア</a:t>
            </a:r>
            <a:endParaRPr kumimoji="1" lang="en-US" altLang="ja-JP" dirty="0"/>
          </a:p>
          <a:p>
            <a:pPr lvl="1"/>
            <a:r>
              <a:rPr lang="ja-JP" altLang="en-US" dirty="0"/>
              <a:t>かつては単に </a:t>
            </a:r>
            <a:r>
              <a:rPr lang="en-US" altLang="ja-JP" dirty="0"/>
              <a:t>EFI</a:t>
            </a:r>
            <a:r>
              <a:rPr lang="ja-JP" altLang="en-US" dirty="0"/>
              <a:t> と呼ばれていた</a:t>
            </a:r>
            <a:endParaRPr kumimoji="1" lang="en-US" altLang="ja-JP" dirty="0"/>
          </a:p>
          <a:p>
            <a:r>
              <a:rPr kumimoji="1" lang="ja-JP" altLang="en-US" dirty="0"/>
              <a:t>特徴</a:t>
            </a:r>
            <a:endParaRPr kumimoji="1" lang="en-US" altLang="ja-JP" dirty="0"/>
          </a:p>
          <a:p>
            <a:pPr lvl="1"/>
            <a:r>
              <a:rPr lang="ja-JP" altLang="en-US" dirty="0"/>
              <a:t>大容量ディスクのサポート</a:t>
            </a:r>
            <a:endParaRPr kumimoji="1" lang="en-US" altLang="ja-JP" dirty="0"/>
          </a:p>
          <a:p>
            <a:pPr lvl="2"/>
            <a:r>
              <a:rPr lang="en-US" altLang="ja-JP" dirty="0"/>
              <a:t>2TB</a:t>
            </a:r>
            <a:r>
              <a:rPr lang="ja-JP" altLang="en-US" dirty="0"/>
              <a:t> を越えるディスク領域から </a:t>
            </a:r>
            <a:r>
              <a:rPr lang="en-US" altLang="ja-JP" dirty="0"/>
              <a:t>OS</a:t>
            </a:r>
            <a:r>
              <a:rPr lang="ja-JP" altLang="en-US" dirty="0"/>
              <a:t> を起動可能</a:t>
            </a:r>
            <a:endParaRPr lang="en-US" altLang="ja-JP" dirty="0"/>
          </a:p>
          <a:p>
            <a:pPr lvl="1"/>
            <a:r>
              <a:rPr lang="en-US" altLang="ja-JP" dirty="0"/>
              <a:t>OS</a:t>
            </a:r>
            <a:r>
              <a:rPr lang="ja-JP" altLang="en-US" dirty="0"/>
              <a:t> 起動の高速化</a:t>
            </a:r>
            <a:endParaRPr lang="en-US" altLang="ja-JP" dirty="0"/>
          </a:p>
          <a:p>
            <a:pPr lvl="1"/>
            <a:r>
              <a:rPr lang="en-US" altLang="ja-JP" dirty="0"/>
              <a:t>GUI</a:t>
            </a:r>
            <a:r>
              <a:rPr lang="ja-JP" altLang="en-US" dirty="0"/>
              <a:t> </a:t>
            </a:r>
            <a:r>
              <a:rPr lang="en-US" altLang="ja-JP" dirty="0"/>
              <a:t>(</a:t>
            </a:r>
            <a:r>
              <a:rPr lang="en-US" altLang="ja-JP" b="1" dirty="0"/>
              <a:t>G</a:t>
            </a:r>
            <a:r>
              <a:rPr lang="en-US" altLang="ja-JP" dirty="0"/>
              <a:t>raphical </a:t>
            </a:r>
            <a:r>
              <a:rPr lang="en-US" altLang="ja-JP" b="1" dirty="0"/>
              <a:t>U</a:t>
            </a:r>
            <a:r>
              <a:rPr lang="en-US" altLang="ja-JP" dirty="0"/>
              <a:t>ser </a:t>
            </a:r>
            <a:r>
              <a:rPr lang="en-US" altLang="ja-JP" b="1" dirty="0"/>
              <a:t>I</a:t>
            </a:r>
            <a:r>
              <a:rPr lang="en-US" altLang="ja-JP" dirty="0"/>
              <a:t>nterface)</a:t>
            </a:r>
            <a:r>
              <a:rPr lang="ja-JP" altLang="en-US" dirty="0"/>
              <a:t> を提供可能</a:t>
            </a:r>
            <a:endParaRPr lang="en-US" altLang="ja-JP" dirty="0"/>
          </a:p>
          <a:p>
            <a:pPr lvl="1"/>
            <a:r>
              <a:rPr lang="ja-JP" altLang="en-US" dirty="0"/>
              <a:t>旧来の </a:t>
            </a:r>
            <a:r>
              <a:rPr lang="en-US" altLang="ja-JP" dirty="0"/>
              <a:t>BIOS</a:t>
            </a:r>
            <a:r>
              <a:rPr lang="ja-JP" altLang="en-US" dirty="0"/>
              <a:t> との互換動作も可能</a:t>
            </a:r>
            <a:endParaRPr lang="en-US" altLang="ja-JP" dirty="0"/>
          </a:p>
          <a:p>
            <a:r>
              <a:rPr lang="ja-JP" altLang="en-US" dirty="0"/>
              <a:t>情報実験機（の一部）でも</a:t>
            </a:r>
            <a:r>
              <a:rPr lang="ja-JP" altLang="en-US"/>
              <a:t>使われている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384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BIOS/UEFI </a:t>
            </a:r>
            <a:r>
              <a:rPr lang="ja-JP" altLang="en-US" dirty="0"/>
              <a:t>の保存場所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マザーボード上の </a:t>
            </a:r>
            <a:r>
              <a:rPr lang="en-US" altLang="ja-JP" dirty="0"/>
              <a:t>ROM</a:t>
            </a:r>
            <a:r>
              <a:rPr lang="ja-JP" altLang="en-US" dirty="0"/>
              <a:t> </a:t>
            </a:r>
            <a:r>
              <a:rPr lang="en-US" altLang="ja-JP" dirty="0"/>
              <a:t>(Read Only Memory) </a:t>
            </a:r>
            <a:r>
              <a:rPr lang="ja-JP" altLang="en-US" dirty="0"/>
              <a:t>に記録</a:t>
            </a:r>
          </a:p>
          <a:p>
            <a:pPr lvl="1"/>
            <a:r>
              <a:rPr lang="ja-JP" altLang="en-US" dirty="0"/>
              <a:t>最近は</a:t>
            </a:r>
            <a:r>
              <a:rPr lang="en-US" altLang="ja-JP" dirty="0"/>
              <a:t>, </a:t>
            </a:r>
            <a:r>
              <a:rPr lang="ja-JP" altLang="en-US" dirty="0"/>
              <a:t>書き換え可能な </a:t>
            </a:r>
            <a:r>
              <a:rPr lang="en-US" altLang="ja-JP" dirty="0"/>
              <a:t>ROM (</a:t>
            </a:r>
            <a:r>
              <a:rPr lang="ja-JP" altLang="en-US" dirty="0"/>
              <a:t>フラッシュ </a:t>
            </a:r>
            <a:r>
              <a:rPr lang="en-US" altLang="ja-JP" dirty="0"/>
              <a:t>ROM) </a:t>
            </a:r>
            <a:r>
              <a:rPr lang="ja-JP" altLang="en-US" dirty="0"/>
              <a:t>が使われる</a:t>
            </a:r>
          </a:p>
          <a:p>
            <a:pPr lvl="2"/>
            <a:r>
              <a:rPr lang="ja-JP" altLang="en-US" dirty="0"/>
              <a:t>ユーザーがアップグレードできる</a:t>
            </a:r>
            <a:endParaRPr lang="en-US" altLang="ja-JP" dirty="0"/>
          </a:p>
          <a:p>
            <a:pPr lvl="1"/>
            <a:r>
              <a:rPr lang="ja-JP" altLang="en-US" dirty="0"/>
              <a:t>最近はバックアップ用に </a:t>
            </a:r>
            <a:r>
              <a:rPr lang="en-US" altLang="ja-JP" dirty="0"/>
              <a:t>2</a:t>
            </a:r>
            <a:r>
              <a:rPr lang="ja-JP" altLang="en-US" dirty="0"/>
              <a:t> 個搭載されていることもある</a:t>
            </a:r>
            <a:endParaRPr lang="en-US" altLang="ja-JP" dirty="0"/>
          </a:p>
          <a:p>
            <a:pPr lvl="3"/>
            <a:endParaRPr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4741863" y="3213100"/>
            <a:ext cx="576262" cy="576263"/>
          </a:xfrm>
          <a:prstGeom prst="ellipse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27" name="Picture 3" descr="C:\Users\daisuke\SkyDrive\epalab\ITPASS\ITPASS 実習\2014\BIOS\マザーボード全体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16" y="1118248"/>
            <a:ext cx="3790516" cy="28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下矢印 7"/>
          <p:cNvSpPr/>
          <p:nvPr/>
        </p:nvSpPr>
        <p:spPr>
          <a:xfrm>
            <a:off x="5793638" y="1998102"/>
            <a:ext cx="218521" cy="23042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C:\Users\daisuke\SkyDrive\epalab\ITPASS\ITPASS 実習\2014\BIOS\ROM拡大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15" y="4418339"/>
            <a:ext cx="1393366" cy="102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5206214" y="4418339"/>
            <a:ext cx="1393367" cy="666845"/>
          </a:xfrm>
          <a:prstGeom prst="ellipse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980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BIOS/UEFI</a:t>
            </a:r>
            <a:r>
              <a:rPr lang="ja-JP" altLang="en-US" dirty="0"/>
              <a:t> の仕事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起動時のハードウェア管理</a:t>
            </a:r>
            <a:endParaRPr lang="en-US" altLang="ja-JP" dirty="0"/>
          </a:p>
          <a:p>
            <a:r>
              <a:rPr lang="en-US" altLang="ja-JP" dirty="0"/>
              <a:t>OS </a:t>
            </a:r>
            <a:r>
              <a:rPr lang="ja-JP" altLang="en-US" dirty="0"/>
              <a:t>の起動プログラム（ブートローダー）の呼び出し</a:t>
            </a:r>
          </a:p>
          <a:p>
            <a:r>
              <a:rPr lang="ja-JP" altLang="en-US" dirty="0"/>
              <a:t>電源管理</a:t>
            </a:r>
          </a:p>
        </p:txBody>
      </p:sp>
    </p:spTree>
    <p:extLst>
      <p:ext uri="{BB962C8B-B14F-4D97-AF65-F5344CB8AC3E}">
        <p14:creationId xmlns:p14="http://schemas.microsoft.com/office/powerpoint/2010/main" val="105117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BIOS/UEFI </a:t>
            </a:r>
            <a:r>
              <a:rPr lang="ja-JP" altLang="en-US" dirty="0"/>
              <a:t>の仕事 </a:t>
            </a:r>
            <a:r>
              <a:rPr lang="en-US" altLang="ja-JP" dirty="0"/>
              <a:t>1: </a:t>
            </a:r>
            <a:r>
              <a:rPr lang="ja-JP" altLang="en-US" dirty="0"/>
              <a:t>起動時のハードウェア管理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1196752"/>
            <a:ext cx="5859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起動の準備とリソースの割り当て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20725" y="4210847"/>
            <a:ext cx="7739063" cy="1799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>
              <a:solidFill>
                <a:srgbClr val="000000"/>
              </a:solidFill>
              <a:latin typeface="Arial" pitchFamily="18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808314" y="3140075"/>
            <a:ext cx="3563886" cy="720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ja-JP" sz="32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BIOS/UEFI</a:t>
            </a:r>
            <a:r>
              <a:rPr lang="en-US" sz="32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</a:t>
            </a:r>
            <a:r>
              <a:rPr lang="ja-JP" altLang="en-US" sz="32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が</a:t>
            </a:r>
            <a:r>
              <a:rPr lang="ja-JP" sz="32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起動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240088" y="2016125"/>
            <a:ext cx="2700337" cy="719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</a:ln>
        </p:spPr>
        <p:txBody>
          <a:bodyPr lIns="90000" tIns="45000" rIns="90000" bIns="45000" anchor="ctr" anchorCtr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ja-JP" sz="32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電源を入れる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550" y="4432176"/>
            <a:ext cx="7200850" cy="1445096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45000"/>
              <a:buFont typeface="Wingdings" pitchFamily="2" charset="2"/>
              <a:buChar char="l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POST (</a:t>
            </a:r>
            <a:r>
              <a:rPr lang="en-US" sz="3200" dirty="0">
                <a:solidFill>
                  <a:srgbClr val="FF3333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P</a:t>
            </a:r>
            <a:r>
              <a:rPr lang="en-US" sz="32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ower </a:t>
            </a:r>
            <a:r>
              <a:rPr lang="en-US" sz="3200" dirty="0">
                <a:solidFill>
                  <a:srgbClr val="FF3333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O</a:t>
            </a:r>
            <a:r>
              <a:rPr lang="en-US" sz="32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n </a:t>
            </a:r>
            <a:r>
              <a:rPr lang="en-US" sz="3200" dirty="0">
                <a:solidFill>
                  <a:srgbClr val="FF3333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S</a:t>
            </a:r>
            <a:r>
              <a:rPr lang="en-US" sz="32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elf </a:t>
            </a:r>
            <a:r>
              <a:rPr lang="en-US" sz="3200" dirty="0">
                <a:solidFill>
                  <a:srgbClr val="FF3333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est)</a:t>
            </a:r>
            <a:r>
              <a:rPr lang="ja-JP" sz="32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の実行</a:t>
            </a:r>
            <a:endParaRPr lang="en-US" sz="2000" dirty="0">
              <a:solidFill>
                <a:srgbClr val="000000"/>
              </a:solidFill>
              <a:latin typeface="Arial" pitchFamily="18"/>
              <a:ea typeface="ＭＳ Ｐゴシック" pitchFamily="2"/>
              <a:cs typeface="ＭＳ Ｐゴシック" pitchFamily="2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SzPct val="45000"/>
              <a:buFont typeface="Wingdings" pitchFamily="2" charset="2"/>
              <a:buChar char="l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</a:t>
            </a:r>
            <a:r>
              <a:rPr lang="ja-JP" sz="32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ハードウェアリソースの割り当て</a:t>
            </a:r>
          </a:p>
          <a:p>
            <a:pPr marL="773100" indent="-342900" fontAlgn="auto">
              <a:spcBef>
                <a:spcPts val="0"/>
              </a:spcBef>
              <a:spcAft>
                <a:spcPts val="0"/>
              </a:spcAft>
              <a:buSzPct val="45000"/>
              <a:buFont typeface="Wingdings" pitchFamily="2" charset="2"/>
              <a:buChar char="l"/>
              <a:tabLst>
                <a:tab pos="430200" algn="l"/>
                <a:tab pos="1344600" algn="l"/>
                <a:tab pos="2259000" algn="l"/>
                <a:tab pos="3173399" algn="l"/>
                <a:tab pos="4087800" algn="l"/>
                <a:tab pos="5002200" algn="l"/>
                <a:tab pos="5916599" algn="l"/>
                <a:tab pos="6830999" algn="l"/>
                <a:tab pos="7745400" algn="l"/>
                <a:tab pos="8659800" algn="l"/>
                <a:tab pos="9574200" algn="l"/>
                <a:tab pos="1048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I/O </a:t>
            </a:r>
            <a:r>
              <a:rPr lang="ja-JP" sz="24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ポートアドレス，</a:t>
            </a:r>
            <a:r>
              <a:rPr lang="en-US" sz="24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DMA </a:t>
            </a:r>
            <a:r>
              <a:rPr lang="ja-JP" sz="24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チャネル，</a:t>
            </a:r>
            <a:r>
              <a:rPr lang="en-US" sz="24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IRQ </a:t>
            </a:r>
            <a:r>
              <a:rPr lang="ja-JP" sz="2400" dirty="0"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番号</a:t>
            </a:r>
          </a:p>
        </p:txBody>
      </p:sp>
      <p:sp>
        <p:nvSpPr>
          <p:cNvPr id="9" name="フリーフォーム 7"/>
          <p:cNvSpPr>
            <a:spLocks/>
          </p:cNvSpPr>
          <p:nvPr/>
        </p:nvSpPr>
        <p:spPr bwMode="auto">
          <a:xfrm>
            <a:off x="4284663" y="2744788"/>
            <a:ext cx="539750" cy="396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400 w 21600"/>
              <a:gd name="T13" fmla="*/ 0 h 21600"/>
              <a:gd name="T14" fmla="*/ 1620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0"/>
                </a:moveTo>
                <a:lnTo>
                  <a:pt x="5400" y="162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16200" y="16200"/>
                </a:lnTo>
                <a:lnTo>
                  <a:pt x="1620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5000" rIns="90000" bIns="45000" anchor="ctr"/>
          <a:lstStyle/>
          <a:p>
            <a:endParaRPr lang="ja-JP" altLang="en-US"/>
          </a:p>
        </p:txBody>
      </p:sp>
      <p:sp>
        <p:nvSpPr>
          <p:cNvPr id="10" name="フリーフォーム 8"/>
          <p:cNvSpPr>
            <a:spLocks/>
          </p:cNvSpPr>
          <p:nvPr/>
        </p:nvSpPr>
        <p:spPr bwMode="auto">
          <a:xfrm>
            <a:off x="4319588" y="3886997"/>
            <a:ext cx="539750" cy="3238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400 w 21600"/>
              <a:gd name="T13" fmla="*/ 0 h 21600"/>
              <a:gd name="T14" fmla="*/ 1620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0"/>
                </a:moveTo>
                <a:lnTo>
                  <a:pt x="5400" y="16200"/>
                </a:lnTo>
                <a:lnTo>
                  <a:pt x="0" y="16200"/>
                </a:lnTo>
                <a:lnTo>
                  <a:pt x="10800" y="21600"/>
                </a:lnTo>
                <a:lnTo>
                  <a:pt x="21600" y="16200"/>
                </a:lnTo>
                <a:lnTo>
                  <a:pt x="16200" y="16200"/>
                </a:lnTo>
                <a:lnTo>
                  <a:pt x="1620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5000" rIns="90000" bIns="4500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775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BIOS/UEFI </a:t>
            </a:r>
            <a:r>
              <a:rPr lang="ja-JP" altLang="en-US" dirty="0"/>
              <a:t>の仕事 </a:t>
            </a:r>
            <a:r>
              <a:rPr lang="en-US" altLang="ja-JP" dirty="0"/>
              <a:t>1: </a:t>
            </a:r>
            <a:r>
              <a:rPr lang="ja-JP" altLang="en-US" dirty="0"/>
              <a:t>起動時のハードウェア管理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POST</a:t>
            </a:r>
            <a:r>
              <a:rPr lang="ja-JP" altLang="en-US" dirty="0"/>
              <a:t> </a:t>
            </a:r>
            <a:r>
              <a:rPr lang="en-US" altLang="ja-JP" dirty="0"/>
              <a:t>(</a:t>
            </a:r>
            <a:r>
              <a:rPr lang="en-US" altLang="ja-JP" b="1" dirty="0"/>
              <a:t>P</a:t>
            </a:r>
            <a:r>
              <a:rPr lang="en-US" altLang="ja-JP" dirty="0"/>
              <a:t>ower </a:t>
            </a:r>
            <a:r>
              <a:rPr lang="en-US" altLang="ja-JP" b="1" dirty="0"/>
              <a:t>O</a:t>
            </a:r>
            <a:r>
              <a:rPr lang="en-US" altLang="ja-JP" dirty="0"/>
              <a:t>n </a:t>
            </a:r>
            <a:r>
              <a:rPr lang="en-US" altLang="ja-JP" b="1" dirty="0"/>
              <a:t>S</a:t>
            </a:r>
            <a:r>
              <a:rPr lang="en-US" altLang="ja-JP" dirty="0"/>
              <a:t>elf </a:t>
            </a:r>
            <a:r>
              <a:rPr lang="en-US" altLang="ja-JP" b="1" dirty="0"/>
              <a:t>T</a:t>
            </a:r>
            <a:r>
              <a:rPr lang="en-US" altLang="ja-JP" dirty="0"/>
              <a:t>est)</a:t>
            </a:r>
          </a:p>
          <a:p>
            <a:pPr lvl="1"/>
            <a:r>
              <a:rPr lang="en-US" altLang="ja-JP" dirty="0"/>
              <a:t>BIOS/UEFI</a:t>
            </a:r>
            <a:r>
              <a:rPr lang="ja-JP" altLang="en-US" dirty="0"/>
              <a:t> 自身に問題がないか確認</a:t>
            </a:r>
          </a:p>
          <a:p>
            <a:pPr lvl="1"/>
            <a:r>
              <a:rPr lang="ja-JP" altLang="en-US" dirty="0"/>
              <a:t>各種ハードウェアの検出</a:t>
            </a:r>
            <a:r>
              <a:rPr lang="en-US" altLang="ja-JP" dirty="0"/>
              <a:t>,</a:t>
            </a:r>
            <a:r>
              <a:rPr lang="ja-JP" altLang="en-US" dirty="0"/>
              <a:t> 診断</a:t>
            </a:r>
            <a:r>
              <a:rPr lang="en-US" altLang="ja-JP" dirty="0"/>
              <a:t>,</a:t>
            </a:r>
            <a:r>
              <a:rPr lang="ja-JP" altLang="en-US" dirty="0"/>
              <a:t> 初期化を行う</a:t>
            </a:r>
            <a:endParaRPr lang="en-US" altLang="ja-JP" dirty="0"/>
          </a:p>
          <a:p>
            <a:pPr lvl="2"/>
            <a:r>
              <a:rPr lang="en-US" altLang="ja-JP" dirty="0"/>
              <a:t>CPU,</a:t>
            </a:r>
            <a:r>
              <a:rPr lang="ja-JP" altLang="en-US" dirty="0"/>
              <a:t> メモリ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/>
              <a:t>HDD,</a:t>
            </a:r>
            <a:r>
              <a:rPr lang="ja-JP" altLang="en-US" dirty="0"/>
              <a:t> キーボード</a:t>
            </a:r>
            <a:r>
              <a:rPr lang="en-US" altLang="ja-JP" dirty="0"/>
              <a:t>,</a:t>
            </a:r>
            <a:r>
              <a:rPr lang="ja-JP" altLang="en-US" dirty="0"/>
              <a:t> マウスなど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1744978"/>
      </p:ext>
    </p:extLst>
  </p:cSld>
  <p:clrMapOvr>
    <a:masterClrMapping/>
  </p:clrMapOvr>
</p:sld>
</file>

<file path=ppt/theme/theme1.xml><?xml version="1.0" encoding="utf-8"?>
<a:theme xmlns:a="http://schemas.openxmlformats.org/drawingml/2006/main" name="itpass_v1">
  <a:themeElements>
    <a:clrScheme name="">
      <a:dk1>
        <a:srgbClr val="000000"/>
      </a:dk1>
      <a:lt1>
        <a:srgbClr val="0080FF"/>
      </a:lt1>
      <a:dk2>
        <a:srgbClr val="FFFFFF"/>
      </a:dk2>
      <a:lt2>
        <a:srgbClr val="B3B3B3"/>
      </a:lt2>
      <a:accent1>
        <a:srgbClr val="0080FF"/>
      </a:accent1>
      <a:accent2>
        <a:srgbClr val="004080"/>
      </a:accent2>
      <a:accent3>
        <a:srgbClr val="AAC0FF"/>
      </a:accent3>
      <a:accent4>
        <a:srgbClr val="000000"/>
      </a:accent4>
      <a:accent5>
        <a:srgbClr val="AAC0FF"/>
      </a:accent5>
      <a:accent6>
        <a:srgbClr val="003973"/>
      </a:accent6>
      <a:hlink>
        <a:srgbClr val="0000FF"/>
      </a:hlink>
      <a:folHlink>
        <a:srgbClr val="800040"/>
      </a:folHlink>
    </a:clrScheme>
    <a:fontScheme name="Office ​​テーマ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itpass_v1</Template>
  <TotalTime>7369</TotalTime>
  <Words>1456</Words>
  <Application>Microsoft Office PowerPoint</Application>
  <PresentationFormat>画面に合わせる (4:3)</PresentationFormat>
  <Paragraphs>212</Paragraphs>
  <Slides>25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Wingdings</vt:lpstr>
      <vt:lpstr>itpass_v1</vt:lpstr>
      <vt:lpstr>最低限 BIOS/UEFI</vt:lpstr>
      <vt:lpstr>目次</vt:lpstr>
      <vt:lpstr>はじめに: ファームウェアとは</vt:lpstr>
      <vt:lpstr>はじめに: BIOS とは</vt:lpstr>
      <vt:lpstr>はじめに: UEFI とは</vt:lpstr>
      <vt:lpstr>BIOS/UEFI の保存場所</vt:lpstr>
      <vt:lpstr>BIOS/UEFI の仕事</vt:lpstr>
      <vt:lpstr>BIOS/UEFI の仕事 1: 起動時のハードウェア管理</vt:lpstr>
      <vt:lpstr>BIOS/UEFI の仕事 1: 起動時のハードウェア管理</vt:lpstr>
      <vt:lpstr>BIOS/UEFI の仕事 1: 起動時のハードウェア管理</vt:lpstr>
      <vt:lpstr>BIOS/UEFI の仕事 2: OS起動プログラム呼び出し</vt:lpstr>
      <vt:lpstr>BIOS/UEFI の仕事 2: OS 起動プログラム呼び出し (UEFI 方式)</vt:lpstr>
      <vt:lpstr>BIOS/UEFI の仕事 2: OS 起動プログラム呼び出し (BIOS 方式)</vt:lpstr>
      <vt:lpstr>BIOS/UEFI の仕事 3: 電源管理</vt:lpstr>
      <vt:lpstr>BIOS/UEFIの設定 : 設定画面呼び出し</vt:lpstr>
      <vt:lpstr>BIOS/UEFI の設定 : 設定画面</vt:lpstr>
      <vt:lpstr>BIOS/UEFI の設定: 設定の保存先</vt:lpstr>
      <vt:lpstr>BIOS/UEFI の設定: 設定の保存先</vt:lpstr>
      <vt:lpstr>BIOS/UEFI の設定: 設定の保存先</vt:lpstr>
      <vt:lpstr>まとめ</vt:lpstr>
      <vt:lpstr>本日の一冊</vt:lpstr>
      <vt:lpstr>参考資料 (過去の発表資料, 書籍)</vt:lpstr>
      <vt:lpstr>参考資料 (Web サイト )</vt:lpstr>
      <vt:lpstr>付録: UEFI の特徴 (詳細版) 1</vt:lpstr>
      <vt:lpstr>付録: UEFI の特徴 (詳細版)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daisuke</dc:creator>
  <cp:lastModifiedBy>yot</cp:lastModifiedBy>
  <cp:revision>190</cp:revision>
  <cp:lastPrinted>2014-08-05T03:49:14Z</cp:lastPrinted>
  <dcterms:created xsi:type="dcterms:W3CDTF">2013-07-05T03:10:41Z</dcterms:created>
  <dcterms:modified xsi:type="dcterms:W3CDTF">2018-08-03T01:10:08Z</dcterms:modified>
</cp:coreProperties>
</file>