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7"/>
  </p:notesMasterIdLst>
  <p:sldIdLst>
    <p:sldId id="256" r:id="rId2"/>
    <p:sldId id="912" r:id="rId3"/>
    <p:sldId id="899" r:id="rId4"/>
    <p:sldId id="901" r:id="rId5"/>
    <p:sldId id="910" r:id="rId6"/>
    <p:sldId id="911" r:id="rId7"/>
    <p:sldId id="913" r:id="rId8"/>
    <p:sldId id="914" r:id="rId9"/>
    <p:sldId id="915" r:id="rId10"/>
    <p:sldId id="919" r:id="rId11"/>
    <p:sldId id="916" r:id="rId12"/>
    <p:sldId id="909" r:id="rId13"/>
    <p:sldId id="894" r:id="rId14"/>
    <p:sldId id="917" r:id="rId15"/>
    <p:sldId id="918" r:id="rId16"/>
  </p:sldIdLst>
  <p:sldSz cx="12192000" cy="6858000"/>
  <p:notesSz cx="7104063"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6" autoAdjust="0"/>
    <p:restoredTop sz="74316" autoAdjust="0"/>
  </p:normalViewPr>
  <p:slideViewPr>
    <p:cSldViewPr snapToGrid="0">
      <p:cViewPr varScale="1">
        <p:scale>
          <a:sx n="66" d="100"/>
          <a:sy n="66" d="100"/>
        </p:scale>
        <p:origin x="489" y="4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6" d="100"/>
          <a:sy n="56" d="100"/>
        </p:scale>
        <p:origin x="2544"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89271EC4-252D-405B-BB4B-3E6EF5D516FF}" type="datetimeFigureOut">
              <a:rPr kumimoji="1" lang="ja-JP" altLang="en-US" smtClean="0"/>
              <a:t>2022/10/17</a:t>
            </a:fld>
            <a:endParaRPr kumimoji="1" lang="ja-JP" altLang="en-US"/>
          </a:p>
        </p:txBody>
      </p:sp>
      <p:sp>
        <p:nvSpPr>
          <p:cNvPr id="4" name="スライド イメージ プレースホルダー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ja-JP" altLang="en-US"/>
          </a:p>
        </p:txBody>
      </p:sp>
      <p:sp>
        <p:nvSpPr>
          <p:cNvPr id="5" name="ノート プレースホルダー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067AE4C7-A890-4A32-A5C9-062BE1FD1BFF}" type="slidenum">
              <a:rPr kumimoji="1" lang="ja-JP" altLang="en-US" smtClean="0"/>
              <a:t>‹#›</a:t>
            </a:fld>
            <a:endParaRPr kumimoji="1" lang="ja-JP" altLang="en-US"/>
          </a:p>
        </p:txBody>
      </p:sp>
    </p:spTree>
    <p:extLst>
      <p:ext uri="{BB962C8B-B14F-4D97-AF65-F5344CB8AC3E}">
        <p14:creationId xmlns:p14="http://schemas.microsoft.com/office/powerpoint/2010/main" val="274983617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sz="1800" b="0" i="0" u="none" strike="noStrike" baseline="0" dirty="0">
                <a:latin typeface="YuGothic-Regular"/>
              </a:rPr>
              <a:t>慶應⼤の藤澤です。</a:t>
            </a:r>
          </a:p>
          <a:p>
            <a:pPr algn="l"/>
            <a:r>
              <a:rPr lang="ja-JP" altLang="en-US" sz="1800" b="0" i="0" u="none" strike="noStrike" baseline="0" dirty="0">
                <a:latin typeface="YuGothic-Regular"/>
              </a:rPr>
              <a:t>本⽇は、⾦星の観測システムシミュレーション実験の取り組みについて、ご紹介します。</a:t>
            </a:r>
          </a:p>
        </p:txBody>
      </p:sp>
      <p:sp>
        <p:nvSpPr>
          <p:cNvPr id="4" name="スライド番号プレースホルダー 3"/>
          <p:cNvSpPr>
            <a:spLocks noGrp="1"/>
          </p:cNvSpPr>
          <p:nvPr>
            <p:ph type="sldNum" sz="quarter" idx="5"/>
          </p:nvPr>
        </p:nvSpPr>
        <p:spPr/>
        <p:txBody>
          <a:bodyPr/>
          <a:lstStyle/>
          <a:p>
            <a:fld id="{067AE4C7-A890-4A32-A5C9-062BE1FD1BFF}" type="slidenum">
              <a:rPr kumimoji="1" lang="ja-JP" altLang="en-US" smtClean="0"/>
              <a:t>1</a:t>
            </a:fld>
            <a:endParaRPr kumimoji="1" lang="ja-JP" altLang="en-US"/>
          </a:p>
        </p:txBody>
      </p:sp>
    </p:spTree>
    <p:extLst>
      <p:ext uri="{BB962C8B-B14F-4D97-AF65-F5344CB8AC3E}">
        <p14:creationId xmlns:p14="http://schemas.microsoft.com/office/powerpoint/2010/main" val="3772993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en-US" altLang="ja-JP" sz="2800" b="0" i="0" dirty="0">
                <a:solidFill>
                  <a:srgbClr val="222222"/>
                </a:solidFill>
                <a:effectLst/>
                <a:latin typeface="Harding"/>
              </a:rPr>
              <a:t>Ando </a:t>
            </a:r>
            <a:r>
              <a:rPr lang="ja-JP" altLang="en-US" sz="2800" b="0" i="0" dirty="0">
                <a:solidFill>
                  <a:srgbClr val="222222"/>
                </a:solidFill>
                <a:effectLst/>
                <a:latin typeface="Harding"/>
              </a:rPr>
              <a:t>ら</a:t>
            </a:r>
            <a:r>
              <a:rPr lang="en-US" altLang="ja-JP" sz="2800" b="0" i="0" dirty="0">
                <a:solidFill>
                  <a:srgbClr val="222222"/>
                </a:solidFill>
                <a:effectLst/>
                <a:latin typeface="Harding"/>
              </a:rPr>
              <a:t>(2016) </a:t>
            </a:r>
            <a:r>
              <a:rPr lang="ja-JP" altLang="en-US" sz="2800" b="0" i="0" dirty="0">
                <a:solidFill>
                  <a:srgbClr val="222222"/>
                </a:solidFill>
                <a:effectLst/>
                <a:latin typeface="Harding"/>
              </a:rPr>
              <a:t>では、</a:t>
            </a:r>
            <a:r>
              <a:rPr lang="en-US" altLang="ja-JP" sz="2800" b="0" i="0" dirty="0">
                <a:solidFill>
                  <a:srgbClr val="222222"/>
                </a:solidFill>
                <a:effectLst/>
                <a:latin typeface="Harding"/>
              </a:rPr>
              <a:t>GCM </a:t>
            </a:r>
            <a:r>
              <a:rPr lang="ja-JP" altLang="en-US" sz="2800" b="0" i="0" dirty="0">
                <a:solidFill>
                  <a:srgbClr val="222222"/>
                </a:solidFill>
                <a:effectLst/>
                <a:latin typeface="Harding"/>
              </a:rPr>
              <a:t>で日変動の有無を操作した実験を行い、コールドカラーが再現されたケースとされなかったケースの違いを分析しました。</a:t>
            </a:r>
            <a:endParaRPr lang="en-US" altLang="ja-JP" sz="2800" b="0" i="0" dirty="0">
              <a:solidFill>
                <a:srgbClr val="222222"/>
              </a:solidFill>
              <a:effectLst/>
              <a:latin typeface="Harding"/>
            </a:endParaRPr>
          </a:p>
          <a:p>
            <a:pPr algn="l"/>
            <a:r>
              <a:rPr lang="ja-JP" altLang="en-US" sz="2800" b="0" i="0" dirty="0">
                <a:solidFill>
                  <a:srgbClr val="222222"/>
                </a:solidFill>
                <a:effectLst/>
                <a:latin typeface="Harding"/>
              </a:rPr>
              <a:t>コールドカラーが再現されたケースでは、極域で、雲頂レベルからの下向きの循環が存在し、断熱加熱によって大気が暖められ、暖かい極域が形成されることを示しました</a:t>
            </a:r>
            <a:endParaRPr lang="en-US" altLang="ja-JP" sz="2800" b="0" i="0" dirty="0">
              <a:solidFill>
                <a:srgbClr val="222222"/>
              </a:solidFill>
              <a:effectLst/>
              <a:latin typeface="Harding"/>
            </a:endParaRPr>
          </a:p>
        </p:txBody>
      </p:sp>
      <p:sp>
        <p:nvSpPr>
          <p:cNvPr id="4" name="スライド番号プレースホルダー 3"/>
          <p:cNvSpPr>
            <a:spLocks noGrp="1"/>
          </p:cNvSpPr>
          <p:nvPr>
            <p:ph type="sldNum" sz="quarter" idx="10"/>
          </p:nvPr>
        </p:nvSpPr>
        <p:spPr/>
        <p:txBody>
          <a:bodyPr/>
          <a:lstStyle/>
          <a:p>
            <a:fld id="{D891C9BD-3881-4ADF-9330-47D4C7FB77A8}" type="slidenum">
              <a:rPr kumimoji="1" lang="ja-JP" altLang="en-US" smtClean="0"/>
              <a:pPr/>
              <a:t>10</a:t>
            </a:fld>
            <a:endParaRPr kumimoji="1" lang="ja-JP" altLang="en-US"/>
          </a:p>
        </p:txBody>
      </p:sp>
    </p:spTree>
    <p:extLst>
      <p:ext uri="{BB962C8B-B14F-4D97-AF65-F5344CB8AC3E}">
        <p14:creationId xmlns:p14="http://schemas.microsoft.com/office/powerpoint/2010/main" val="4124802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dirty="0"/>
              <a:t>本実験で、同様に残差平均子午面循環ベクトルを描いたのがこれらの図です。</a:t>
            </a:r>
            <a:endParaRPr lang="en-US" altLang="ja-JP" dirty="0"/>
          </a:p>
          <a:p>
            <a:pPr algn="l"/>
            <a:r>
              <a:rPr lang="ja-JP" altLang="en-US" dirty="0"/>
              <a:t>どの実験でも、極域での下向きの流れは存在しますが、同化なし実験との違いは大きくないように思います。</a:t>
            </a:r>
            <a:endParaRPr lang="en-US" altLang="ja-JP" dirty="0"/>
          </a:p>
          <a:p>
            <a:pPr algn="l"/>
            <a:r>
              <a:rPr lang="ja-JP" altLang="en-US" dirty="0"/>
              <a:t>今回の実験では、循環場までの再現はうまくいっていないのかもしれません。</a:t>
            </a:r>
            <a:endParaRPr lang="en-US" altLang="ja-JP" dirty="0"/>
          </a:p>
        </p:txBody>
      </p:sp>
      <p:sp>
        <p:nvSpPr>
          <p:cNvPr id="4" name="スライド番号プレースホルダー 3"/>
          <p:cNvSpPr>
            <a:spLocks noGrp="1"/>
          </p:cNvSpPr>
          <p:nvPr>
            <p:ph type="sldNum" sz="quarter" idx="10"/>
          </p:nvPr>
        </p:nvSpPr>
        <p:spPr/>
        <p:txBody>
          <a:bodyPr/>
          <a:lstStyle/>
          <a:p>
            <a:fld id="{D891C9BD-3881-4ADF-9330-47D4C7FB77A8}" type="slidenum">
              <a:rPr kumimoji="1" lang="ja-JP" altLang="en-US" smtClean="0"/>
              <a:pPr/>
              <a:t>11</a:t>
            </a:fld>
            <a:endParaRPr kumimoji="1" lang="ja-JP" altLang="en-US"/>
          </a:p>
        </p:txBody>
      </p:sp>
    </p:spTree>
    <p:extLst>
      <p:ext uri="{BB962C8B-B14F-4D97-AF65-F5344CB8AC3E}">
        <p14:creationId xmlns:p14="http://schemas.microsoft.com/office/powerpoint/2010/main" val="3065571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endParaRPr lang="en-US" altLang="ja-JP" sz="1800" b="0" i="0" u="none" strike="noStrike" baseline="0" dirty="0">
              <a:latin typeface="YuGothic-Regular"/>
            </a:endParaRPr>
          </a:p>
        </p:txBody>
      </p:sp>
      <p:sp>
        <p:nvSpPr>
          <p:cNvPr id="4" name="スライド番号プレースホルダー 3"/>
          <p:cNvSpPr>
            <a:spLocks noGrp="1"/>
          </p:cNvSpPr>
          <p:nvPr>
            <p:ph type="sldNum" sz="quarter" idx="5"/>
          </p:nvPr>
        </p:nvSpPr>
        <p:spPr/>
        <p:txBody>
          <a:bodyPr/>
          <a:lstStyle/>
          <a:p>
            <a:fld id="{067AE4C7-A890-4A32-A5C9-062BE1FD1BFF}" type="slidenum">
              <a:rPr kumimoji="1" lang="ja-JP" altLang="en-US" smtClean="0"/>
              <a:t>12</a:t>
            </a:fld>
            <a:endParaRPr kumimoji="1" lang="ja-JP" altLang="en-US"/>
          </a:p>
        </p:txBody>
      </p:sp>
    </p:spTree>
    <p:extLst>
      <p:ext uri="{BB962C8B-B14F-4D97-AF65-F5344CB8AC3E}">
        <p14:creationId xmlns:p14="http://schemas.microsoft.com/office/powerpoint/2010/main" val="2851898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067AE4C7-A890-4A32-A5C9-062BE1FD1BFF}" type="slidenum">
              <a:rPr kumimoji="1" lang="ja-JP" altLang="en-US" smtClean="0"/>
              <a:t>13</a:t>
            </a:fld>
            <a:endParaRPr kumimoji="1" lang="ja-JP" altLang="en-US"/>
          </a:p>
        </p:txBody>
      </p:sp>
    </p:spTree>
    <p:extLst>
      <p:ext uri="{BB962C8B-B14F-4D97-AF65-F5344CB8AC3E}">
        <p14:creationId xmlns:p14="http://schemas.microsoft.com/office/powerpoint/2010/main" val="341961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sz="1800" dirty="0"/>
              <a:t>効果１：</a:t>
            </a:r>
            <a:endParaRPr lang="en-US" altLang="ja-JP" sz="1800" dirty="0"/>
          </a:p>
          <a:p>
            <a:pPr algn="l"/>
            <a:r>
              <a:rPr lang="ja-JP" altLang="en-US" sz="1800" dirty="0"/>
              <a:t>下のグラフは、東西平均温度の極域とその周辺部との差。</a:t>
            </a:r>
            <a:endParaRPr lang="en-US" altLang="ja-JP" sz="1800" dirty="0"/>
          </a:p>
          <a:p>
            <a:pPr algn="l"/>
            <a:r>
              <a:rPr lang="ja-JP" altLang="en-US" sz="1800" dirty="0"/>
              <a:t>実験期間の０～</a:t>
            </a:r>
            <a:r>
              <a:rPr lang="en-US" altLang="ja-JP" sz="1800" dirty="0"/>
              <a:t>30</a:t>
            </a:r>
            <a:r>
              <a:rPr lang="ja-JP" altLang="en-US" sz="1800" dirty="0"/>
              <a:t>日目。</a:t>
            </a:r>
            <a:endParaRPr lang="en-US" altLang="ja-JP" sz="1800" dirty="0"/>
          </a:p>
          <a:p>
            <a:pPr algn="l"/>
            <a:r>
              <a:rPr lang="en-US" altLang="ja-JP" sz="1800" dirty="0"/>
              <a:t>IPSL</a:t>
            </a:r>
            <a:r>
              <a:rPr lang="ja-JP" altLang="en-US" sz="1800" dirty="0"/>
              <a:t>は</a:t>
            </a:r>
            <a:r>
              <a:rPr lang="en-US" altLang="ja-JP" sz="1800" dirty="0"/>
              <a:t>10</a:t>
            </a:r>
            <a:r>
              <a:rPr lang="ja-JP" altLang="en-US" sz="1800" dirty="0"/>
              <a:t>度くらいを維持、ｆｒｆはマイナスの値。</a:t>
            </a:r>
            <a:endParaRPr lang="en-US" altLang="ja-JP" sz="1800" dirty="0"/>
          </a:p>
          <a:p>
            <a:pPr algn="l"/>
            <a:r>
              <a:rPr lang="ja-JP" altLang="en-US" sz="1800" dirty="0"/>
              <a:t>同化した２つの実験では、時間とともに値がプラスに転じて、ＩＰＳＬの結果に近づいている。</a:t>
            </a:r>
            <a:endParaRPr lang="en-US" altLang="ja-JP" sz="1800" dirty="0"/>
          </a:p>
        </p:txBody>
      </p:sp>
      <p:sp>
        <p:nvSpPr>
          <p:cNvPr id="4" name="スライド番号プレースホルダー 3"/>
          <p:cNvSpPr>
            <a:spLocks noGrp="1"/>
          </p:cNvSpPr>
          <p:nvPr>
            <p:ph type="sldNum" sz="quarter" idx="10"/>
          </p:nvPr>
        </p:nvSpPr>
        <p:spPr/>
        <p:txBody>
          <a:bodyPr/>
          <a:lstStyle/>
          <a:p>
            <a:fld id="{D891C9BD-3881-4ADF-9330-47D4C7FB77A8}" type="slidenum">
              <a:rPr kumimoji="1" lang="ja-JP" altLang="en-US" smtClean="0"/>
              <a:pPr/>
              <a:t>14</a:t>
            </a:fld>
            <a:endParaRPr kumimoji="1" lang="ja-JP" altLang="en-US"/>
          </a:p>
        </p:txBody>
      </p:sp>
    </p:spTree>
    <p:extLst>
      <p:ext uri="{BB962C8B-B14F-4D97-AF65-F5344CB8AC3E}">
        <p14:creationId xmlns:p14="http://schemas.microsoft.com/office/powerpoint/2010/main" val="1524722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sz="1800" b="0" i="0" u="none" strike="noStrike" baseline="0" dirty="0">
                <a:latin typeface="YuGothic-Regular"/>
              </a:rPr>
              <a:t>効果２：</a:t>
            </a:r>
            <a:endParaRPr lang="en-US" altLang="ja-JP" sz="1800" b="0" i="0" u="none" strike="noStrike" baseline="0" dirty="0">
              <a:latin typeface="YuGothic-Regular"/>
            </a:endParaRPr>
          </a:p>
          <a:p>
            <a:pPr algn="l"/>
            <a:r>
              <a:rPr lang="ja-JP" altLang="en-US" sz="1800" b="0" i="0" u="none" strike="noStrike" baseline="0" dirty="0">
                <a:latin typeface="YuGothic-Regular"/>
              </a:rPr>
              <a:t>こちらの図は、</a:t>
            </a:r>
            <a:r>
              <a:rPr lang="en-US" altLang="ja-JP" sz="1800" b="0" i="0" u="none" strike="noStrike" baseline="0" dirty="0">
                <a:latin typeface="YuGothic-Regular"/>
              </a:rPr>
              <a:t>IPSL</a:t>
            </a:r>
            <a:r>
              <a:rPr lang="ja-JP" altLang="en-US" sz="1800" b="0" i="0" u="none" strike="noStrike" baseline="0" dirty="0">
                <a:latin typeface="YuGothic-Regular"/>
              </a:rPr>
              <a:t>とその他の実験との平均二乗誤差です。</a:t>
            </a:r>
            <a:endParaRPr lang="en-US" altLang="ja-JP" sz="1800" b="0" i="0" u="none" strike="noStrike" baseline="0" dirty="0">
              <a:latin typeface="YuGothic-Regular"/>
            </a:endParaRPr>
          </a:p>
          <a:p>
            <a:pPr algn="l"/>
            <a:r>
              <a:rPr lang="en-US" altLang="ja-JP" dirty="0"/>
              <a:t>IPSL</a:t>
            </a:r>
            <a:r>
              <a:rPr lang="ja-JP" altLang="en-US" dirty="0"/>
              <a:t>の結果とはまだ大きな差はありますが、同化した結果はどちらも</a:t>
            </a:r>
            <a:r>
              <a:rPr lang="en-US" altLang="ja-JP" dirty="0"/>
              <a:t>IPSL</a:t>
            </a:r>
            <a:r>
              <a:rPr lang="ja-JP" altLang="en-US" dirty="0"/>
              <a:t>に近づいてきている。</a:t>
            </a:r>
            <a:endParaRPr lang="en-US" altLang="ja-JP" dirty="0"/>
          </a:p>
        </p:txBody>
      </p:sp>
      <p:sp>
        <p:nvSpPr>
          <p:cNvPr id="4" name="スライド番号プレースホルダー 3"/>
          <p:cNvSpPr>
            <a:spLocks noGrp="1"/>
          </p:cNvSpPr>
          <p:nvPr>
            <p:ph type="sldNum" sz="quarter" idx="10"/>
          </p:nvPr>
        </p:nvSpPr>
        <p:spPr/>
        <p:txBody>
          <a:bodyPr/>
          <a:lstStyle/>
          <a:p>
            <a:fld id="{D891C9BD-3881-4ADF-9330-47D4C7FB77A8}" type="slidenum">
              <a:rPr kumimoji="1" lang="ja-JP" altLang="en-US" smtClean="0"/>
              <a:pPr/>
              <a:t>15</a:t>
            </a:fld>
            <a:endParaRPr kumimoji="1" lang="ja-JP" altLang="en-US"/>
          </a:p>
        </p:txBody>
      </p:sp>
    </p:spTree>
    <p:extLst>
      <p:ext uri="{BB962C8B-B14F-4D97-AF65-F5344CB8AC3E}">
        <p14:creationId xmlns:p14="http://schemas.microsoft.com/office/powerpoint/2010/main" val="2064581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sz="1800" b="0" i="0" u="none" strike="noStrike" baseline="0" dirty="0">
                <a:solidFill>
                  <a:srgbClr val="000000"/>
                </a:solidFill>
                <a:latin typeface="YuGothic-Regular"/>
              </a:rPr>
              <a:t>金星探査機あかつきでは、電波掩蔽観測により、</a:t>
            </a:r>
            <a:r>
              <a:rPr lang="ja-JP" altLang="en-US" sz="1800" b="0" i="0" u="none" strike="noStrike" baseline="0" dirty="0">
                <a:solidFill>
                  <a:srgbClr val="333333"/>
                </a:solidFill>
                <a:latin typeface="メイリオ" panose="020B0604030504040204" pitchFamily="50" charset="-128"/>
                <a:ea typeface="メイリオ" panose="020B0604030504040204" pitchFamily="50" charset="-128"/>
              </a:rPr>
              <a:t>温度の鉛直分布が観測されていますが。</a:t>
            </a:r>
          </a:p>
          <a:p>
            <a:pPr algn="l"/>
            <a:r>
              <a:rPr lang="ja-JP" altLang="en-US" sz="1800" b="0" i="0" u="none" strike="noStrike" baseline="0" dirty="0">
                <a:solidFill>
                  <a:srgbClr val="333333"/>
                </a:solidFill>
                <a:latin typeface="メイリオ" panose="020B0604030504040204" pitchFamily="50" charset="-128"/>
                <a:ea typeface="メイリオ" panose="020B0604030504040204" pitchFamily="50" charset="-128"/>
              </a:rPr>
              <a:t>しかし、地球地上局とあかつき間での観測では、観測範囲や観測頻度に限界があります。</a:t>
            </a:r>
          </a:p>
          <a:p>
            <a:pPr algn="l"/>
            <a:endParaRPr lang="en-US" altLang="ja-JP" sz="1800" b="0" i="0" u="none" strike="noStrike" baseline="0" dirty="0">
              <a:solidFill>
                <a:srgbClr val="333333"/>
              </a:solidFill>
              <a:latin typeface="メイリオ" panose="020B0604030504040204" pitchFamily="50" charset="-128"/>
              <a:ea typeface="メイリオ" panose="020B0604030504040204" pitchFamily="50" charset="-128"/>
            </a:endParaRPr>
          </a:p>
          <a:p>
            <a:pPr algn="l"/>
            <a:r>
              <a:rPr lang="ja-JP" altLang="en-US" sz="1800" b="0" i="0" u="none" strike="noStrike" baseline="0" dirty="0">
                <a:solidFill>
                  <a:srgbClr val="333333"/>
                </a:solidFill>
                <a:latin typeface="メイリオ" panose="020B0604030504040204" pitchFamily="50" charset="-128"/>
                <a:ea typeface="メイリオ" panose="020B0604030504040204" pitchFamily="50" charset="-128"/>
              </a:rPr>
              <a:t>衛星間電波掩蔽観測は、複数機の⼩型衛星を惑星に周回させて、衛星間で電波掩蔽観測を⾏うことにより、</a:t>
            </a:r>
          </a:p>
          <a:p>
            <a:pPr algn="l"/>
            <a:r>
              <a:rPr lang="ja-JP" altLang="en-US" sz="1800" b="0" i="0" u="none" strike="noStrike" baseline="0" dirty="0">
                <a:solidFill>
                  <a:srgbClr val="333333"/>
                </a:solidFill>
                <a:latin typeface="メイリオ" panose="020B0604030504040204" pitchFamily="50" charset="-128"/>
                <a:ea typeface="メイリオ" panose="020B0604030504040204" pitchFamily="50" charset="-128"/>
              </a:rPr>
              <a:t>⾼頻度・広範囲の観測を可能にするものです。</a:t>
            </a:r>
            <a:endParaRPr lang="en-US" altLang="ja-JP" sz="1800" b="0" i="0" u="none" strike="noStrike" baseline="0" dirty="0">
              <a:solidFill>
                <a:srgbClr val="333333"/>
              </a:solidFill>
              <a:latin typeface="メイリオ" panose="020B0604030504040204" pitchFamily="50" charset="-128"/>
              <a:ea typeface="メイリオ" panose="020B0604030504040204" pitchFamily="50" charset="-128"/>
            </a:endParaRPr>
          </a:p>
          <a:p>
            <a:pPr algn="l"/>
            <a:r>
              <a:rPr lang="ja-JP" altLang="en-US" sz="1800" b="0" i="0" u="none" strike="noStrike" baseline="0" dirty="0">
                <a:solidFill>
                  <a:srgbClr val="333333"/>
                </a:solidFill>
                <a:latin typeface="メイリオ" panose="020B0604030504040204" pitchFamily="50" charset="-128"/>
                <a:ea typeface="メイリオ" panose="020B0604030504040204" pitchFamily="50" charset="-128"/>
              </a:rPr>
              <a:t>地球ではすでに行われていますが、他の惑星での実施例はまだありません。</a:t>
            </a:r>
          </a:p>
          <a:p>
            <a:pPr algn="l"/>
            <a:endParaRPr lang="en-US" altLang="ja-JP" sz="1800" b="0" i="0" u="none" strike="noStrike" baseline="0" dirty="0">
              <a:solidFill>
                <a:srgbClr val="000000"/>
              </a:solidFill>
              <a:latin typeface="YuGothic-Regular"/>
            </a:endParaRPr>
          </a:p>
          <a:p>
            <a:pPr algn="l"/>
            <a:r>
              <a:rPr lang="ja-JP" altLang="en-US" sz="1800" b="0" i="0" u="none" strike="noStrike" baseline="0" dirty="0">
                <a:solidFill>
                  <a:srgbClr val="333333"/>
                </a:solidFill>
                <a:latin typeface="メイリオ" panose="020B0604030504040204" pitchFamily="50" charset="-128"/>
                <a:ea typeface="メイリオ" panose="020B0604030504040204" pitchFamily="50" charset="-128"/>
              </a:rPr>
              <a:t>また、あかつきでは、これまでに、</a:t>
            </a:r>
            <a:r>
              <a:rPr lang="ja-JP" altLang="en-US" sz="1800" b="0" i="0" u="none" strike="noStrike" baseline="0" dirty="0">
                <a:solidFill>
                  <a:srgbClr val="000000"/>
                </a:solidFill>
                <a:latin typeface="YuGothic-Regular"/>
              </a:rPr>
              <a:t>カメラ観測により、</a:t>
            </a:r>
            <a:r>
              <a:rPr lang="ja-JP" altLang="en-US" sz="1800" b="0" i="0" u="none" strike="noStrike" baseline="0" dirty="0">
                <a:solidFill>
                  <a:srgbClr val="333333"/>
                </a:solidFill>
                <a:latin typeface="メイリオ" panose="020B0604030504040204" pitchFamily="50" charset="-128"/>
                <a:ea typeface="メイリオ" panose="020B0604030504040204" pitchFamily="50" charset="-128"/>
              </a:rPr>
              <a:t>⽔平⾵速や温度の⽔平分布のデータが蓄積されてきています。</a:t>
            </a:r>
          </a:p>
          <a:p>
            <a:pPr algn="l"/>
            <a:endParaRPr lang="en-US" altLang="ja-JP" sz="1800" b="0" i="0" u="none" strike="noStrike" baseline="0" dirty="0">
              <a:solidFill>
                <a:srgbClr val="333333"/>
              </a:solidFill>
              <a:latin typeface="メイリオ" panose="020B0604030504040204" pitchFamily="50" charset="-128"/>
              <a:ea typeface="メイリオ" panose="020B0604030504040204" pitchFamily="50" charset="-128"/>
            </a:endParaRPr>
          </a:p>
          <a:p>
            <a:pPr algn="l"/>
            <a:r>
              <a:rPr lang="en-US" altLang="ja-JP" sz="1800" b="0" i="0" u="none" strike="noStrike" baseline="0" dirty="0">
                <a:solidFill>
                  <a:srgbClr val="333333"/>
                </a:solidFill>
                <a:latin typeface="メイリオ" panose="020B0604030504040204" pitchFamily="50" charset="-128"/>
                <a:ea typeface="メイリオ" panose="020B0604030504040204" pitchFamily="50" charset="-128"/>
              </a:rPr>
              <a:t>2022</a:t>
            </a:r>
            <a:r>
              <a:rPr lang="ja-JP" altLang="en-US" sz="1800" b="0" i="0" u="none" strike="noStrike" baseline="0" dirty="0">
                <a:solidFill>
                  <a:srgbClr val="333333"/>
                </a:solidFill>
                <a:latin typeface="メイリオ" panose="020B0604030504040204" pitchFamily="50" charset="-128"/>
                <a:ea typeface="メイリオ" panose="020B0604030504040204" pitchFamily="50" charset="-128"/>
              </a:rPr>
              <a:t>年には、あかつきの次期衛星観測計画を検討するために、「将来の金星探査検討リサーチグループ」が設立されています。</a:t>
            </a:r>
            <a:endParaRPr lang="en-US" altLang="ja-JP" sz="1800" b="0" i="0" u="none" strike="noStrike" baseline="0" dirty="0">
              <a:solidFill>
                <a:srgbClr val="333333"/>
              </a:solidFill>
              <a:latin typeface="メイリオ" panose="020B0604030504040204" pitchFamily="50" charset="-128"/>
              <a:ea typeface="メイリオ" panose="020B0604030504040204" pitchFamily="50" charset="-128"/>
            </a:endParaRPr>
          </a:p>
          <a:p>
            <a:pPr algn="l"/>
            <a:endParaRPr lang="ja-JP" altLang="en-US" sz="1800" b="0" i="0" u="none" strike="noStrike" baseline="0" dirty="0">
              <a:solidFill>
                <a:srgbClr val="333333"/>
              </a:solidFill>
              <a:latin typeface="メイリオ" panose="020B0604030504040204" pitchFamily="50" charset="-128"/>
              <a:ea typeface="メイリオ" panose="020B0604030504040204" pitchFamily="50" charset="-128"/>
            </a:endParaRPr>
          </a:p>
          <a:p>
            <a:pPr algn="l"/>
            <a:endParaRPr lang="ja-JP" altLang="en-US" dirty="0"/>
          </a:p>
        </p:txBody>
      </p:sp>
      <p:sp>
        <p:nvSpPr>
          <p:cNvPr id="4" name="スライド番号プレースホルダー 3"/>
          <p:cNvSpPr>
            <a:spLocks noGrp="1"/>
          </p:cNvSpPr>
          <p:nvPr>
            <p:ph type="sldNum" sz="quarter" idx="5"/>
          </p:nvPr>
        </p:nvSpPr>
        <p:spPr/>
        <p:txBody>
          <a:bodyPr/>
          <a:lstStyle/>
          <a:p>
            <a:fld id="{067AE4C7-A890-4A32-A5C9-062BE1FD1BFF}" type="slidenum">
              <a:rPr kumimoji="1" lang="ja-JP" altLang="en-US" smtClean="0"/>
              <a:t>2</a:t>
            </a:fld>
            <a:endParaRPr kumimoji="1" lang="ja-JP" altLang="en-US"/>
          </a:p>
        </p:txBody>
      </p:sp>
    </p:spTree>
    <p:extLst>
      <p:ext uri="{BB962C8B-B14F-4D97-AF65-F5344CB8AC3E}">
        <p14:creationId xmlns:p14="http://schemas.microsoft.com/office/powerpoint/2010/main" val="702203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sz="1800" b="0" i="0" u="none" strike="noStrike" baseline="0" dirty="0">
                <a:latin typeface="YuGothic-Regular"/>
              </a:rPr>
              <a:t>観測システムシミュレーションシステム、</a:t>
            </a:r>
            <a:r>
              <a:rPr lang="en-US" altLang="ja-JP" sz="1800" b="0" i="0" u="none" strike="noStrike" baseline="0" dirty="0">
                <a:latin typeface="YuGothic-Regular"/>
              </a:rPr>
              <a:t>OSSE </a:t>
            </a:r>
            <a:r>
              <a:rPr lang="ja-JP" altLang="en-US" sz="1800" b="0" i="0" u="none" strike="noStrike" baseline="0" dirty="0">
                <a:latin typeface="YuGothic-Regular"/>
              </a:rPr>
              <a:t>は、</a:t>
            </a:r>
          </a:p>
          <a:p>
            <a:pPr algn="l"/>
            <a:r>
              <a:rPr lang="ja-JP" altLang="en-US" sz="1800" b="0" i="0" u="none" strike="noStrike" baseline="0" dirty="0">
                <a:latin typeface="YuGothic-Regular"/>
              </a:rPr>
              <a:t>仮想の観測データを⽤意して、データ同化実験を⾏い、</a:t>
            </a:r>
          </a:p>
          <a:p>
            <a:pPr algn="l"/>
            <a:r>
              <a:rPr lang="ja-JP" altLang="en-US" sz="1800" b="0" i="0" u="none" strike="noStrike" baseline="0" dirty="0">
                <a:latin typeface="YuGothic-Regular"/>
              </a:rPr>
              <a:t>対象となる現象の予測性・再現性から、観測の有効性を評価する⽅法です。</a:t>
            </a:r>
          </a:p>
          <a:p>
            <a:pPr algn="l"/>
            <a:endParaRPr lang="en-US" altLang="ja-JP" sz="1800" b="0" i="0" u="none" strike="noStrike" baseline="0" dirty="0">
              <a:latin typeface="YuGothic-Regular"/>
            </a:endParaRPr>
          </a:p>
          <a:p>
            <a:pPr algn="l"/>
            <a:r>
              <a:rPr lang="ja-JP" altLang="en-US" sz="1800" b="0" i="0" u="none" strike="noStrike" baseline="0" dirty="0">
                <a:latin typeface="YuGothic-Regular"/>
              </a:rPr>
              <a:t>観測計画の評価を事前に⾏うことで、</a:t>
            </a:r>
          </a:p>
          <a:p>
            <a:pPr algn="l"/>
            <a:r>
              <a:rPr lang="ja-JP" altLang="en-US" sz="1800" b="0" i="0" u="none" strike="noStrike" baseline="0" dirty="0">
                <a:latin typeface="YuGothic-Regular"/>
              </a:rPr>
              <a:t>観測機器や観測計画の最適化を図り、コストを軽減することができます。</a:t>
            </a:r>
          </a:p>
          <a:p>
            <a:pPr algn="l"/>
            <a:endParaRPr lang="en-US" altLang="ja-JP" sz="1800" b="0" i="0" u="none" strike="noStrike" baseline="0" dirty="0">
              <a:latin typeface="YuGothic-Regular"/>
            </a:endParaRPr>
          </a:p>
          <a:p>
            <a:pPr algn="l"/>
            <a:r>
              <a:rPr lang="ja-JP" altLang="en-US" sz="1800" b="0" i="0" u="none" strike="noStrike" baseline="0" dirty="0">
                <a:latin typeface="YuGothic-Regular"/>
              </a:rPr>
              <a:t>地球以外の惑星では、</a:t>
            </a:r>
            <a:r>
              <a:rPr lang="en-US" altLang="ja-JP" sz="1800" b="0" i="0" u="none" strike="noStrike" baseline="0" dirty="0">
                <a:latin typeface="YuGothic-Regular"/>
              </a:rPr>
              <a:t>OSSE</a:t>
            </a:r>
            <a:r>
              <a:rPr lang="ja-JP" altLang="en-US" sz="1800" b="0" i="0" u="none" strike="noStrike" baseline="0" dirty="0">
                <a:latin typeface="YuGothic-Regular"/>
              </a:rPr>
              <a:t>の実施例は多くなく、</a:t>
            </a:r>
          </a:p>
          <a:p>
            <a:pPr algn="l"/>
            <a:r>
              <a:rPr lang="ja-JP" altLang="en-US" sz="1800" b="0" i="0" u="none" strike="noStrike" baseline="0" dirty="0">
                <a:latin typeface="YuGothic-Regular"/>
              </a:rPr>
              <a:t>⽕星でも</a:t>
            </a:r>
            <a:r>
              <a:rPr lang="en-US" altLang="ja-JP" sz="1800" b="0" i="0" u="none" strike="noStrike" baseline="0" dirty="0">
                <a:latin typeface="YuGothic-Regular"/>
              </a:rPr>
              <a:t>OSSE</a:t>
            </a:r>
            <a:r>
              <a:rPr lang="ja-JP" altLang="en-US" sz="1800" b="0" i="0" u="none" strike="noStrike" baseline="0" dirty="0">
                <a:latin typeface="YuGothic-Regular"/>
              </a:rPr>
              <a:t>に関する枠組みが提唱されているといった状況です。</a:t>
            </a:r>
            <a:endParaRPr lang="en-US" altLang="ja-JP" sz="1800" b="0" i="0" u="none" strike="noStrike" baseline="0" dirty="0">
              <a:latin typeface="YuGothic-Regular"/>
            </a:endParaRPr>
          </a:p>
          <a:p>
            <a:pPr algn="l"/>
            <a:endParaRPr lang="en-US" altLang="ja-JP" sz="1800" b="0" i="0" u="none" strike="noStrike" baseline="0" dirty="0">
              <a:latin typeface="YuGothic-Regular"/>
            </a:endParaRPr>
          </a:p>
          <a:p>
            <a:pPr algn="l"/>
            <a:r>
              <a:rPr lang="ja-JP" altLang="en-US" sz="1800" b="0" i="0" u="none" strike="noStrike" baseline="0" dirty="0">
                <a:latin typeface="YuGothic-Regular"/>
              </a:rPr>
              <a:t>我々は、これまでに金星大気大循環モデル</a:t>
            </a:r>
            <a:r>
              <a:rPr lang="en-US" altLang="ja-JP" sz="1800" b="0" i="0" u="none" strike="noStrike" baseline="0" dirty="0">
                <a:latin typeface="YuGothic-Regular"/>
              </a:rPr>
              <a:t>AFES-Venus, </a:t>
            </a:r>
            <a:r>
              <a:rPr lang="ja-JP" altLang="en-US" sz="1800" b="0" i="0" u="none" strike="noStrike" baseline="0" dirty="0">
                <a:latin typeface="YuGothic-Regular"/>
              </a:rPr>
              <a:t>データ同化システム </a:t>
            </a:r>
            <a:r>
              <a:rPr lang="en-US" altLang="ja-JP" sz="1800" b="0" i="0" u="none" strike="noStrike" baseline="0" dirty="0">
                <a:latin typeface="YuGothic-Regular"/>
              </a:rPr>
              <a:t>ALEDAS-V </a:t>
            </a:r>
            <a:r>
              <a:rPr lang="ja-JP" altLang="en-US" sz="1800" b="0" i="0" u="none" strike="noStrike" baseline="0" dirty="0">
                <a:latin typeface="YuGothic-Regular"/>
              </a:rPr>
              <a:t>を用いて、</a:t>
            </a:r>
            <a:endParaRPr lang="en-US" altLang="ja-JP" sz="1800" b="0" i="0" u="none" strike="noStrike" baseline="0" dirty="0">
              <a:latin typeface="YuGothic-Regular"/>
            </a:endParaRPr>
          </a:p>
          <a:p>
            <a:pPr algn="l"/>
            <a:r>
              <a:rPr lang="en-US" altLang="ja-JP" sz="1800" b="0" i="0" u="none" strike="noStrike" baseline="0" dirty="0">
                <a:latin typeface="YuGothic-Regular"/>
              </a:rPr>
              <a:t>OSSE </a:t>
            </a:r>
            <a:r>
              <a:rPr lang="ja-JP" altLang="en-US" sz="1800" b="0" i="0" u="none" strike="noStrike" baseline="0" dirty="0">
                <a:latin typeface="YuGothic-Regular"/>
              </a:rPr>
              <a:t>を実施する取り組みをしてきました。</a:t>
            </a:r>
            <a:endParaRPr lang="ja-JP" altLang="en-US" dirty="0"/>
          </a:p>
        </p:txBody>
      </p:sp>
      <p:sp>
        <p:nvSpPr>
          <p:cNvPr id="4" name="スライド番号プレースホルダー 3"/>
          <p:cNvSpPr>
            <a:spLocks noGrp="1"/>
          </p:cNvSpPr>
          <p:nvPr>
            <p:ph type="sldNum" sz="quarter" idx="5"/>
          </p:nvPr>
        </p:nvSpPr>
        <p:spPr/>
        <p:txBody>
          <a:bodyPr/>
          <a:lstStyle/>
          <a:p>
            <a:fld id="{067AE4C7-A890-4A32-A5C9-062BE1FD1BFF}" type="slidenum">
              <a:rPr kumimoji="1" lang="ja-JP" altLang="en-US" smtClean="0"/>
              <a:t>3</a:t>
            </a:fld>
            <a:endParaRPr kumimoji="1" lang="ja-JP" altLang="en-US"/>
          </a:p>
        </p:txBody>
      </p:sp>
    </p:spTree>
    <p:extLst>
      <p:ext uri="{BB962C8B-B14F-4D97-AF65-F5344CB8AC3E}">
        <p14:creationId xmlns:p14="http://schemas.microsoft.com/office/powerpoint/2010/main" val="117198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sz="1800" b="0" i="0" u="none" strike="noStrike" baseline="0" dirty="0">
                <a:latin typeface="YuGothic-Regular"/>
              </a:rPr>
              <a:t>本発表では、コールドカラーの再現実験についてお話します。</a:t>
            </a:r>
            <a:endParaRPr lang="en-US" altLang="ja-JP" sz="1800" b="0" i="0" u="none" strike="noStrike" baseline="0" dirty="0">
              <a:latin typeface="YuGothic-Regular"/>
            </a:endParaRPr>
          </a:p>
          <a:p>
            <a:pPr algn="l"/>
            <a:endParaRPr lang="en-US" altLang="ja-JP" sz="1800" b="0" i="0" u="none" strike="noStrike" baseline="0" dirty="0">
              <a:latin typeface="YuGothic-Regular"/>
            </a:endParaRPr>
          </a:p>
          <a:p>
            <a:pPr algn="l"/>
            <a:r>
              <a:rPr lang="ja-JP" altLang="en-US" sz="1800" b="0" i="0" u="none" strike="noStrike" baseline="0" dirty="0">
                <a:latin typeface="YuGothic-Regular"/>
              </a:rPr>
              <a:t>コールドカラーは、高度</a:t>
            </a:r>
            <a:r>
              <a:rPr lang="en-US" altLang="ja-JP" sz="1800" b="0" i="0" u="none" strike="noStrike" baseline="0" dirty="0">
                <a:latin typeface="YuGothic-Regular"/>
              </a:rPr>
              <a:t>65km </a:t>
            </a:r>
            <a:r>
              <a:rPr lang="ja-JP" altLang="en-US" sz="1800" b="0" i="0" u="none" strike="noStrike" baseline="0" dirty="0">
                <a:latin typeface="YuGothic-Regular"/>
              </a:rPr>
              <a:t>付近にみられる、右図のような⾦星⼤気の極域における周囲に⽐べて温度が⾼い現象です。</a:t>
            </a:r>
          </a:p>
          <a:p>
            <a:pPr algn="l"/>
            <a:endParaRPr lang="en-US" altLang="ja-JP" sz="1800" b="0" i="0" u="none" strike="noStrike" baseline="0" dirty="0">
              <a:latin typeface="YuGothic-Regular"/>
            </a:endParaRPr>
          </a:p>
          <a:p>
            <a:pPr algn="l"/>
            <a:r>
              <a:rPr lang="en-US" altLang="ja-JP" sz="1800" b="0" i="0" u="none" strike="noStrike" baseline="0" dirty="0">
                <a:latin typeface="YuGothic-Regular"/>
              </a:rPr>
              <a:t>GCM </a:t>
            </a:r>
            <a:r>
              <a:rPr lang="ja-JP" altLang="en-US" sz="1800" b="0" i="0" u="none" strike="noStrike" baseline="0" dirty="0">
                <a:latin typeface="YuGothic-Regular"/>
              </a:rPr>
              <a:t>では、なかなか適切に表現することが難しい現象です。</a:t>
            </a:r>
            <a:endParaRPr lang="en-US" altLang="ja-JP" sz="1800" b="0" i="0" u="none" strike="noStrike" baseline="0" dirty="0">
              <a:latin typeface="YuGothic-Regular"/>
            </a:endParaRPr>
          </a:p>
          <a:p>
            <a:pPr algn="l"/>
            <a:r>
              <a:rPr lang="ja-JP" altLang="en-US" sz="1800" b="0" i="0" u="none" strike="noStrike" baseline="0" dirty="0">
                <a:latin typeface="YuGothic-Regular"/>
              </a:rPr>
              <a:t>今回の実験では、放射強制によりコールドカラーを再現させた</a:t>
            </a:r>
            <a:r>
              <a:rPr lang="en-US" altLang="ja-JP" sz="1800" b="0" i="0" u="none" strike="noStrike" baseline="0" dirty="0">
                <a:latin typeface="YuGothic-Regular"/>
              </a:rPr>
              <a:t>GCM</a:t>
            </a:r>
            <a:r>
              <a:rPr lang="ja-JP" altLang="en-US" sz="1800" b="0" i="0" u="none" strike="noStrike" baseline="0" dirty="0">
                <a:latin typeface="YuGothic-Regular"/>
              </a:rPr>
              <a:t>の結果から疑似観測データを作成し、</a:t>
            </a:r>
            <a:endParaRPr lang="en-US" altLang="ja-JP" sz="1800" b="0" i="0" u="none" strike="noStrike" baseline="0" dirty="0">
              <a:latin typeface="YuGothic-Regular"/>
            </a:endParaRPr>
          </a:p>
          <a:p>
            <a:pPr algn="l"/>
            <a:r>
              <a:rPr lang="en-US" altLang="ja-JP" sz="1800" b="0" i="0" u="none" strike="noStrike" baseline="0" dirty="0">
                <a:latin typeface="YuGothic-Regular"/>
              </a:rPr>
              <a:t>AFES-Venus </a:t>
            </a:r>
            <a:r>
              <a:rPr lang="ja-JP" altLang="en-US" sz="1800" b="0" i="0" u="none" strike="noStrike" baseline="0" dirty="0">
                <a:latin typeface="YuGothic-Regular"/>
              </a:rPr>
              <a:t>にデータ同化を行った結果をご紹介します。</a:t>
            </a:r>
            <a:endParaRPr lang="en-US" altLang="ja-JP" sz="1800" b="0" i="0" u="none" strike="noStrike" baseline="0" dirty="0">
              <a:latin typeface="YuGothic-Regular"/>
            </a:endParaRPr>
          </a:p>
        </p:txBody>
      </p:sp>
      <p:sp>
        <p:nvSpPr>
          <p:cNvPr id="4" name="スライド番号プレースホルダー 3"/>
          <p:cNvSpPr>
            <a:spLocks noGrp="1"/>
          </p:cNvSpPr>
          <p:nvPr>
            <p:ph type="sldNum" sz="quarter" idx="10"/>
          </p:nvPr>
        </p:nvSpPr>
        <p:spPr/>
        <p:txBody>
          <a:bodyPr/>
          <a:lstStyle/>
          <a:p>
            <a:fld id="{D891C9BD-3881-4ADF-9330-47D4C7FB77A8}" type="slidenum">
              <a:rPr kumimoji="1" lang="ja-JP" altLang="en-US" smtClean="0"/>
              <a:pPr/>
              <a:t>4</a:t>
            </a:fld>
            <a:endParaRPr kumimoji="1" lang="ja-JP" altLang="en-US"/>
          </a:p>
        </p:txBody>
      </p:sp>
    </p:spTree>
    <p:extLst>
      <p:ext uri="{BB962C8B-B14F-4D97-AF65-F5344CB8AC3E}">
        <p14:creationId xmlns:p14="http://schemas.microsoft.com/office/powerpoint/2010/main" val="675677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sz="1800" b="0" i="0" u="none" strike="noStrike" baseline="0" dirty="0">
                <a:latin typeface="YuGothic-Regular"/>
              </a:rPr>
              <a:t>数値モデルには、地球の⼤気⼤循環モデル</a:t>
            </a:r>
            <a:r>
              <a:rPr lang="en-US" altLang="ja-JP" sz="1800" b="0" i="0" u="none" strike="noStrike" baseline="0" dirty="0">
                <a:latin typeface="YuGothic-Regular"/>
              </a:rPr>
              <a:t>AFES</a:t>
            </a:r>
            <a:r>
              <a:rPr lang="ja-JP" altLang="en-US" sz="1800" b="0" i="0" u="none" strike="noStrike" baseline="0" dirty="0">
                <a:latin typeface="YuGothic-Regular"/>
              </a:rPr>
              <a:t>を⾦星版に改良した</a:t>
            </a:r>
            <a:r>
              <a:rPr lang="en-US" altLang="ja-JP" sz="1800" b="0" i="0" u="none" strike="noStrike" baseline="0" dirty="0" err="1">
                <a:latin typeface="YuGothic-Regular"/>
              </a:rPr>
              <a:t>AFESVenus</a:t>
            </a:r>
            <a:r>
              <a:rPr lang="ja-JP" altLang="en-US" sz="1800" b="0" i="0" u="none" strike="noStrike" baseline="0" dirty="0">
                <a:latin typeface="YuGothic-Regular"/>
              </a:rPr>
              <a:t>を使⽤します。</a:t>
            </a:r>
          </a:p>
          <a:p>
            <a:pPr algn="l"/>
            <a:endParaRPr lang="en-US" altLang="ja-JP" sz="1800" b="0" i="0" u="none" strike="noStrike" baseline="0" dirty="0">
              <a:latin typeface="YuGothic-Regular"/>
            </a:endParaRPr>
          </a:p>
          <a:p>
            <a:pPr algn="l"/>
            <a:r>
              <a:rPr lang="ja-JP" altLang="en-US" sz="1800" b="0" i="0" u="none" strike="noStrike" baseline="0" dirty="0">
                <a:latin typeface="YuGothic-Regular"/>
              </a:rPr>
              <a:t>詳細略。</a:t>
            </a:r>
            <a:endParaRPr lang="en-US" altLang="ja-JP" sz="1800" b="0" i="0" u="none" strike="noStrike" baseline="0" dirty="0">
              <a:latin typeface="YuGothic-Regular"/>
            </a:endParaRPr>
          </a:p>
          <a:p>
            <a:pPr algn="l"/>
            <a:endParaRPr lang="en-US" altLang="ja-JP" sz="1800" b="0" i="0" u="none" strike="noStrike" baseline="0" dirty="0">
              <a:latin typeface="YuGothic-Regular"/>
            </a:endParaRPr>
          </a:p>
          <a:p>
            <a:pPr algn="l"/>
            <a:endParaRPr lang="en-US" altLang="ja-JP" sz="1800" b="0" i="0" u="none" strike="noStrike" baseline="0" dirty="0">
              <a:latin typeface="YuGothic-Regular"/>
            </a:endParaRPr>
          </a:p>
          <a:p>
            <a:pPr algn="l"/>
            <a:r>
              <a:rPr lang="ja-JP" altLang="en-US" sz="1800" b="0" i="0" u="none" strike="noStrike" baseline="0" dirty="0">
                <a:latin typeface="YuGothic-Regular"/>
              </a:rPr>
              <a:t>（</a:t>
            </a:r>
            <a:r>
              <a:rPr lang="en-US" altLang="ja-JP" sz="1800" b="0" i="0" u="none" strike="noStrike" baseline="0" dirty="0">
                <a:latin typeface="YuGothic-Regular"/>
              </a:rPr>
              <a:t>AFES-Venus </a:t>
            </a:r>
            <a:r>
              <a:rPr lang="ja-JP" altLang="en-US" sz="1800" b="0" i="0" u="none" strike="noStrike" baseline="0" dirty="0">
                <a:latin typeface="YuGothic-Regular"/>
              </a:rPr>
              <a:t>では、シグマ座標系における乾燥⼤気の球⾯プリミティブ⽅程式を⽤いています。</a:t>
            </a:r>
          </a:p>
          <a:p>
            <a:pPr algn="l"/>
            <a:r>
              <a:rPr lang="ja-JP" altLang="en-US" sz="1800" b="0" i="0" u="none" strike="noStrike" baseline="0" dirty="0">
                <a:latin typeface="YuGothic-Regular"/>
              </a:rPr>
              <a:t>解像度は</a:t>
            </a:r>
            <a:r>
              <a:rPr lang="en-US" altLang="ja-JP" sz="1800" b="0" i="0" u="none" strike="noStrike" baseline="0" dirty="0">
                <a:latin typeface="YuGothic-Regular"/>
              </a:rPr>
              <a:t>T42L60 </a:t>
            </a:r>
            <a:r>
              <a:rPr lang="ja-JP" altLang="en-US" sz="1800" b="0" i="0" u="none" strike="noStrike" baseline="0" dirty="0">
                <a:latin typeface="YuGothic-Regular"/>
              </a:rPr>
              <a:t>です。</a:t>
            </a:r>
          </a:p>
          <a:p>
            <a:pPr algn="l"/>
            <a:r>
              <a:rPr lang="ja-JP" altLang="en-US" sz="1800" b="0" i="0" u="none" strike="noStrike" baseline="0" dirty="0">
                <a:latin typeface="YuGothic-Regular"/>
              </a:rPr>
              <a:t>物理パラメータは⾦星の観測値に基づきます。</a:t>
            </a:r>
          </a:p>
          <a:p>
            <a:pPr algn="l"/>
            <a:r>
              <a:rPr lang="ja-JP" altLang="en-US" sz="1800" b="0" i="0" u="none" strike="noStrike" baseline="0" dirty="0">
                <a:latin typeface="YuGothic-Regular"/>
              </a:rPr>
              <a:t>地形は考慮していません。</a:t>
            </a:r>
          </a:p>
          <a:p>
            <a:pPr algn="l"/>
            <a:r>
              <a:rPr lang="ja-JP" altLang="en-US" sz="1800" b="0" i="0" u="none" strike="noStrike" baseline="0" dirty="0">
                <a:latin typeface="YuGothic-Regular"/>
              </a:rPr>
              <a:t>初期値にはスーパーローテーションを仮定した東⻄⾵を設定しています。</a:t>
            </a:r>
          </a:p>
          <a:p>
            <a:pPr algn="l"/>
            <a:r>
              <a:rPr lang="ja-JP" altLang="en-US" sz="1800" b="0" i="0" u="none" strike="noStrike" baseline="0" dirty="0">
                <a:latin typeface="YuGothic-Regular"/>
              </a:rPr>
              <a:t>４地球年間のスピンアップを⾏ったところ、観測と整合的な⾵速場が得られています。）</a:t>
            </a:r>
          </a:p>
          <a:p>
            <a:pPr algn="l"/>
            <a:endParaRPr lang="en-US" altLang="ja-JP" dirty="0"/>
          </a:p>
        </p:txBody>
      </p:sp>
      <p:sp>
        <p:nvSpPr>
          <p:cNvPr id="4" name="スライド番号プレースホルダー 3"/>
          <p:cNvSpPr>
            <a:spLocks noGrp="1"/>
          </p:cNvSpPr>
          <p:nvPr>
            <p:ph type="sldNum" sz="quarter" idx="5"/>
          </p:nvPr>
        </p:nvSpPr>
        <p:spPr/>
        <p:txBody>
          <a:bodyPr/>
          <a:lstStyle/>
          <a:p>
            <a:fld id="{067AE4C7-A890-4A32-A5C9-062BE1FD1BFF}" type="slidenum">
              <a:rPr kumimoji="1" lang="ja-JP" altLang="en-US" smtClean="0"/>
              <a:t>5</a:t>
            </a:fld>
            <a:endParaRPr kumimoji="1" lang="ja-JP" altLang="en-US"/>
          </a:p>
        </p:txBody>
      </p:sp>
    </p:spTree>
    <p:extLst>
      <p:ext uri="{BB962C8B-B14F-4D97-AF65-F5344CB8AC3E}">
        <p14:creationId xmlns:p14="http://schemas.microsoft.com/office/powerpoint/2010/main" val="3677894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sz="1800" b="0" i="0" u="none" strike="noStrike" baseline="0" dirty="0">
                <a:latin typeface="YuGothic-Regular"/>
              </a:rPr>
              <a:t>データ同化システムである</a:t>
            </a:r>
            <a:r>
              <a:rPr lang="en-US" altLang="ja-JP" sz="1800" b="0" i="0" u="none" strike="noStrike" baseline="0" dirty="0">
                <a:latin typeface="YuGothic-Regular"/>
              </a:rPr>
              <a:t>ALEDAS-V</a:t>
            </a:r>
            <a:r>
              <a:rPr lang="ja-JP" altLang="en-US" sz="1800" b="0" i="0" u="none" strike="noStrike" baseline="0" dirty="0">
                <a:latin typeface="YuGothic-Regular"/>
              </a:rPr>
              <a:t>では、</a:t>
            </a:r>
          </a:p>
          <a:p>
            <a:pPr algn="l"/>
            <a:r>
              <a:rPr lang="ja-JP" altLang="en-US" sz="1800" b="0" i="0" u="none" strike="noStrike" baseline="0" dirty="0">
                <a:latin typeface="YuGothic-Regular"/>
              </a:rPr>
              <a:t>局所アンサンブル変換</a:t>
            </a:r>
            <a:r>
              <a:rPr lang="en-US" altLang="ja-JP" sz="1800" b="0" i="0" u="none" strike="noStrike" baseline="0" dirty="0">
                <a:latin typeface="YuGothic-Regular"/>
              </a:rPr>
              <a:t>Kalman </a:t>
            </a:r>
            <a:r>
              <a:rPr lang="ja-JP" altLang="en-US" sz="1800" b="0" i="0" u="none" strike="noStrike" baseline="0" dirty="0">
                <a:latin typeface="YuGothic-Regular"/>
              </a:rPr>
              <a:t>フィルターを⽤いています。</a:t>
            </a:r>
          </a:p>
          <a:p>
            <a:pPr algn="l"/>
            <a:endParaRPr lang="en-US" altLang="ja-JP" sz="1800" b="0" i="0" u="none" strike="noStrike" baseline="0" dirty="0">
              <a:latin typeface="YuGothic-Regular"/>
            </a:endParaRPr>
          </a:p>
          <a:p>
            <a:pPr algn="l"/>
            <a:r>
              <a:rPr lang="ja-JP" altLang="en-US" sz="1800" b="0" i="0" u="none" strike="noStrike" baseline="0" dirty="0">
                <a:latin typeface="YuGothic-Regular"/>
              </a:rPr>
              <a:t>詳細略。</a:t>
            </a:r>
            <a:endParaRPr lang="en-US" altLang="ja-JP" sz="1800" b="0" i="0" u="none" strike="noStrike" baseline="0" dirty="0">
              <a:latin typeface="YuGothic-Regular"/>
            </a:endParaRPr>
          </a:p>
          <a:p>
            <a:pPr algn="l"/>
            <a:endParaRPr lang="ja-JP" altLang="en-US" sz="1800" b="0" i="0" u="none" strike="noStrike" baseline="0" dirty="0">
              <a:latin typeface="YuGothic-Regular"/>
            </a:endParaRPr>
          </a:p>
          <a:p>
            <a:pPr algn="l"/>
            <a:r>
              <a:rPr lang="ja-JP" altLang="en-US" sz="1800" b="0" i="0" u="none" strike="noStrike" baseline="0" dirty="0">
                <a:latin typeface="YuGothic-Regular"/>
              </a:rPr>
              <a:t>（アンサンブルメンバー数は</a:t>
            </a:r>
            <a:r>
              <a:rPr lang="en-US" altLang="ja-JP" sz="1800" b="0" i="0" u="none" strike="noStrike" baseline="0" dirty="0">
                <a:latin typeface="YuGothic-Regular"/>
              </a:rPr>
              <a:t>31</a:t>
            </a:r>
            <a:r>
              <a:rPr lang="ja-JP" altLang="en-US" sz="1800" b="0" i="0" u="none" strike="noStrike" baseline="0" dirty="0">
                <a:latin typeface="YuGothic-Regular"/>
              </a:rPr>
              <a:t>、同化サイクルは</a:t>
            </a:r>
            <a:r>
              <a:rPr lang="en-US" altLang="ja-JP" sz="1800" b="0" i="0" u="none" strike="noStrike" baseline="0" dirty="0">
                <a:latin typeface="YuGothic-Regular"/>
              </a:rPr>
              <a:t>6</a:t>
            </a:r>
            <a:r>
              <a:rPr lang="ja-JP" altLang="en-US" sz="1800" b="0" i="0" u="none" strike="noStrike" baseline="0" dirty="0">
                <a:latin typeface="YuGothic-Regular"/>
              </a:rPr>
              <a:t>時間、観測ウィンドウは</a:t>
            </a:r>
            <a:r>
              <a:rPr lang="en-US" altLang="ja-JP" sz="1800" b="0" i="0" u="none" strike="noStrike" baseline="0" dirty="0">
                <a:latin typeface="YuGothic-Regular"/>
              </a:rPr>
              <a:t>1</a:t>
            </a:r>
            <a:r>
              <a:rPr lang="ja-JP" altLang="en-US" sz="1800" b="0" i="0" u="none" strike="noStrike" baseline="0" dirty="0">
                <a:latin typeface="YuGothic-Regular"/>
              </a:rPr>
              <a:t>時間です。</a:t>
            </a:r>
            <a:endParaRPr lang="en-US" altLang="ja-JP" sz="1800" b="0" i="0" u="none" strike="noStrike" baseline="0" dirty="0">
              <a:latin typeface="YuGothic-Regular"/>
            </a:endParaRPr>
          </a:p>
          <a:p>
            <a:pPr algn="l"/>
            <a:r>
              <a:rPr lang="ja-JP" altLang="en-US" sz="1800" b="0" i="0" u="none" strike="noStrike" baseline="0" dirty="0">
                <a:latin typeface="YuGothic-Regular"/>
              </a:rPr>
              <a:t>インフレーションは</a:t>
            </a:r>
            <a:r>
              <a:rPr lang="en-US" altLang="ja-JP" sz="1800" b="0" i="0" u="none" strike="noStrike" baseline="0" dirty="0">
                <a:latin typeface="YuGothic-Regular"/>
              </a:rPr>
              <a:t>10%</a:t>
            </a:r>
            <a:r>
              <a:rPr lang="ja-JP" altLang="en-US" sz="1800" b="0" i="0" u="none" strike="noStrike" baseline="0" dirty="0">
                <a:latin typeface="YuGothic-Regular"/>
              </a:rPr>
              <a:t>で固定しています。</a:t>
            </a:r>
          </a:p>
          <a:p>
            <a:pPr algn="l"/>
            <a:r>
              <a:rPr lang="ja-JP" altLang="en-US" sz="1800" b="0" i="0" u="none" strike="noStrike" baseline="0" dirty="0">
                <a:latin typeface="YuGothic-Regular"/>
              </a:rPr>
              <a:t>局所化パラメータは、⽔平が</a:t>
            </a:r>
            <a:r>
              <a:rPr lang="en-US" altLang="ja-JP" sz="1800" b="0" i="0" u="none" strike="noStrike" baseline="0" dirty="0">
                <a:latin typeface="YuGothic-Regular"/>
              </a:rPr>
              <a:t>400km</a:t>
            </a:r>
            <a:r>
              <a:rPr lang="ja-JP" altLang="en-US" sz="1800" b="0" i="0" u="none" strike="noStrike" baseline="0" dirty="0">
                <a:latin typeface="YuGothic-Regular"/>
              </a:rPr>
              <a:t>、鉛直が</a:t>
            </a:r>
            <a:r>
              <a:rPr lang="en-US" altLang="ja-JP" sz="1800" b="0" i="0" u="none" strike="noStrike" baseline="0" dirty="0">
                <a:latin typeface="YuGothic-Regular"/>
              </a:rPr>
              <a:t>log p = 0.4 </a:t>
            </a:r>
            <a:r>
              <a:rPr lang="ja-JP" altLang="en-US" sz="1800" b="0" i="0" u="none" strike="noStrike" baseline="0" dirty="0">
                <a:latin typeface="YuGothic-Regular"/>
              </a:rPr>
              <a:t>としています。</a:t>
            </a:r>
          </a:p>
          <a:p>
            <a:pPr algn="l"/>
            <a:r>
              <a:rPr lang="ja-JP" altLang="en-US" sz="1800" b="0" i="0" u="none" strike="noStrike" baseline="0" dirty="0">
                <a:latin typeface="YuGothic-Regular"/>
              </a:rPr>
              <a:t>観測誤差は</a:t>
            </a:r>
            <a:r>
              <a:rPr lang="en-US" altLang="ja-JP" sz="1800" b="0" i="0" u="none" strike="noStrike" baseline="0" dirty="0">
                <a:latin typeface="YuGothic-Regular"/>
              </a:rPr>
              <a:t>4m/s </a:t>
            </a:r>
            <a:r>
              <a:rPr lang="ja-JP" altLang="en-US" sz="1800" b="0" i="0" u="none" strike="noStrike" baseline="0" dirty="0">
                <a:latin typeface="YuGothic-Regular"/>
              </a:rPr>
              <a:t>に固定しています。）</a:t>
            </a:r>
            <a:endParaRPr lang="en-US" altLang="ja-JP" sz="1800" b="0" i="0" u="none" strike="noStrike" baseline="0" dirty="0">
              <a:latin typeface="YuGothic-Regular"/>
            </a:endParaRPr>
          </a:p>
        </p:txBody>
      </p:sp>
      <p:sp>
        <p:nvSpPr>
          <p:cNvPr id="4" name="スライド番号プレースホルダー 3"/>
          <p:cNvSpPr>
            <a:spLocks noGrp="1"/>
          </p:cNvSpPr>
          <p:nvPr>
            <p:ph type="sldNum" sz="quarter" idx="5"/>
          </p:nvPr>
        </p:nvSpPr>
        <p:spPr/>
        <p:txBody>
          <a:bodyPr/>
          <a:lstStyle/>
          <a:p>
            <a:fld id="{067AE4C7-A890-4A32-A5C9-062BE1FD1BFF}" type="slidenum">
              <a:rPr kumimoji="1" lang="ja-JP" altLang="en-US" smtClean="0"/>
              <a:t>6</a:t>
            </a:fld>
            <a:endParaRPr kumimoji="1" lang="ja-JP" altLang="en-US"/>
          </a:p>
        </p:txBody>
      </p:sp>
    </p:spTree>
    <p:extLst>
      <p:ext uri="{BB962C8B-B14F-4D97-AF65-F5344CB8AC3E}">
        <p14:creationId xmlns:p14="http://schemas.microsoft.com/office/powerpoint/2010/main" val="3262488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sz="1800" b="0" i="0" u="none" strike="noStrike" baseline="0" dirty="0">
                <a:latin typeface="YuGothic-Regular"/>
              </a:rPr>
              <a:t>今回は２つの実験ケースについてお話します。</a:t>
            </a:r>
            <a:endParaRPr lang="en-US" altLang="ja-JP" sz="1800" b="0" i="0" u="none" strike="noStrike" baseline="0" dirty="0">
              <a:latin typeface="YuGothic-Regular"/>
            </a:endParaRPr>
          </a:p>
          <a:p>
            <a:pPr algn="l"/>
            <a:endParaRPr lang="en-US" altLang="ja-JP" sz="1800" b="0" i="0" u="none" strike="noStrike" baseline="0" dirty="0">
              <a:latin typeface="YuGothic-Regular"/>
            </a:endParaRPr>
          </a:p>
          <a:p>
            <a:pPr algn="l"/>
            <a:r>
              <a:rPr lang="ja-JP" altLang="en-US" sz="1800" b="0" i="0" u="none" strike="noStrike" baseline="0" dirty="0">
                <a:latin typeface="YuGothic-Regular"/>
              </a:rPr>
              <a:t>ひとつは、衛星間電波掩蔽観測を模擬した実験です。</a:t>
            </a:r>
            <a:endParaRPr lang="en-US" altLang="ja-JP" sz="1800" b="0" i="0" u="none" strike="noStrike" baseline="0" dirty="0">
              <a:latin typeface="YuGothic-Regular"/>
            </a:endParaRPr>
          </a:p>
          <a:p>
            <a:pPr algn="l"/>
            <a:r>
              <a:rPr lang="ja-JP" altLang="en-US" sz="1800" b="0" i="0" u="none" strike="noStrike" baseline="0" dirty="0">
                <a:latin typeface="YuGothic-Regular"/>
              </a:rPr>
              <a:t>高度の異なる３つの極軌道衛星による観測点を用います。</a:t>
            </a:r>
            <a:endParaRPr lang="en-US" altLang="ja-JP" sz="1800" b="0" i="0" u="none" strike="noStrike" baseline="0" dirty="0">
              <a:latin typeface="YuGothic-Regular"/>
            </a:endParaRPr>
          </a:p>
          <a:p>
            <a:pPr algn="l"/>
            <a:endParaRPr lang="en-US" altLang="ja-JP" sz="1800" b="0" i="0" u="none" strike="noStrike" baseline="0" dirty="0">
              <a:latin typeface="YuGothic-Regular"/>
            </a:endParaRPr>
          </a:p>
          <a:p>
            <a:pPr algn="l"/>
            <a:r>
              <a:rPr lang="ja-JP" altLang="en-US" sz="1800" b="0" i="0" u="none" strike="noStrike" baseline="0" dirty="0">
                <a:latin typeface="YuGothic-Regular"/>
              </a:rPr>
              <a:t>もうひとつは、中間赤外カメラ観測を模擬した実験です。</a:t>
            </a:r>
            <a:endParaRPr lang="en-US" altLang="ja-JP" sz="1800" b="0" i="0" u="none" strike="noStrike" baseline="0" dirty="0">
              <a:latin typeface="YuGothic-Regular"/>
            </a:endParaRPr>
          </a:p>
          <a:p>
            <a:pPr algn="l"/>
            <a:r>
              <a:rPr lang="ja-JP" altLang="en-US" sz="1800" b="0" i="0" u="none" strike="noStrike" baseline="0" dirty="0">
                <a:latin typeface="YuGothic-Regular"/>
              </a:rPr>
              <a:t>あかつきでは赤道域でこのカメラ観測を行い雲頂付近の温度を取得できていますが、</a:t>
            </a:r>
            <a:endParaRPr lang="en-US" altLang="ja-JP" sz="1800" b="0" i="0" u="none" strike="noStrike" baseline="0" dirty="0">
              <a:latin typeface="YuGothic-Regular"/>
            </a:endParaRPr>
          </a:p>
          <a:p>
            <a:pPr algn="l"/>
            <a:r>
              <a:rPr lang="ja-JP" altLang="en-US" sz="1800" b="0" i="0" u="none" strike="noStrike" baseline="0" dirty="0">
                <a:latin typeface="YuGothic-Regular"/>
              </a:rPr>
              <a:t>今回の実験ではその観測域を北側にずらした形で観測点を決めています。</a:t>
            </a:r>
            <a:endParaRPr lang="en-US" altLang="ja-JP" sz="1800" b="0" i="0" u="none" strike="noStrike" baseline="0" dirty="0">
              <a:latin typeface="YuGothic-Regular"/>
            </a:endParaRPr>
          </a:p>
        </p:txBody>
      </p:sp>
      <p:sp>
        <p:nvSpPr>
          <p:cNvPr id="4" name="スライド番号プレースホルダー 3"/>
          <p:cNvSpPr>
            <a:spLocks noGrp="1"/>
          </p:cNvSpPr>
          <p:nvPr>
            <p:ph type="sldNum" sz="quarter" idx="10"/>
          </p:nvPr>
        </p:nvSpPr>
        <p:spPr/>
        <p:txBody>
          <a:bodyPr/>
          <a:lstStyle/>
          <a:p>
            <a:fld id="{D891C9BD-3881-4ADF-9330-47D4C7FB77A8}" type="slidenum">
              <a:rPr kumimoji="1" lang="ja-JP" altLang="en-US" smtClean="0"/>
              <a:pPr/>
              <a:t>7</a:t>
            </a:fld>
            <a:endParaRPr kumimoji="1" lang="ja-JP" altLang="en-US"/>
          </a:p>
        </p:txBody>
      </p:sp>
    </p:spTree>
    <p:extLst>
      <p:ext uri="{BB962C8B-B14F-4D97-AF65-F5344CB8AC3E}">
        <p14:creationId xmlns:p14="http://schemas.microsoft.com/office/powerpoint/2010/main" val="3869111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dirty="0"/>
              <a:t>効果０：</a:t>
            </a:r>
            <a:endParaRPr lang="en-US" altLang="ja-JP" dirty="0"/>
          </a:p>
          <a:p>
            <a:pPr algn="l"/>
            <a:r>
              <a:rPr lang="ja-JP" altLang="en-US" dirty="0"/>
              <a:t>上の図は、高度６７ｋｍの温度で、実験開始から</a:t>
            </a:r>
            <a:r>
              <a:rPr lang="en-US" altLang="ja-JP" dirty="0"/>
              <a:t>30</a:t>
            </a:r>
            <a:r>
              <a:rPr lang="ja-JP" altLang="en-US" dirty="0"/>
              <a:t>日までのアニメーション、</a:t>
            </a:r>
            <a:endParaRPr lang="en-US" altLang="ja-JP" dirty="0"/>
          </a:p>
          <a:p>
            <a:pPr algn="l"/>
            <a:r>
              <a:rPr lang="ja-JP" altLang="en-US" dirty="0"/>
              <a:t>下の図は、実験の最後の</a:t>
            </a:r>
            <a:r>
              <a:rPr lang="en-US" altLang="ja-JP" dirty="0"/>
              <a:t>10</a:t>
            </a:r>
            <a:r>
              <a:rPr lang="ja-JP" altLang="en-US" dirty="0"/>
              <a:t>日間の平均。</a:t>
            </a:r>
            <a:endParaRPr lang="en-US" altLang="ja-JP" dirty="0"/>
          </a:p>
          <a:p>
            <a:pPr algn="l"/>
            <a:r>
              <a:rPr lang="ja-JP" altLang="en-US" dirty="0"/>
              <a:t>左から同化なし（フリーラン）、疑似観測データに用いた</a:t>
            </a:r>
            <a:r>
              <a:rPr lang="en-US" altLang="ja-JP" dirty="0"/>
              <a:t>IPSL</a:t>
            </a:r>
            <a:r>
              <a:rPr lang="ja-JP" altLang="en-US" dirty="0"/>
              <a:t>、衛星間電波掩蔽の３基の観測点を用いた同化結果、中間赤外カメラの同化結果。</a:t>
            </a:r>
            <a:endParaRPr lang="en-US" altLang="ja-JP" dirty="0"/>
          </a:p>
          <a:p>
            <a:pPr algn="l"/>
            <a:r>
              <a:rPr lang="ja-JP" altLang="en-US" dirty="0"/>
              <a:t>同化することで、極域が温かくなる現象が再現されている。</a:t>
            </a:r>
            <a:endParaRPr lang="en-US" altLang="ja-JP" dirty="0"/>
          </a:p>
          <a:p>
            <a:pPr algn="l"/>
            <a:endParaRPr lang="en-US" altLang="ja-JP" dirty="0"/>
          </a:p>
          <a:p>
            <a:pPr algn="l"/>
            <a:r>
              <a:rPr lang="ja-JP" altLang="en-US" sz="1200" dirty="0"/>
              <a:t>効果１：</a:t>
            </a:r>
            <a:endParaRPr lang="en-US" altLang="ja-JP" sz="1200" dirty="0"/>
          </a:p>
          <a:p>
            <a:pPr algn="l"/>
            <a:r>
              <a:rPr lang="ja-JP" altLang="en-US" sz="1200" dirty="0"/>
              <a:t>下のグラフは、東西平均温度の極域とその周辺部との差。</a:t>
            </a:r>
            <a:endParaRPr lang="en-US" altLang="ja-JP" sz="1200" dirty="0"/>
          </a:p>
          <a:p>
            <a:pPr algn="l"/>
            <a:r>
              <a:rPr lang="ja-JP" altLang="en-US" sz="1200" dirty="0"/>
              <a:t>実験期間の０～</a:t>
            </a:r>
            <a:r>
              <a:rPr lang="en-US" altLang="ja-JP" sz="1200" dirty="0"/>
              <a:t>30</a:t>
            </a:r>
            <a:r>
              <a:rPr lang="ja-JP" altLang="en-US" sz="1200" dirty="0"/>
              <a:t>日目。</a:t>
            </a:r>
            <a:endParaRPr lang="en-US" altLang="ja-JP" sz="1200" dirty="0"/>
          </a:p>
          <a:p>
            <a:pPr algn="l"/>
            <a:r>
              <a:rPr lang="en-US" altLang="ja-JP" sz="1200" dirty="0"/>
              <a:t>IPSL</a:t>
            </a:r>
            <a:r>
              <a:rPr lang="ja-JP" altLang="en-US" sz="1200" dirty="0"/>
              <a:t>は</a:t>
            </a:r>
            <a:r>
              <a:rPr lang="en-US" altLang="ja-JP" sz="1200" dirty="0"/>
              <a:t>10</a:t>
            </a:r>
            <a:r>
              <a:rPr lang="ja-JP" altLang="en-US" sz="1200" dirty="0"/>
              <a:t>度くらいを維持、ｆｒｆはマイナスの値。</a:t>
            </a:r>
            <a:endParaRPr lang="en-US" altLang="ja-JP" sz="1200" dirty="0"/>
          </a:p>
          <a:p>
            <a:pPr algn="l"/>
            <a:r>
              <a:rPr lang="ja-JP" altLang="en-US" sz="1200" dirty="0"/>
              <a:t>同化した２つの実験では、時間とともに値がプラスに転じて、ＩＰＳＬの結果に近づいている。</a:t>
            </a:r>
            <a:endParaRPr lang="en-US" altLang="ja-JP" sz="1200" dirty="0"/>
          </a:p>
          <a:p>
            <a:pPr algn="l"/>
            <a:endParaRPr lang="en-US" altLang="ja-JP" dirty="0"/>
          </a:p>
          <a:p>
            <a:pPr algn="l"/>
            <a:r>
              <a:rPr lang="ja-JP" altLang="en-US" sz="1800" b="0" i="0" u="none" strike="noStrike" baseline="0" dirty="0">
                <a:latin typeface="YuGothic-Regular"/>
              </a:rPr>
              <a:t>効果２：</a:t>
            </a:r>
            <a:endParaRPr lang="en-US" altLang="ja-JP" sz="1800" b="0" i="0" u="none" strike="noStrike" baseline="0" dirty="0">
              <a:latin typeface="YuGothic-Regular"/>
            </a:endParaRPr>
          </a:p>
          <a:p>
            <a:pPr algn="l"/>
            <a:r>
              <a:rPr lang="ja-JP" altLang="en-US" sz="1800" b="0" i="0" u="none" strike="noStrike" baseline="0" dirty="0">
                <a:latin typeface="YuGothic-Regular"/>
              </a:rPr>
              <a:t>こちらの図は、</a:t>
            </a:r>
            <a:r>
              <a:rPr lang="en-US" altLang="ja-JP" sz="1800" b="0" i="0" u="none" strike="noStrike" baseline="0" dirty="0">
                <a:latin typeface="YuGothic-Regular"/>
              </a:rPr>
              <a:t>IPSL</a:t>
            </a:r>
            <a:r>
              <a:rPr lang="ja-JP" altLang="en-US" sz="1800" b="0" i="0" u="none" strike="noStrike" baseline="0" dirty="0">
                <a:latin typeface="YuGothic-Regular"/>
              </a:rPr>
              <a:t>とその他の実験との平均二乗誤差です。</a:t>
            </a:r>
            <a:endParaRPr lang="en-US" altLang="ja-JP" sz="1800" b="0" i="0" u="none" strike="noStrike" baseline="0" dirty="0">
              <a:latin typeface="YuGothic-Regular"/>
            </a:endParaRPr>
          </a:p>
          <a:p>
            <a:pPr algn="l"/>
            <a:r>
              <a:rPr lang="en-US" altLang="ja-JP" dirty="0"/>
              <a:t>IPSL</a:t>
            </a:r>
            <a:r>
              <a:rPr lang="ja-JP" altLang="en-US" dirty="0"/>
              <a:t>の結果とはまだ大きな差はありますが、同化した結果はどちらも</a:t>
            </a:r>
            <a:r>
              <a:rPr lang="en-US" altLang="ja-JP" dirty="0"/>
              <a:t>IPSL</a:t>
            </a:r>
            <a:r>
              <a:rPr lang="ja-JP" altLang="en-US" dirty="0"/>
              <a:t>に近づいてきている。</a:t>
            </a:r>
            <a:endParaRPr lang="en-US" altLang="ja-JP" dirty="0"/>
          </a:p>
          <a:p>
            <a:pPr algn="l"/>
            <a:endParaRPr lang="en-US" altLang="ja-JP" dirty="0"/>
          </a:p>
          <a:p>
            <a:pPr algn="l"/>
            <a:endParaRPr lang="en-US" altLang="ja-JP" dirty="0"/>
          </a:p>
          <a:p>
            <a:pPr algn="l"/>
            <a:endParaRPr lang="en-US" altLang="ja-JP" dirty="0"/>
          </a:p>
        </p:txBody>
      </p:sp>
      <p:sp>
        <p:nvSpPr>
          <p:cNvPr id="4" name="スライド番号プレースホルダー 3"/>
          <p:cNvSpPr>
            <a:spLocks noGrp="1"/>
          </p:cNvSpPr>
          <p:nvPr>
            <p:ph type="sldNum" sz="quarter" idx="10"/>
          </p:nvPr>
        </p:nvSpPr>
        <p:spPr/>
        <p:txBody>
          <a:bodyPr/>
          <a:lstStyle/>
          <a:p>
            <a:fld id="{D891C9BD-3881-4ADF-9330-47D4C7FB77A8}" type="slidenum">
              <a:rPr kumimoji="1" lang="ja-JP" altLang="en-US" smtClean="0"/>
              <a:pPr/>
              <a:t>8</a:t>
            </a:fld>
            <a:endParaRPr kumimoji="1" lang="ja-JP" altLang="en-US"/>
          </a:p>
        </p:txBody>
      </p:sp>
    </p:spTree>
    <p:extLst>
      <p:ext uri="{BB962C8B-B14F-4D97-AF65-F5344CB8AC3E}">
        <p14:creationId xmlns:p14="http://schemas.microsoft.com/office/powerpoint/2010/main" val="471525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dirty="0"/>
              <a:t>実験最後</a:t>
            </a:r>
            <a:r>
              <a:rPr lang="en-US" altLang="ja-JP" dirty="0"/>
              <a:t>10</a:t>
            </a:r>
            <a:r>
              <a:rPr lang="ja-JP" altLang="en-US" dirty="0"/>
              <a:t>日間の東西時間平均の温度と東西風。</a:t>
            </a:r>
            <a:endParaRPr lang="en-US" altLang="ja-JP" dirty="0"/>
          </a:p>
          <a:p>
            <a:pPr algn="l"/>
            <a:r>
              <a:rPr lang="ja-JP" altLang="en-US" dirty="0"/>
              <a:t>左図が</a:t>
            </a:r>
            <a:r>
              <a:rPr lang="en-US" altLang="ja-JP" dirty="0"/>
              <a:t>IPSL</a:t>
            </a:r>
            <a:r>
              <a:rPr lang="ja-JP" altLang="en-US" dirty="0"/>
              <a:t>からの偏差、</a:t>
            </a:r>
            <a:endParaRPr lang="en-US" altLang="ja-JP" dirty="0"/>
          </a:p>
          <a:p>
            <a:pPr algn="l"/>
            <a:r>
              <a:rPr lang="ja-JP" altLang="en-US" dirty="0"/>
              <a:t>右図が</a:t>
            </a:r>
            <a:r>
              <a:rPr lang="en-US" altLang="ja-JP" dirty="0" err="1"/>
              <a:t>frf</a:t>
            </a:r>
            <a:r>
              <a:rPr lang="ja-JP" altLang="en-US" dirty="0"/>
              <a:t>からの偏差。</a:t>
            </a:r>
            <a:endParaRPr lang="en-US" altLang="ja-JP" dirty="0"/>
          </a:p>
          <a:p>
            <a:pPr algn="l"/>
            <a:endParaRPr lang="en-US" altLang="ja-JP" dirty="0"/>
          </a:p>
          <a:p>
            <a:pPr algn="l"/>
            <a:r>
              <a:rPr lang="en-US" altLang="ja-JP" dirty="0" err="1"/>
              <a:t>frf</a:t>
            </a:r>
            <a:r>
              <a:rPr lang="ja-JP" altLang="en-US" dirty="0"/>
              <a:t>からの偏差の右図を見てみます。</a:t>
            </a:r>
            <a:endParaRPr lang="en-US" altLang="ja-JP" dirty="0"/>
          </a:p>
          <a:p>
            <a:pPr algn="l"/>
            <a:r>
              <a:rPr lang="ja-JP" altLang="en-US" dirty="0"/>
              <a:t>電波掩蔽観測の同化結果では、観測データを</a:t>
            </a:r>
            <a:r>
              <a:rPr lang="en-US" altLang="ja-JP" dirty="0"/>
              <a:t>40</a:t>
            </a:r>
            <a:r>
              <a:rPr lang="ja-JP" altLang="en-US" dirty="0"/>
              <a:t>～９０ｋｍに同化しているので、広い高度で同化により修正されている。</a:t>
            </a:r>
            <a:endParaRPr lang="en-US" altLang="ja-JP" dirty="0"/>
          </a:p>
          <a:p>
            <a:pPr algn="l"/>
            <a:r>
              <a:rPr lang="ja-JP" altLang="en-US" dirty="0"/>
              <a:t>中間赤外カメラの同化結果では、北極域の高度</a:t>
            </a:r>
            <a:r>
              <a:rPr lang="en-US" altLang="ja-JP" dirty="0"/>
              <a:t>70km</a:t>
            </a:r>
            <a:r>
              <a:rPr lang="ja-JP" altLang="en-US" dirty="0"/>
              <a:t>を中心に修正されている。</a:t>
            </a:r>
            <a:endParaRPr lang="en-US" altLang="ja-JP" dirty="0"/>
          </a:p>
          <a:p>
            <a:pPr algn="l"/>
            <a:r>
              <a:rPr lang="ja-JP" altLang="en-US" dirty="0"/>
              <a:t>同化した温度だけでなく、風速も変わっている。</a:t>
            </a:r>
            <a:endParaRPr lang="en-US" altLang="ja-JP" dirty="0"/>
          </a:p>
          <a:p>
            <a:pPr algn="l"/>
            <a:endParaRPr lang="en-US" altLang="ja-JP" dirty="0"/>
          </a:p>
        </p:txBody>
      </p:sp>
      <p:sp>
        <p:nvSpPr>
          <p:cNvPr id="4" name="スライド番号プレースホルダー 3"/>
          <p:cNvSpPr>
            <a:spLocks noGrp="1"/>
          </p:cNvSpPr>
          <p:nvPr>
            <p:ph type="sldNum" sz="quarter" idx="10"/>
          </p:nvPr>
        </p:nvSpPr>
        <p:spPr/>
        <p:txBody>
          <a:bodyPr/>
          <a:lstStyle/>
          <a:p>
            <a:fld id="{D891C9BD-3881-4ADF-9330-47D4C7FB77A8}" type="slidenum">
              <a:rPr kumimoji="1" lang="ja-JP" altLang="en-US" smtClean="0"/>
              <a:pPr/>
              <a:t>9</a:t>
            </a:fld>
            <a:endParaRPr kumimoji="1" lang="ja-JP" altLang="en-US"/>
          </a:p>
        </p:txBody>
      </p:sp>
    </p:spTree>
    <p:extLst>
      <p:ext uri="{BB962C8B-B14F-4D97-AF65-F5344CB8AC3E}">
        <p14:creationId xmlns:p14="http://schemas.microsoft.com/office/powerpoint/2010/main" val="971791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D4524C-BCBB-46EA-89CA-47FC8CD8D77C}"/>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5C370949-4CF8-4DCA-8F88-146C6CCB4A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FE94BF1A-1C91-426B-8C56-7A7F53C6D13A}"/>
              </a:ext>
            </a:extLst>
          </p:cNvPr>
          <p:cNvSpPr>
            <a:spLocks noGrp="1"/>
          </p:cNvSpPr>
          <p:nvPr>
            <p:ph type="dt" sz="half" idx="10"/>
          </p:nvPr>
        </p:nvSpPr>
        <p:spPr/>
        <p:txBody>
          <a:bodyPr/>
          <a:lstStyle/>
          <a:p>
            <a:fld id="{22897C50-5990-42A7-AE6F-53C3F3F85554}" type="datetimeFigureOut">
              <a:rPr kumimoji="1" lang="ja-JP" altLang="en-US" smtClean="0"/>
              <a:t>2022/10/17</a:t>
            </a:fld>
            <a:endParaRPr kumimoji="1" lang="ja-JP" altLang="en-US"/>
          </a:p>
        </p:txBody>
      </p:sp>
      <p:sp>
        <p:nvSpPr>
          <p:cNvPr id="5" name="フッター プレースホルダー 4">
            <a:extLst>
              <a:ext uri="{FF2B5EF4-FFF2-40B4-BE49-F238E27FC236}">
                <a16:creationId xmlns:a16="http://schemas.microsoft.com/office/drawing/2014/main" id="{A4320293-BEED-4BB8-BDE4-80EC74DC128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0B0D506-C8DE-487A-B3EB-A395BC8580D3}"/>
              </a:ext>
            </a:extLst>
          </p:cNvPr>
          <p:cNvSpPr>
            <a:spLocks noGrp="1"/>
          </p:cNvSpPr>
          <p:nvPr>
            <p:ph type="sldNum" sz="quarter" idx="12"/>
          </p:nvPr>
        </p:nvSpPr>
        <p:spPr/>
        <p:txBody>
          <a:bodyPr/>
          <a:lstStyle/>
          <a:p>
            <a:fld id="{CF9B9D0B-161F-4583-818D-8518E6C00881}" type="slidenum">
              <a:rPr kumimoji="1" lang="ja-JP" altLang="en-US" smtClean="0"/>
              <a:t>‹#›</a:t>
            </a:fld>
            <a:endParaRPr kumimoji="1" lang="ja-JP" altLang="en-US"/>
          </a:p>
        </p:txBody>
      </p:sp>
    </p:spTree>
    <p:extLst>
      <p:ext uri="{BB962C8B-B14F-4D97-AF65-F5344CB8AC3E}">
        <p14:creationId xmlns:p14="http://schemas.microsoft.com/office/powerpoint/2010/main" val="2638690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0C7C83-29ED-4623-889E-930DBEC2AAD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AC92926-D7AD-4A7C-8AD9-84525A6DA782}"/>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787C8C5-3F7D-4ECB-AFF9-E180A0354B88}"/>
              </a:ext>
            </a:extLst>
          </p:cNvPr>
          <p:cNvSpPr>
            <a:spLocks noGrp="1"/>
          </p:cNvSpPr>
          <p:nvPr>
            <p:ph type="dt" sz="half" idx="10"/>
          </p:nvPr>
        </p:nvSpPr>
        <p:spPr/>
        <p:txBody>
          <a:bodyPr/>
          <a:lstStyle/>
          <a:p>
            <a:fld id="{22897C50-5990-42A7-AE6F-53C3F3F85554}" type="datetimeFigureOut">
              <a:rPr kumimoji="1" lang="ja-JP" altLang="en-US" smtClean="0"/>
              <a:t>2022/10/17</a:t>
            </a:fld>
            <a:endParaRPr kumimoji="1" lang="ja-JP" altLang="en-US"/>
          </a:p>
        </p:txBody>
      </p:sp>
      <p:sp>
        <p:nvSpPr>
          <p:cNvPr id="5" name="フッター プレースホルダー 4">
            <a:extLst>
              <a:ext uri="{FF2B5EF4-FFF2-40B4-BE49-F238E27FC236}">
                <a16:creationId xmlns:a16="http://schemas.microsoft.com/office/drawing/2014/main" id="{CB8F7524-A269-425B-AD43-956156EA8DC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A71D1B2-DECA-4759-8EB2-45E859C87545}"/>
              </a:ext>
            </a:extLst>
          </p:cNvPr>
          <p:cNvSpPr>
            <a:spLocks noGrp="1"/>
          </p:cNvSpPr>
          <p:nvPr>
            <p:ph type="sldNum" sz="quarter" idx="12"/>
          </p:nvPr>
        </p:nvSpPr>
        <p:spPr/>
        <p:txBody>
          <a:bodyPr/>
          <a:lstStyle/>
          <a:p>
            <a:fld id="{CF9B9D0B-161F-4583-818D-8518E6C00881}" type="slidenum">
              <a:rPr kumimoji="1" lang="ja-JP" altLang="en-US" smtClean="0"/>
              <a:t>‹#›</a:t>
            </a:fld>
            <a:endParaRPr kumimoji="1" lang="ja-JP" altLang="en-US"/>
          </a:p>
        </p:txBody>
      </p:sp>
    </p:spTree>
    <p:extLst>
      <p:ext uri="{BB962C8B-B14F-4D97-AF65-F5344CB8AC3E}">
        <p14:creationId xmlns:p14="http://schemas.microsoft.com/office/powerpoint/2010/main" val="3240931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9F7199BE-800F-4308-85AF-3821408B1121}"/>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23EF328-68CA-4F41-93B2-8D3A140B1032}"/>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09321FC-25F6-4606-822B-65AE307A8DA0}"/>
              </a:ext>
            </a:extLst>
          </p:cNvPr>
          <p:cNvSpPr>
            <a:spLocks noGrp="1"/>
          </p:cNvSpPr>
          <p:nvPr>
            <p:ph type="dt" sz="half" idx="10"/>
          </p:nvPr>
        </p:nvSpPr>
        <p:spPr/>
        <p:txBody>
          <a:bodyPr/>
          <a:lstStyle/>
          <a:p>
            <a:fld id="{22897C50-5990-42A7-AE6F-53C3F3F85554}" type="datetimeFigureOut">
              <a:rPr kumimoji="1" lang="ja-JP" altLang="en-US" smtClean="0"/>
              <a:t>2022/10/17</a:t>
            </a:fld>
            <a:endParaRPr kumimoji="1" lang="ja-JP" altLang="en-US"/>
          </a:p>
        </p:txBody>
      </p:sp>
      <p:sp>
        <p:nvSpPr>
          <p:cNvPr id="5" name="フッター プレースホルダー 4">
            <a:extLst>
              <a:ext uri="{FF2B5EF4-FFF2-40B4-BE49-F238E27FC236}">
                <a16:creationId xmlns:a16="http://schemas.microsoft.com/office/drawing/2014/main" id="{146A6899-4DD9-40CC-8AE6-213276F0B18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146F74E-1D83-4ECA-9415-A83EBEE4CF17}"/>
              </a:ext>
            </a:extLst>
          </p:cNvPr>
          <p:cNvSpPr>
            <a:spLocks noGrp="1"/>
          </p:cNvSpPr>
          <p:nvPr>
            <p:ph type="sldNum" sz="quarter" idx="12"/>
          </p:nvPr>
        </p:nvSpPr>
        <p:spPr/>
        <p:txBody>
          <a:bodyPr/>
          <a:lstStyle/>
          <a:p>
            <a:fld id="{CF9B9D0B-161F-4583-818D-8518E6C00881}" type="slidenum">
              <a:rPr kumimoji="1" lang="ja-JP" altLang="en-US" smtClean="0"/>
              <a:t>‹#›</a:t>
            </a:fld>
            <a:endParaRPr kumimoji="1" lang="ja-JP" altLang="en-US"/>
          </a:p>
        </p:txBody>
      </p:sp>
    </p:spTree>
    <p:extLst>
      <p:ext uri="{BB962C8B-B14F-4D97-AF65-F5344CB8AC3E}">
        <p14:creationId xmlns:p14="http://schemas.microsoft.com/office/powerpoint/2010/main" val="2374571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D1320B-A9BE-4E8E-84E3-DA16DA553E6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466E688-7A8D-4DC0-BC6D-85A22A241C7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4C15E62-CDAF-4A90-B636-22ECF209CA0C}"/>
              </a:ext>
            </a:extLst>
          </p:cNvPr>
          <p:cNvSpPr>
            <a:spLocks noGrp="1"/>
          </p:cNvSpPr>
          <p:nvPr>
            <p:ph type="dt" sz="half" idx="10"/>
          </p:nvPr>
        </p:nvSpPr>
        <p:spPr/>
        <p:txBody>
          <a:bodyPr/>
          <a:lstStyle/>
          <a:p>
            <a:fld id="{22897C50-5990-42A7-AE6F-53C3F3F85554}" type="datetimeFigureOut">
              <a:rPr kumimoji="1" lang="ja-JP" altLang="en-US" smtClean="0"/>
              <a:t>2022/10/17</a:t>
            </a:fld>
            <a:endParaRPr kumimoji="1" lang="ja-JP" altLang="en-US"/>
          </a:p>
        </p:txBody>
      </p:sp>
      <p:sp>
        <p:nvSpPr>
          <p:cNvPr id="5" name="フッター プレースホルダー 4">
            <a:extLst>
              <a:ext uri="{FF2B5EF4-FFF2-40B4-BE49-F238E27FC236}">
                <a16:creationId xmlns:a16="http://schemas.microsoft.com/office/drawing/2014/main" id="{B3F0719E-8F69-49EC-88E4-B7D19C52017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F655814-189E-4946-84A8-FC7AD3E79C59}"/>
              </a:ext>
            </a:extLst>
          </p:cNvPr>
          <p:cNvSpPr>
            <a:spLocks noGrp="1"/>
          </p:cNvSpPr>
          <p:nvPr>
            <p:ph type="sldNum" sz="quarter" idx="12"/>
          </p:nvPr>
        </p:nvSpPr>
        <p:spPr/>
        <p:txBody>
          <a:bodyPr/>
          <a:lstStyle/>
          <a:p>
            <a:fld id="{CF9B9D0B-161F-4583-818D-8518E6C00881}" type="slidenum">
              <a:rPr kumimoji="1" lang="ja-JP" altLang="en-US" smtClean="0"/>
              <a:t>‹#›</a:t>
            </a:fld>
            <a:endParaRPr kumimoji="1" lang="ja-JP" altLang="en-US"/>
          </a:p>
        </p:txBody>
      </p:sp>
    </p:spTree>
    <p:extLst>
      <p:ext uri="{BB962C8B-B14F-4D97-AF65-F5344CB8AC3E}">
        <p14:creationId xmlns:p14="http://schemas.microsoft.com/office/powerpoint/2010/main" val="2249903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007637-6C2E-46B0-9ADD-FACDF9C26842}"/>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DF90F67-CF6D-46E7-A52A-DFF8C69C90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EB9A2A9-5A96-41E3-BF6A-BFC36E356006}"/>
              </a:ext>
            </a:extLst>
          </p:cNvPr>
          <p:cNvSpPr>
            <a:spLocks noGrp="1"/>
          </p:cNvSpPr>
          <p:nvPr>
            <p:ph type="dt" sz="half" idx="10"/>
          </p:nvPr>
        </p:nvSpPr>
        <p:spPr/>
        <p:txBody>
          <a:bodyPr/>
          <a:lstStyle/>
          <a:p>
            <a:fld id="{22897C50-5990-42A7-AE6F-53C3F3F85554}" type="datetimeFigureOut">
              <a:rPr kumimoji="1" lang="ja-JP" altLang="en-US" smtClean="0"/>
              <a:t>2022/10/17</a:t>
            </a:fld>
            <a:endParaRPr kumimoji="1" lang="ja-JP" altLang="en-US"/>
          </a:p>
        </p:txBody>
      </p:sp>
      <p:sp>
        <p:nvSpPr>
          <p:cNvPr id="5" name="フッター プレースホルダー 4">
            <a:extLst>
              <a:ext uri="{FF2B5EF4-FFF2-40B4-BE49-F238E27FC236}">
                <a16:creationId xmlns:a16="http://schemas.microsoft.com/office/drawing/2014/main" id="{0EA094F9-97ED-4033-99AE-582FB370698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3D169F9-3B11-4E7A-A325-794621A55EE9}"/>
              </a:ext>
            </a:extLst>
          </p:cNvPr>
          <p:cNvSpPr>
            <a:spLocks noGrp="1"/>
          </p:cNvSpPr>
          <p:nvPr>
            <p:ph type="sldNum" sz="quarter" idx="12"/>
          </p:nvPr>
        </p:nvSpPr>
        <p:spPr/>
        <p:txBody>
          <a:bodyPr/>
          <a:lstStyle/>
          <a:p>
            <a:fld id="{CF9B9D0B-161F-4583-818D-8518E6C00881}" type="slidenum">
              <a:rPr kumimoji="1" lang="ja-JP" altLang="en-US" smtClean="0"/>
              <a:t>‹#›</a:t>
            </a:fld>
            <a:endParaRPr kumimoji="1" lang="ja-JP" altLang="en-US"/>
          </a:p>
        </p:txBody>
      </p:sp>
    </p:spTree>
    <p:extLst>
      <p:ext uri="{BB962C8B-B14F-4D97-AF65-F5344CB8AC3E}">
        <p14:creationId xmlns:p14="http://schemas.microsoft.com/office/powerpoint/2010/main" val="162709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4E2556-ECB7-4BA5-88E8-B3B21E06D6E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9CB011C-D17B-4397-8BBA-7522EE89B53A}"/>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D68B984-FD52-452B-ACB4-1A06EC04B02A}"/>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CDFFD73A-34F8-4B4D-8791-FA9432A3787D}"/>
              </a:ext>
            </a:extLst>
          </p:cNvPr>
          <p:cNvSpPr>
            <a:spLocks noGrp="1"/>
          </p:cNvSpPr>
          <p:nvPr>
            <p:ph type="dt" sz="half" idx="10"/>
          </p:nvPr>
        </p:nvSpPr>
        <p:spPr/>
        <p:txBody>
          <a:bodyPr/>
          <a:lstStyle/>
          <a:p>
            <a:fld id="{22897C50-5990-42A7-AE6F-53C3F3F85554}" type="datetimeFigureOut">
              <a:rPr kumimoji="1" lang="ja-JP" altLang="en-US" smtClean="0"/>
              <a:t>2022/10/17</a:t>
            </a:fld>
            <a:endParaRPr kumimoji="1" lang="ja-JP" altLang="en-US"/>
          </a:p>
        </p:txBody>
      </p:sp>
      <p:sp>
        <p:nvSpPr>
          <p:cNvPr id="6" name="フッター プレースホルダー 5">
            <a:extLst>
              <a:ext uri="{FF2B5EF4-FFF2-40B4-BE49-F238E27FC236}">
                <a16:creationId xmlns:a16="http://schemas.microsoft.com/office/drawing/2014/main" id="{00A65586-8E88-4E52-AFF2-6E33337DE99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2284695-CB04-4C3D-8266-348570770C50}"/>
              </a:ext>
            </a:extLst>
          </p:cNvPr>
          <p:cNvSpPr>
            <a:spLocks noGrp="1"/>
          </p:cNvSpPr>
          <p:nvPr>
            <p:ph type="sldNum" sz="quarter" idx="12"/>
          </p:nvPr>
        </p:nvSpPr>
        <p:spPr/>
        <p:txBody>
          <a:bodyPr/>
          <a:lstStyle/>
          <a:p>
            <a:fld id="{CF9B9D0B-161F-4583-818D-8518E6C00881}" type="slidenum">
              <a:rPr kumimoji="1" lang="ja-JP" altLang="en-US" smtClean="0"/>
              <a:t>‹#›</a:t>
            </a:fld>
            <a:endParaRPr kumimoji="1" lang="ja-JP" altLang="en-US"/>
          </a:p>
        </p:txBody>
      </p:sp>
    </p:spTree>
    <p:extLst>
      <p:ext uri="{BB962C8B-B14F-4D97-AF65-F5344CB8AC3E}">
        <p14:creationId xmlns:p14="http://schemas.microsoft.com/office/powerpoint/2010/main" val="3611073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FE42DF-0715-4077-8DA5-059C3D25C91A}"/>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C4792CB-A8A2-4777-BBA7-BBB8414BE1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F33A976-2F37-4948-93BF-5C5774D22848}"/>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492863F5-831A-4FF4-AF5A-24EDD65D23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CD8782D-3FB0-4B43-BF7C-9D1EE7898887}"/>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FC940F1D-FC9B-4541-8D7D-1CBCAA9FBD7B}"/>
              </a:ext>
            </a:extLst>
          </p:cNvPr>
          <p:cNvSpPr>
            <a:spLocks noGrp="1"/>
          </p:cNvSpPr>
          <p:nvPr>
            <p:ph type="dt" sz="half" idx="10"/>
          </p:nvPr>
        </p:nvSpPr>
        <p:spPr/>
        <p:txBody>
          <a:bodyPr/>
          <a:lstStyle/>
          <a:p>
            <a:fld id="{22897C50-5990-42A7-AE6F-53C3F3F85554}" type="datetimeFigureOut">
              <a:rPr kumimoji="1" lang="ja-JP" altLang="en-US" smtClean="0"/>
              <a:t>2022/10/17</a:t>
            </a:fld>
            <a:endParaRPr kumimoji="1" lang="ja-JP" altLang="en-US"/>
          </a:p>
        </p:txBody>
      </p:sp>
      <p:sp>
        <p:nvSpPr>
          <p:cNvPr id="8" name="フッター プレースホルダー 7">
            <a:extLst>
              <a:ext uri="{FF2B5EF4-FFF2-40B4-BE49-F238E27FC236}">
                <a16:creationId xmlns:a16="http://schemas.microsoft.com/office/drawing/2014/main" id="{16705087-2A89-428D-99EC-172B21FAA8DF}"/>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56FF71CD-FAA0-44A9-8885-E6A7F48E4D87}"/>
              </a:ext>
            </a:extLst>
          </p:cNvPr>
          <p:cNvSpPr>
            <a:spLocks noGrp="1"/>
          </p:cNvSpPr>
          <p:nvPr>
            <p:ph type="sldNum" sz="quarter" idx="12"/>
          </p:nvPr>
        </p:nvSpPr>
        <p:spPr/>
        <p:txBody>
          <a:bodyPr/>
          <a:lstStyle/>
          <a:p>
            <a:fld id="{CF9B9D0B-161F-4583-818D-8518E6C00881}" type="slidenum">
              <a:rPr kumimoji="1" lang="ja-JP" altLang="en-US" smtClean="0"/>
              <a:t>‹#›</a:t>
            </a:fld>
            <a:endParaRPr kumimoji="1" lang="ja-JP" altLang="en-US"/>
          </a:p>
        </p:txBody>
      </p:sp>
    </p:spTree>
    <p:extLst>
      <p:ext uri="{BB962C8B-B14F-4D97-AF65-F5344CB8AC3E}">
        <p14:creationId xmlns:p14="http://schemas.microsoft.com/office/powerpoint/2010/main" val="1920966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023F87-D0BD-477D-A5BD-31BB3210486D}"/>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E79DE186-CDED-43CC-BE1C-520C2571A086}"/>
              </a:ext>
            </a:extLst>
          </p:cNvPr>
          <p:cNvSpPr>
            <a:spLocks noGrp="1"/>
          </p:cNvSpPr>
          <p:nvPr>
            <p:ph type="dt" sz="half" idx="10"/>
          </p:nvPr>
        </p:nvSpPr>
        <p:spPr/>
        <p:txBody>
          <a:bodyPr/>
          <a:lstStyle/>
          <a:p>
            <a:fld id="{22897C50-5990-42A7-AE6F-53C3F3F85554}" type="datetimeFigureOut">
              <a:rPr kumimoji="1" lang="ja-JP" altLang="en-US" smtClean="0"/>
              <a:t>2022/10/17</a:t>
            </a:fld>
            <a:endParaRPr kumimoji="1" lang="ja-JP" altLang="en-US"/>
          </a:p>
        </p:txBody>
      </p:sp>
      <p:sp>
        <p:nvSpPr>
          <p:cNvPr id="4" name="フッター プレースホルダー 3">
            <a:extLst>
              <a:ext uri="{FF2B5EF4-FFF2-40B4-BE49-F238E27FC236}">
                <a16:creationId xmlns:a16="http://schemas.microsoft.com/office/drawing/2014/main" id="{5B634C90-7013-43EC-AE7F-DB50E534CDB5}"/>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70EA286-6165-4960-8659-5098E314CAD1}"/>
              </a:ext>
            </a:extLst>
          </p:cNvPr>
          <p:cNvSpPr>
            <a:spLocks noGrp="1"/>
          </p:cNvSpPr>
          <p:nvPr>
            <p:ph type="sldNum" sz="quarter" idx="12"/>
          </p:nvPr>
        </p:nvSpPr>
        <p:spPr/>
        <p:txBody>
          <a:bodyPr/>
          <a:lstStyle/>
          <a:p>
            <a:fld id="{CF9B9D0B-161F-4583-818D-8518E6C00881}" type="slidenum">
              <a:rPr kumimoji="1" lang="ja-JP" altLang="en-US" smtClean="0"/>
              <a:t>‹#›</a:t>
            </a:fld>
            <a:endParaRPr kumimoji="1" lang="ja-JP" altLang="en-US"/>
          </a:p>
        </p:txBody>
      </p:sp>
    </p:spTree>
    <p:extLst>
      <p:ext uri="{BB962C8B-B14F-4D97-AF65-F5344CB8AC3E}">
        <p14:creationId xmlns:p14="http://schemas.microsoft.com/office/powerpoint/2010/main" val="3123325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A8B6FD92-43C9-4479-9FE5-B38913238254}"/>
              </a:ext>
            </a:extLst>
          </p:cNvPr>
          <p:cNvSpPr>
            <a:spLocks noGrp="1"/>
          </p:cNvSpPr>
          <p:nvPr>
            <p:ph type="dt" sz="half" idx="10"/>
          </p:nvPr>
        </p:nvSpPr>
        <p:spPr/>
        <p:txBody>
          <a:bodyPr/>
          <a:lstStyle/>
          <a:p>
            <a:fld id="{22897C50-5990-42A7-AE6F-53C3F3F85554}" type="datetimeFigureOut">
              <a:rPr kumimoji="1" lang="ja-JP" altLang="en-US" smtClean="0"/>
              <a:t>2022/10/17</a:t>
            </a:fld>
            <a:endParaRPr kumimoji="1" lang="ja-JP" altLang="en-US"/>
          </a:p>
        </p:txBody>
      </p:sp>
      <p:sp>
        <p:nvSpPr>
          <p:cNvPr id="3" name="フッター プレースホルダー 2">
            <a:extLst>
              <a:ext uri="{FF2B5EF4-FFF2-40B4-BE49-F238E27FC236}">
                <a16:creationId xmlns:a16="http://schemas.microsoft.com/office/drawing/2014/main" id="{740CC102-EEA7-4963-8278-6D387B43948E}"/>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2722CA4-C860-4C0E-8312-6A912BF4C2E7}"/>
              </a:ext>
            </a:extLst>
          </p:cNvPr>
          <p:cNvSpPr>
            <a:spLocks noGrp="1"/>
          </p:cNvSpPr>
          <p:nvPr>
            <p:ph type="sldNum" sz="quarter" idx="12"/>
          </p:nvPr>
        </p:nvSpPr>
        <p:spPr/>
        <p:txBody>
          <a:bodyPr/>
          <a:lstStyle/>
          <a:p>
            <a:fld id="{CF9B9D0B-161F-4583-818D-8518E6C00881}" type="slidenum">
              <a:rPr kumimoji="1" lang="ja-JP" altLang="en-US" smtClean="0"/>
              <a:t>‹#›</a:t>
            </a:fld>
            <a:endParaRPr kumimoji="1" lang="ja-JP" altLang="en-US"/>
          </a:p>
        </p:txBody>
      </p:sp>
    </p:spTree>
    <p:extLst>
      <p:ext uri="{BB962C8B-B14F-4D97-AF65-F5344CB8AC3E}">
        <p14:creationId xmlns:p14="http://schemas.microsoft.com/office/powerpoint/2010/main" val="3295386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CFC7F9-C501-406F-9404-E7A9F4DA6A3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E2F6A7B-2A5F-4DC3-AD79-B480C917F9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BC057833-7C87-4CC6-B98F-D77617A61A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97FEF8A-2B26-4BC3-A767-AE16776263FC}"/>
              </a:ext>
            </a:extLst>
          </p:cNvPr>
          <p:cNvSpPr>
            <a:spLocks noGrp="1"/>
          </p:cNvSpPr>
          <p:nvPr>
            <p:ph type="dt" sz="half" idx="10"/>
          </p:nvPr>
        </p:nvSpPr>
        <p:spPr/>
        <p:txBody>
          <a:bodyPr/>
          <a:lstStyle/>
          <a:p>
            <a:fld id="{22897C50-5990-42A7-AE6F-53C3F3F85554}" type="datetimeFigureOut">
              <a:rPr kumimoji="1" lang="ja-JP" altLang="en-US" smtClean="0"/>
              <a:t>2022/10/17</a:t>
            </a:fld>
            <a:endParaRPr kumimoji="1" lang="ja-JP" altLang="en-US"/>
          </a:p>
        </p:txBody>
      </p:sp>
      <p:sp>
        <p:nvSpPr>
          <p:cNvPr id="6" name="フッター プレースホルダー 5">
            <a:extLst>
              <a:ext uri="{FF2B5EF4-FFF2-40B4-BE49-F238E27FC236}">
                <a16:creationId xmlns:a16="http://schemas.microsoft.com/office/drawing/2014/main" id="{AB96A0AB-1F18-4442-A7CB-609AC205159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04DA329-6AEE-4DF5-B6D3-8928000C11FD}"/>
              </a:ext>
            </a:extLst>
          </p:cNvPr>
          <p:cNvSpPr>
            <a:spLocks noGrp="1"/>
          </p:cNvSpPr>
          <p:nvPr>
            <p:ph type="sldNum" sz="quarter" idx="12"/>
          </p:nvPr>
        </p:nvSpPr>
        <p:spPr/>
        <p:txBody>
          <a:bodyPr/>
          <a:lstStyle/>
          <a:p>
            <a:fld id="{CF9B9D0B-161F-4583-818D-8518E6C00881}" type="slidenum">
              <a:rPr kumimoji="1" lang="ja-JP" altLang="en-US" smtClean="0"/>
              <a:t>‹#›</a:t>
            </a:fld>
            <a:endParaRPr kumimoji="1" lang="ja-JP" altLang="en-US"/>
          </a:p>
        </p:txBody>
      </p:sp>
    </p:spTree>
    <p:extLst>
      <p:ext uri="{BB962C8B-B14F-4D97-AF65-F5344CB8AC3E}">
        <p14:creationId xmlns:p14="http://schemas.microsoft.com/office/powerpoint/2010/main" val="3503810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D99A37-BBEA-4DC2-8212-ED4487AC9C5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CD3250F-0088-44AB-9AC8-606F6A2B03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D2DDF2A1-D320-4BEC-9131-1C918BE346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ACB8858-3697-4CCD-8C30-E479533816B6}"/>
              </a:ext>
            </a:extLst>
          </p:cNvPr>
          <p:cNvSpPr>
            <a:spLocks noGrp="1"/>
          </p:cNvSpPr>
          <p:nvPr>
            <p:ph type="dt" sz="half" idx="10"/>
          </p:nvPr>
        </p:nvSpPr>
        <p:spPr/>
        <p:txBody>
          <a:bodyPr/>
          <a:lstStyle/>
          <a:p>
            <a:fld id="{22897C50-5990-42A7-AE6F-53C3F3F85554}" type="datetimeFigureOut">
              <a:rPr kumimoji="1" lang="ja-JP" altLang="en-US" smtClean="0"/>
              <a:t>2022/10/17</a:t>
            </a:fld>
            <a:endParaRPr kumimoji="1" lang="ja-JP" altLang="en-US"/>
          </a:p>
        </p:txBody>
      </p:sp>
      <p:sp>
        <p:nvSpPr>
          <p:cNvPr id="6" name="フッター プレースホルダー 5">
            <a:extLst>
              <a:ext uri="{FF2B5EF4-FFF2-40B4-BE49-F238E27FC236}">
                <a16:creationId xmlns:a16="http://schemas.microsoft.com/office/drawing/2014/main" id="{FD9CDFEC-A55E-4313-A16C-B6BE6F086E1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982F634-9F4B-486F-BD1F-DBF6B623DE14}"/>
              </a:ext>
            </a:extLst>
          </p:cNvPr>
          <p:cNvSpPr>
            <a:spLocks noGrp="1"/>
          </p:cNvSpPr>
          <p:nvPr>
            <p:ph type="sldNum" sz="quarter" idx="12"/>
          </p:nvPr>
        </p:nvSpPr>
        <p:spPr/>
        <p:txBody>
          <a:bodyPr/>
          <a:lstStyle/>
          <a:p>
            <a:fld id="{CF9B9D0B-161F-4583-818D-8518E6C00881}" type="slidenum">
              <a:rPr kumimoji="1" lang="ja-JP" altLang="en-US" smtClean="0"/>
              <a:t>‹#›</a:t>
            </a:fld>
            <a:endParaRPr kumimoji="1" lang="ja-JP" altLang="en-US"/>
          </a:p>
        </p:txBody>
      </p:sp>
    </p:spTree>
    <p:extLst>
      <p:ext uri="{BB962C8B-B14F-4D97-AF65-F5344CB8AC3E}">
        <p14:creationId xmlns:p14="http://schemas.microsoft.com/office/powerpoint/2010/main" val="2750900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7000"/>
            <a:lum/>
          </a:blip>
          <a:srcRect/>
          <a:stretch>
            <a:fillRect/>
          </a:stretch>
        </a:blipFill>
        <a:effectLst/>
      </p:bgPr>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F41B6192-1A7D-4474-9622-14DF700169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2EE2CF0-36B2-4ECE-9965-DAF4D1F15A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61CD0F3-B35B-4E10-A84A-396EBE9253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897C50-5990-42A7-AE6F-53C3F3F85554}" type="datetimeFigureOut">
              <a:rPr kumimoji="1" lang="ja-JP" altLang="en-US" smtClean="0"/>
              <a:t>2022/10/17</a:t>
            </a:fld>
            <a:endParaRPr kumimoji="1" lang="ja-JP" altLang="en-US"/>
          </a:p>
        </p:txBody>
      </p:sp>
      <p:sp>
        <p:nvSpPr>
          <p:cNvPr id="5" name="フッター プレースホルダー 4">
            <a:extLst>
              <a:ext uri="{FF2B5EF4-FFF2-40B4-BE49-F238E27FC236}">
                <a16:creationId xmlns:a16="http://schemas.microsoft.com/office/drawing/2014/main" id="{62B29DC0-874A-48B7-9C37-F1433F1BE2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61F8266A-9E95-49EE-8781-4F1AA60C68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9B9D0B-161F-4583-818D-8518E6C00881}" type="slidenum">
              <a:rPr kumimoji="1" lang="ja-JP" altLang="en-US" smtClean="0"/>
              <a:t>‹#›</a:t>
            </a:fld>
            <a:endParaRPr kumimoji="1" lang="ja-JP" altLang="en-US"/>
          </a:p>
        </p:txBody>
      </p:sp>
    </p:spTree>
    <p:extLst>
      <p:ext uri="{BB962C8B-B14F-4D97-AF65-F5344CB8AC3E}">
        <p14:creationId xmlns:p14="http://schemas.microsoft.com/office/powerpoint/2010/main" val="38662491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25.jpg"/><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4.jp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11" Type="http://schemas.microsoft.com/office/2007/relationships/hdphoto" Target="../media/hdphoto2.wdp"/><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a:stretch>
        </a:blip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162503-69B3-486D-B67A-B35517842AF5}"/>
              </a:ext>
            </a:extLst>
          </p:cNvPr>
          <p:cNvSpPr>
            <a:spLocks noGrp="1"/>
          </p:cNvSpPr>
          <p:nvPr>
            <p:ph type="ctrTitle"/>
          </p:nvPr>
        </p:nvSpPr>
        <p:spPr>
          <a:xfrm>
            <a:off x="238539" y="1031318"/>
            <a:ext cx="11708296" cy="3351486"/>
          </a:xfrm>
        </p:spPr>
        <p:txBody>
          <a:bodyPr anchor="ctr">
            <a:noAutofit/>
          </a:bodyPr>
          <a:lstStyle/>
          <a:p>
            <a:r>
              <a:rPr kumimoji="1" lang="ja-JP" altLang="en-US" sz="4800" dirty="0">
                <a:solidFill>
                  <a:srgbClr val="002060"/>
                </a:solidFill>
                <a:latin typeface="ＭＳ Ｐゴシック" panose="020B0600070205080204" pitchFamily="50" charset="-128"/>
                <a:ea typeface="ＭＳ Ｐゴシック" panose="020B0600070205080204" pitchFamily="50" charset="-128"/>
              </a:rPr>
              <a:t>金星大気の次期衛星観測を想定した</a:t>
            </a:r>
            <a:br>
              <a:rPr kumimoji="1" lang="ja-JP" altLang="en-US" sz="4800" dirty="0">
                <a:solidFill>
                  <a:srgbClr val="002060"/>
                </a:solidFill>
                <a:latin typeface="ＭＳ Ｐゴシック" panose="020B0600070205080204" pitchFamily="50" charset="-128"/>
                <a:ea typeface="ＭＳ Ｐゴシック" panose="020B0600070205080204" pitchFamily="50" charset="-128"/>
              </a:rPr>
            </a:br>
            <a:r>
              <a:rPr kumimoji="1" lang="ja-JP" altLang="en-US" sz="4800" dirty="0">
                <a:solidFill>
                  <a:srgbClr val="002060"/>
                </a:solidFill>
                <a:latin typeface="ＭＳ Ｐゴシック" panose="020B0600070205080204" pitchFamily="50" charset="-128"/>
                <a:ea typeface="ＭＳ Ｐゴシック" panose="020B0600070205080204" pitchFamily="50" charset="-128"/>
              </a:rPr>
              <a:t>データ同化によるコールドカラー再現実験</a:t>
            </a:r>
          </a:p>
        </p:txBody>
      </p:sp>
      <p:sp>
        <p:nvSpPr>
          <p:cNvPr id="3" name="字幕 2">
            <a:extLst>
              <a:ext uri="{FF2B5EF4-FFF2-40B4-BE49-F238E27FC236}">
                <a16:creationId xmlns:a16="http://schemas.microsoft.com/office/drawing/2014/main" id="{7B3065D6-3295-420D-966B-DD6EBF829DFE}"/>
              </a:ext>
            </a:extLst>
          </p:cNvPr>
          <p:cNvSpPr>
            <a:spLocks noGrp="1"/>
          </p:cNvSpPr>
          <p:nvPr>
            <p:ph type="subTitle" idx="1"/>
          </p:nvPr>
        </p:nvSpPr>
        <p:spPr>
          <a:xfrm>
            <a:off x="245165" y="4118489"/>
            <a:ext cx="11765280" cy="2037048"/>
          </a:xfrm>
        </p:spPr>
        <p:txBody>
          <a:bodyPr anchor="ctr">
            <a:noAutofit/>
          </a:bodyPr>
          <a:lstStyle/>
          <a:p>
            <a:pPr>
              <a:spcBef>
                <a:spcPts val="600"/>
              </a:spcBef>
              <a:spcAft>
                <a:spcPts val="600"/>
              </a:spcAft>
            </a:pPr>
            <a:r>
              <a:rPr lang="ja-JP" altLang="en-US" sz="2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＊藤澤由貴子、杉本憲彦（慶應大）、</a:t>
            </a:r>
            <a:r>
              <a:rPr lang="en-US" altLang="ja-JP" sz="2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Chi </a:t>
            </a:r>
            <a:r>
              <a:rPr lang="en-US" altLang="ja-JP" sz="2800" dirty="0" err="1">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Ao</a:t>
            </a:r>
            <a:r>
              <a:rPr lang="ja-JP" altLang="en-US" sz="2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a:t>
            </a:r>
            <a:r>
              <a:rPr lang="en-US" altLang="ja-JP" sz="2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NASA/JPL</a:t>
            </a:r>
            <a:r>
              <a:rPr lang="ja-JP" altLang="en-US" sz="2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a:t>
            </a:r>
            <a:endParaRPr lang="en-US" altLang="ja-JP" sz="2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spcBef>
                <a:spcPts val="600"/>
              </a:spcBef>
              <a:spcAft>
                <a:spcPts val="600"/>
              </a:spcAft>
            </a:pPr>
            <a:r>
              <a:rPr lang="ja-JP" altLang="en-US" sz="2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細野朝子（東大）、安藤紘基、高木征弘（京産大）、 </a:t>
            </a:r>
            <a:endParaRPr lang="en-US" altLang="ja-JP" sz="2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spcBef>
                <a:spcPts val="600"/>
              </a:spcBef>
              <a:spcAft>
                <a:spcPts val="600"/>
              </a:spcAft>
            </a:pPr>
            <a:r>
              <a:rPr lang="en-US" altLang="ja-JP" sz="2800" dirty="0" err="1">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Itziar</a:t>
            </a:r>
            <a:r>
              <a:rPr lang="en-US" altLang="ja-JP" sz="2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r>
              <a:rPr lang="en-US" altLang="ja-JP" sz="2800" dirty="0" err="1">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Garate</a:t>
            </a:r>
            <a:r>
              <a:rPr lang="en-US" altLang="ja-JP" sz="2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Lopez</a:t>
            </a:r>
            <a:r>
              <a:rPr lang="ja-JP" altLang="en-US" sz="2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（バスク大学）、</a:t>
            </a:r>
            <a:r>
              <a:rPr lang="en-US" altLang="ja-JP" sz="2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Sebastien </a:t>
            </a:r>
            <a:r>
              <a:rPr lang="en-US" altLang="ja-JP" sz="2800" dirty="0" err="1">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Lebonnois</a:t>
            </a:r>
            <a:r>
              <a:rPr lang="ja-JP" altLang="en-US" sz="2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（ソルボンヌ大学）</a:t>
            </a:r>
          </a:p>
        </p:txBody>
      </p:sp>
      <p:sp>
        <p:nvSpPr>
          <p:cNvPr id="6" name="テキスト ボックス 5">
            <a:extLst>
              <a:ext uri="{FF2B5EF4-FFF2-40B4-BE49-F238E27FC236}">
                <a16:creationId xmlns:a16="http://schemas.microsoft.com/office/drawing/2014/main" id="{C1E78EBA-11B0-47AA-B019-DFDCA8757DF2}"/>
              </a:ext>
            </a:extLst>
          </p:cNvPr>
          <p:cNvSpPr txBox="1"/>
          <p:nvPr/>
        </p:nvSpPr>
        <p:spPr>
          <a:xfrm>
            <a:off x="71627" y="-29028"/>
            <a:ext cx="1133059" cy="523220"/>
          </a:xfrm>
          <a:prstGeom prst="rect">
            <a:avLst/>
          </a:prstGeom>
          <a:noFill/>
        </p:spPr>
        <p:txBody>
          <a:bodyPr wrap="square" rtlCol="0" anchor="ctr">
            <a:spAutoFit/>
          </a:bodyPr>
          <a:lstStyle/>
          <a:p>
            <a:r>
              <a:rPr kumimoji="1" lang="en-US" altLang="ja-JP" sz="2800" dirty="0">
                <a:solidFill>
                  <a:schemeClr val="accent6">
                    <a:lumMod val="50000"/>
                  </a:schemeClr>
                </a:solidFill>
                <a:latin typeface="ＭＳ Ｐゴシック" panose="020B0600070205080204" pitchFamily="50" charset="-128"/>
                <a:ea typeface="ＭＳ Ｐゴシック" panose="020B0600070205080204" pitchFamily="50" charset="-128"/>
              </a:rPr>
              <a:t>D167</a:t>
            </a:r>
            <a:endParaRPr kumimoji="1" lang="ja-JP" altLang="en-US" sz="2800" dirty="0">
              <a:solidFill>
                <a:schemeClr val="accent6">
                  <a:lumMod val="50000"/>
                </a:schemeClr>
              </a:solidFill>
              <a:latin typeface="ＭＳ Ｐゴシック" panose="020B0600070205080204" pitchFamily="50" charset="-128"/>
              <a:ea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FA49AAF1-879C-B36E-E6B6-09E09DB2E050}"/>
              </a:ext>
            </a:extLst>
          </p:cNvPr>
          <p:cNvSpPr txBox="1"/>
          <p:nvPr/>
        </p:nvSpPr>
        <p:spPr>
          <a:xfrm>
            <a:off x="57113" y="6396335"/>
            <a:ext cx="12210394" cy="461665"/>
          </a:xfrm>
          <a:prstGeom prst="rect">
            <a:avLst/>
          </a:prstGeom>
          <a:noFill/>
        </p:spPr>
        <p:txBody>
          <a:bodyPr wrap="none" rtlCol="0">
            <a:spAutoFit/>
          </a:bodyPr>
          <a:lstStyle/>
          <a:p>
            <a:r>
              <a:rPr kumimoji="1" lang="ja-JP" altLang="en-US" sz="2400" dirty="0">
                <a:solidFill>
                  <a:schemeClr val="accent6">
                    <a:lumMod val="50000"/>
                  </a:schemeClr>
                </a:solidFill>
                <a:latin typeface="ＭＳ Ｐゴシック" panose="020B0600070205080204" pitchFamily="50" charset="-128"/>
                <a:ea typeface="ＭＳ Ｐゴシック" panose="020B0600070205080204" pitchFamily="50" charset="-128"/>
              </a:rPr>
              <a:t>日本気象学会 </a:t>
            </a:r>
            <a:r>
              <a:rPr kumimoji="1" lang="en-US" altLang="ja-JP" sz="2400" dirty="0">
                <a:solidFill>
                  <a:schemeClr val="accent6">
                    <a:lumMod val="50000"/>
                  </a:schemeClr>
                </a:solidFill>
                <a:latin typeface="ＭＳ Ｐゴシック" panose="020B0600070205080204" pitchFamily="50" charset="-128"/>
                <a:ea typeface="ＭＳ Ｐゴシック" panose="020B0600070205080204" pitchFamily="50" charset="-128"/>
              </a:rPr>
              <a:t>2022</a:t>
            </a:r>
            <a:r>
              <a:rPr kumimoji="1" lang="ja-JP" altLang="en-US" sz="2400" dirty="0">
                <a:solidFill>
                  <a:schemeClr val="accent6">
                    <a:lumMod val="50000"/>
                  </a:schemeClr>
                </a:solidFill>
                <a:latin typeface="ＭＳ Ｐゴシック" panose="020B0600070205080204" pitchFamily="50" charset="-128"/>
                <a:ea typeface="ＭＳ Ｐゴシック" panose="020B0600070205080204" pitchFamily="50" charset="-128"/>
              </a:rPr>
              <a:t>年度 秋季大会                                      </a:t>
            </a:r>
            <a:r>
              <a:rPr lang="en-US" altLang="ja-JP" sz="2400" dirty="0">
                <a:solidFill>
                  <a:schemeClr val="accent6">
                    <a:lumMod val="50000"/>
                  </a:schemeClr>
                </a:solidFill>
                <a:latin typeface="ＭＳ Ｐゴシック" panose="020B0600070205080204" pitchFamily="50" charset="-128"/>
                <a:ea typeface="ＭＳ Ｐゴシック" panose="020B0600070205080204" pitchFamily="50" charset="-128"/>
              </a:rPr>
              <a:t> 2022/10/24-27 @</a:t>
            </a:r>
            <a:r>
              <a:rPr lang="ja-JP" altLang="en-US" sz="2400" dirty="0">
                <a:solidFill>
                  <a:schemeClr val="accent6">
                    <a:lumMod val="50000"/>
                  </a:schemeClr>
                </a:solidFill>
                <a:latin typeface="ＭＳ Ｐゴシック" panose="020B0600070205080204" pitchFamily="50" charset="-128"/>
                <a:ea typeface="ＭＳ Ｐゴシック" panose="020B0600070205080204" pitchFamily="50" charset="-128"/>
              </a:rPr>
              <a:t>北海道大学</a:t>
            </a:r>
            <a:endParaRPr kumimoji="1" lang="ja-JP" altLang="en-US" sz="2400" dirty="0">
              <a:solidFill>
                <a:schemeClr val="accent6">
                  <a:lumMod val="50000"/>
                </a:schemeClr>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601081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E4FC3F-0855-AE61-769C-B5CE921085BE}"/>
              </a:ext>
            </a:extLst>
          </p:cNvPr>
          <p:cNvSpPr txBox="1">
            <a:spLocks/>
          </p:cNvSpPr>
          <p:nvPr/>
        </p:nvSpPr>
        <p:spPr>
          <a:xfrm>
            <a:off x="396491" y="32464"/>
            <a:ext cx="11883775" cy="10274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8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実験結果：残差平均子午面循環（</a:t>
            </a:r>
            <a:r>
              <a:rPr lang="en-US" altLang="ja-JP" sz="48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Ando, 2016</a:t>
            </a:r>
            <a:r>
              <a:rPr lang="ja-JP" altLang="en-US" sz="48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a:t>
            </a:r>
            <a:endParaRPr lang="en-US" altLang="ja-JP" sz="48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1026" name="Picture 2" descr="Figure 6">
            <a:extLst>
              <a:ext uri="{FF2B5EF4-FFF2-40B4-BE49-F238E27FC236}">
                <a16:creationId xmlns:a16="http://schemas.microsoft.com/office/drawing/2014/main" id="{E841F4E5-1613-124D-6E8B-48CB08E365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9985" y="1249266"/>
            <a:ext cx="5166986" cy="4505729"/>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AD9B7344-EF65-5DE0-BB53-2D7774B27C77}"/>
              </a:ext>
            </a:extLst>
          </p:cNvPr>
          <p:cNvSpPr txBox="1"/>
          <p:nvPr/>
        </p:nvSpPr>
        <p:spPr>
          <a:xfrm>
            <a:off x="3490784" y="5855524"/>
            <a:ext cx="5287707" cy="646331"/>
          </a:xfrm>
          <a:prstGeom prst="rect">
            <a:avLst/>
          </a:prstGeom>
          <a:noFill/>
        </p:spPr>
        <p:txBody>
          <a:bodyPr wrap="square">
            <a:spAutoFit/>
          </a:bodyPr>
          <a:lstStyle/>
          <a:p>
            <a:r>
              <a:rPr lang="en-US" altLang="ja-JP" dirty="0">
                <a:latin typeface="ＭＳ Ｐゴシック" panose="020B0600070205080204" pitchFamily="50" charset="-128"/>
                <a:ea typeface="ＭＳ Ｐゴシック" panose="020B0600070205080204" pitchFamily="50" charset="-128"/>
              </a:rPr>
              <a:t>(</a:t>
            </a:r>
            <a:r>
              <a:rPr lang="en-US" altLang="ja-JP" dirty="0" err="1">
                <a:latin typeface="ＭＳ Ｐゴシック" panose="020B0600070205080204" pitchFamily="50" charset="-128"/>
                <a:ea typeface="ＭＳ Ｐゴシック" panose="020B0600070205080204" pitchFamily="50" charset="-128"/>
              </a:rPr>
              <a:t>a,c</a:t>
            </a:r>
            <a:r>
              <a:rPr lang="ja-JP" altLang="en-US" dirty="0">
                <a:latin typeface="ＭＳ Ｐゴシック" panose="020B0600070205080204" pitchFamily="50" charset="-128"/>
                <a:ea typeface="ＭＳ Ｐゴシック" panose="020B0600070205080204" pitchFamily="50" charset="-128"/>
              </a:rPr>
              <a:t>） コールドカラーを再現したケース（日変化加熱）</a:t>
            </a:r>
            <a:endParaRPr lang="en-US" altLang="ja-JP" dirty="0">
              <a:latin typeface="ＭＳ Ｐゴシック" panose="020B0600070205080204" pitchFamily="50" charset="-128"/>
              <a:ea typeface="ＭＳ Ｐゴシック" panose="020B0600070205080204" pitchFamily="50" charset="-128"/>
            </a:endParaRPr>
          </a:p>
          <a:p>
            <a:r>
              <a:rPr lang="en-US" altLang="ja-JP" dirty="0">
                <a:latin typeface="ＭＳ Ｐゴシック" panose="020B0600070205080204" pitchFamily="50" charset="-128"/>
                <a:ea typeface="ＭＳ Ｐゴシック" panose="020B0600070205080204" pitchFamily="50" charset="-128"/>
              </a:rPr>
              <a:t>(</a:t>
            </a:r>
            <a:r>
              <a:rPr lang="en-US" altLang="ja-JP" dirty="0" err="1">
                <a:latin typeface="ＭＳ Ｐゴシック" panose="020B0600070205080204" pitchFamily="50" charset="-128"/>
                <a:ea typeface="ＭＳ Ｐゴシック" panose="020B0600070205080204" pitchFamily="50" charset="-128"/>
              </a:rPr>
              <a:t>b,d</a:t>
            </a:r>
            <a:r>
              <a:rPr lang="en-US" altLang="ja-JP"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コールドカラー不再現のケース（日平均加熱）</a:t>
            </a:r>
            <a:endParaRPr lang="en-US" altLang="ja-JP" dirty="0">
              <a:latin typeface="ＭＳ Ｐゴシック" panose="020B0600070205080204" pitchFamily="50" charset="-128"/>
              <a:ea typeface="ＭＳ Ｐゴシック" panose="020B0600070205080204" pitchFamily="50" charset="-128"/>
            </a:endParaRPr>
          </a:p>
        </p:txBody>
      </p:sp>
      <p:sp>
        <p:nvSpPr>
          <p:cNvPr id="16" name="テキスト ボックス 15">
            <a:extLst>
              <a:ext uri="{FF2B5EF4-FFF2-40B4-BE49-F238E27FC236}">
                <a16:creationId xmlns:a16="http://schemas.microsoft.com/office/drawing/2014/main" id="{AAA09105-0FAA-C369-5DAB-21E36C6CD0C6}"/>
              </a:ext>
            </a:extLst>
          </p:cNvPr>
          <p:cNvSpPr txBox="1"/>
          <p:nvPr/>
        </p:nvSpPr>
        <p:spPr>
          <a:xfrm>
            <a:off x="8778491" y="1509752"/>
            <a:ext cx="2027395" cy="646331"/>
          </a:xfrm>
          <a:prstGeom prst="rect">
            <a:avLst/>
          </a:prstGeom>
          <a:noFill/>
        </p:spPr>
        <p:txBody>
          <a:bodyPr wrap="square">
            <a:spAutoFit/>
          </a:bodyPr>
          <a:lstStyle/>
          <a:p>
            <a:r>
              <a:rPr lang="en-US" altLang="ja-JP" dirty="0">
                <a:latin typeface="ＭＳ Ｐゴシック" panose="020B0600070205080204" pitchFamily="50" charset="-128"/>
                <a:ea typeface="ＭＳ Ｐゴシック" panose="020B0600070205080204" pitchFamily="50" charset="-128"/>
              </a:rPr>
              <a:t>(</a:t>
            </a:r>
            <a:r>
              <a:rPr lang="en-US" altLang="ja-JP" dirty="0" err="1">
                <a:latin typeface="ＭＳ Ｐゴシック" panose="020B0600070205080204" pitchFamily="50" charset="-128"/>
                <a:ea typeface="ＭＳ Ｐゴシック" panose="020B0600070205080204" pitchFamily="50" charset="-128"/>
              </a:rPr>
              <a:t>a,b</a:t>
            </a:r>
            <a:r>
              <a:rPr lang="en-US" altLang="ja-JP"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東西風と温度 </a:t>
            </a:r>
            <a:endParaRPr lang="en-US" altLang="ja-JP" dirty="0">
              <a:latin typeface="ＭＳ Ｐゴシック" panose="020B0600070205080204" pitchFamily="50" charset="-128"/>
              <a:ea typeface="ＭＳ Ｐゴシック" panose="020B0600070205080204" pitchFamily="50" charset="-128"/>
            </a:endParaRPr>
          </a:p>
          <a:p>
            <a:endParaRPr lang="en-US" altLang="ja-JP" dirty="0">
              <a:latin typeface="ＭＳ Ｐゴシック" panose="020B0600070205080204" pitchFamily="50" charset="-128"/>
              <a:ea typeface="ＭＳ Ｐゴシック" panose="020B0600070205080204" pitchFamily="50" charset="-128"/>
            </a:endParaRPr>
          </a:p>
        </p:txBody>
      </p:sp>
      <p:sp>
        <p:nvSpPr>
          <p:cNvPr id="18" name="テキスト ボックス 17">
            <a:extLst>
              <a:ext uri="{FF2B5EF4-FFF2-40B4-BE49-F238E27FC236}">
                <a16:creationId xmlns:a16="http://schemas.microsoft.com/office/drawing/2014/main" id="{866C4FC9-32A6-9875-B56E-1A952DCF2C7D}"/>
              </a:ext>
            </a:extLst>
          </p:cNvPr>
          <p:cNvSpPr txBox="1"/>
          <p:nvPr/>
        </p:nvSpPr>
        <p:spPr>
          <a:xfrm>
            <a:off x="8260542" y="3614942"/>
            <a:ext cx="3793573" cy="646331"/>
          </a:xfrm>
          <a:prstGeom prst="rect">
            <a:avLst/>
          </a:prstGeom>
          <a:noFill/>
        </p:spPr>
        <p:txBody>
          <a:bodyPr wrap="square">
            <a:spAutoFit/>
          </a:bodyPr>
          <a:lstStyle/>
          <a:p>
            <a:r>
              <a:rPr lang="ja-JP" altLang="en-US" dirty="0">
                <a:latin typeface="ＭＳ Ｐゴシック" panose="020B0600070205080204" pitchFamily="50" charset="-128"/>
                <a:ea typeface="ＭＳ Ｐゴシック" panose="020B0600070205080204" pitchFamily="50" charset="-128"/>
              </a:rPr>
              <a:t>(c</a:t>
            </a:r>
            <a:r>
              <a:rPr lang="en-US" altLang="ja-JP" dirty="0">
                <a:latin typeface="ＭＳ Ｐゴシック" panose="020B0600070205080204" pitchFamily="50" charset="-128"/>
                <a:ea typeface="ＭＳ Ｐゴシック" panose="020B0600070205080204" pitchFamily="50" charset="-128"/>
              </a:rPr>
              <a:t>,d</a:t>
            </a:r>
            <a:r>
              <a:rPr lang="ja-JP" altLang="en-US" dirty="0">
                <a:latin typeface="ＭＳ Ｐゴシック" panose="020B0600070205080204" pitchFamily="50" charset="-128"/>
                <a:ea typeface="ＭＳ Ｐゴシック" panose="020B0600070205080204" pitchFamily="50" charset="-128"/>
              </a:rPr>
              <a:t>) 残差平均子午面循環ベクトルと</a:t>
            </a:r>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　　　質量流線関数</a:t>
            </a:r>
          </a:p>
        </p:txBody>
      </p:sp>
    </p:spTree>
    <p:extLst>
      <p:ext uri="{BB962C8B-B14F-4D97-AF65-F5344CB8AC3E}">
        <p14:creationId xmlns:p14="http://schemas.microsoft.com/office/powerpoint/2010/main" val="372660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E4FC3F-0855-AE61-769C-B5CE921085BE}"/>
              </a:ext>
            </a:extLst>
          </p:cNvPr>
          <p:cNvSpPr txBox="1">
            <a:spLocks/>
          </p:cNvSpPr>
          <p:nvPr/>
        </p:nvSpPr>
        <p:spPr>
          <a:xfrm>
            <a:off x="396491" y="32464"/>
            <a:ext cx="11883775" cy="10274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8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実験結果：残差平均子午面循環</a:t>
            </a:r>
            <a:endParaRPr lang="en-US" altLang="ja-JP" sz="48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7" name="図 6">
            <a:extLst>
              <a:ext uri="{FF2B5EF4-FFF2-40B4-BE49-F238E27FC236}">
                <a16:creationId xmlns:a16="http://schemas.microsoft.com/office/drawing/2014/main" id="{AB11275F-2910-63A7-6277-A741472A0E84}"/>
              </a:ext>
            </a:extLst>
          </p:cNvPr>
          <p:cNvPicPr>
            <a:picLocks noChangeAspect="1"/>
          </p:cNvPicPr>
          <p:nvPr/>
        </p:nvPicPr>
        <p:blipFill rotWithShape="1">
          <a:blip r:embed="rId3">
            <a:extLst>
              <a:ext uri="{28A0092B-C50C-407E-A947-70E740481C1C}">
                <a14:useLocalDpi xmlns:a14="http://schemas.microsoft.com/office/drawing/2010/main" val="0"/>
              </a:ext>
            </a:extLst>
          </a:blip>
          <a:srcRect t="5120"/>
          <a:stretch/>
        </p:blipFill>
        <p:spPr>
          <a:xfrm>
            <a:off x="7309468" y="1125656"/>
            <a:ext cx="4863187" cy="2796465"/>
          </a:xfrm>
          <a:prstGeom prst="rect">
            <a:avLst/>
          </a:prstGeom>
        </p:spPr>
      </p:pic>
      <p:pic>
        <p:nvPicPr>
          <p:cNvPr id="14" name="図 13">
            <a:extLst>
              <a:ext uri="{FF2B5EF4-FFF2-40B4-BE49-F238E27FC236}">
                <a16:creationId xmlns:a16="http://schemas.microsoft.com/office/drawing/2014/main" id="{E4F3DDFF-460A-819E-AA0C-8E040ED2D037}"/>
              </a:ext>
            </a:extLst>
          </p:cNvPr>
          <p:cNvPicPr>
            <a:picLocks noChangeAspect="1"/>
          </p:cNvPicPr>
          <p:nvPr/>
        </p:nvPicPr>
        <p:blipFill rotWithShape="1">
          <a:blip r:embed="rId4">
            <a:extLst>
              <a:ext uri="{28A0092B-C50C-407E-A947-70E740481C1C}">
                <a14:useLocalDpi xmlns:a14="http://schemas.microsoft.com/office/drawing/2010/main" val="0"/>
              </a:ext>
            </a:extLst>
          </a:blip>
          <a:srcRect t="4582" b="8101"/>
          <a:stretch/>
        </p:blipFill>
        <p:spPr>
          <a:xfrm>
            <a:off x="7309468" y="3847058"/>
            <a:ext cx="4868931" cy="2576544"/>
          </a:xfrm>
          <a:prstGeom prst="rect">
            <a:avLst/>
          </a:prstGeom>
        </p:spPr>
      </p:pic>
      <p:grpSp>
        <p:nvGrpSpPr>
          <p:cNvPr id="11" name="グループ化 10">
            <a:extLst>
              <a:ext uri="{FF2B5EF4-FFF2-40B4-BE49-F238E27FC236}">
                <a16:creationId xmlns:a16="http://schemas.microsoft.com/office/drawing/2014/main" id="{188B96D9-F18E-A6C1-3933-4C0F0DC986E0}"/>
              </a:ext>
            </a:extLst>
          </p:cNvPr>
          <p:cNvGrpSpPr/>
          <p:nvPr/>
        </p:nvGrpSpPr>
        <p:grpSpPr>
          <a:xfrm>
            <a:off x="38655" y="1479367"/>
            <a:ext cx="7203753" cy="4074850"/>
            <a:chOff x="38655" y="1118585"/>
            <a:chExt cx="7203753" cy="4074850"/>
          </a:xfrm>
        </p:grpSpPr>
        <p:pic>
          <p:nvPicPr>
            <p:cNvPr id="4" name="図 3">
              <a:extLst>
                <a:ext uri="{FF2B5EF4-FFF2-40B4-BE49-F238E27FC236}">
                  <a16:creationId xmlns:a16="http://schemas.microsoft.com/office/drawing/2014/main" id="{54BE5DD2-FD32-E271-731F-3C1572B52361}"/>
                </a:ext>
              </a:extLst>
            </p:cNvPr>
            <p:cNvPicPr>
              <a:picLocks noChangeAspect="1"/>
            </p:cNvPicPr>
            <p:nvPr/>
          </p:nvPicPr>
          <p:blipFill rotWithShape="1">
            <a:blip r:embed="rId5">
              <a:extLst>
                <a:ext uri="{28A0092B-C50C-407E-A947-70E740481C1C}">
                  <a14:useLocalDpi xmlns:a14="http://schemas.microsoft.com/office/drawing/2010/main" val="0"/>
                </a:ext>
              </a:extLst>
            </a:blip>
            <a:srcRect b="6666"/>
            <a:stretch/>
          </p:blipFill>
          <p:spPr>
            <a:xfrm>
              <a:off x="38655" y="1118585"/>
              <a:ext cx="7203753" cy="4074850"/>
            </a:xfrm>
            <a:prstGeom prst="rect">
              <a:avLst/>
            </a:prstGeom>
          </p:spPr>
        </p:pic>
        <p:pic>
          <p:nvPicPr>
            <p:cNvPr id="3" name="図 2">
              <a:extLst>
                <a:ext uri="{FF2B5EF4-FFF2-40B4-BE49-F238E27FC236}">
                  <a16:creationId xmlns:a16="http://schemas.microsoft.com/office/drawing/2014/main" id="{FEA8333D-B723-9D4A-58AB-F995ED0FDEF4}"/>
                </a:ext>
              </a:extLst>
            </p:cNvPr>
            <p:cNvPicPr>
              <a:picLocks noChangeAspect="1"/>
            </p:cNvPicPr>
            <p:nvPr/>
          </p:nvPicPr>
          <p:blipFill rotWithShape="1">
            <a:blip r:embed="rId6">
              <a:extLst>
                <a:ext uri="{28A0092B-C50C-407E-A947-70E740481C1C}">
                  <a14:useLocalDpi xmlns:a14="http://schemas.microsoft.com/office/drawing/2010/main" val="0"/>
                </a:ext>
              </a:extLst>
            </a:blip>
            <a:srcRect l="25870" t="6055" r="68247" b="85640"/>
            <a:stretch/>
          </p:blipFill>
          <p:spPr>
            <a:xfrm>
              <a:off x="1891003" y="1374709"/>
              <a:ext cx="416768" cy="320957"/>
            </a:xfrm>
            <a:prstGeom prst="rect">
              <a:avLst/>
            </a:prstGeom>
          </p:spPr>
        </p:pic>
      </p:grpSp>
      <p:pic>
        <p:nvPicPr>
          <p:cNvPr id="5" name="図 4">
            <a:extLst>
              <a:ext uri="{FF2B5EF4-FFF2-40B4-BE49-F238E27FC236}">
                <a16:creationId xmlns:a16="http://schemas.microsoft.com/office/drawing/2014/main" id="{C1EE4051-7141-CF3D-B7DE-2EA719F227C6}"/>
              </a:ext>
            </a:extLst>
          </p:cNvPr>
          <p:cNvPicPr>
            <a:picLocks noChangeAspect="1"/>
          </p:cNvPicPr>
          <p:nvPr/>
        </p:nvPicPr>
        <p:blipFill rotWithShape="1">
          <a:blip r:embed="rId6">
            <a:extLst>
              <a:ext uri="{28A0092B-C50C-407E-A947-70E740481C1C}">
                <a14:useLocalDpi xmlns:a14="http://schemas.microsoft.com/office/drawing/2010/main" val="0"/>
              </a:ext>
            </a:extLst>
          </a:blip>
          <a:srcRect l="25815" t="7647" r="68247" b="85640"/>
          <a:stretch/>
        </p:blipFill>
        <p:spPr>
          <a:xfrm>
            <a:off x="8577943" y="1118584"/>
            <a:ext cx="334537" cy="206319"/>
          </a:xfrm>
          <a:prstGeom prst="rect">
            <a:avLst/>
          </a:prstGeom>
        </p:spPr>
      </p:pic>
      <p:pic>
        <p:nvPicPr>
          <p:cNvPr id="6" name="図 5">
            <a:extLst>
              <a:ext uri="{FF2B5EF4-FFF2-40B4-BE49-F238E27FC236}">
                <a16:creationId xmlns:a16="http://schemas.microsoft.com/office/drawing/2014/main" id="{C4E6F396-E493-6A8F-A326-3532AECF4DB3}"/>
              </a:ext>
            </a:extLst>
          </p:cNvPr>
          <p:cNvPicPr>
            <a:picLocks noChangeAspect="1"/>
          </p:cNvPicPr>
          <p:nvPr/>
        </p:nvPicPr>
        <p:blipFill rotWithShape="1">
          <a:blip r:embed="rId6">
            <a:extLst>
              <a:ext uri="{28A0092B-C50C-407E-A947-70E740481C1C}">
                <a14:useLocalDpi xmlns:a14="http://schemas.microsoft.com/office/drawing/2010/main" val="0"/>
              </a:ext>
            </a:extLst>
          </a:blip>
          <a:srcRect l="25870" t="6055" r="68247" b="85640"/>
          <a:stretch/>
        </p:blipFill>
        <p:spPr>
          <a:xfrm>
            <a:off x="8577943" y="3828411"/>
            <a:ext cx="331428" cy="255236"/>
          </a:xfrm>
          <a:prstGeom prst="rect">
            <a:avLst/>
          </a:prstGeom>
        </p:spPr>
      </p:pic>
      <p:sp>
        <p:nvSpPr>
          <p:cNvPr id="8" name="テキスト ボックス 7">
            <a:extLst>
              <a:ext uri="{FF2B5EF4-FFF2-40B4-BE49-F238E27FC236}">
                <a16:creationId xmlns:a16="http://schemas.microsoft.com/office/drawing/2014/main" id="{AD007991-A48C-36F8-D2C5-37CCD6ED3F75}"/>
              </a:ext>
            </a:extLst>
          </p:cNvPr>
          <p:cNvSpPr txBox="1"/>
          <p:nvPr/>
        </p:nvSpPr>
        <p:spPr>
          <a:xfrm>
            <a:off x="1198296" y="5708383"/>
            <a:ext cx="522738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ja-JP" altLang="en-US" dirty="0">
                <a:latin typeface="ＭＳ Ｐゴシック" panose="020B0600070205080204" pitchFamily="50" charset="-128"/>
                <a:ea typeface="ＭＳ Ｐゴシック" panose="020B0600070205080204" pitchFamily="50" charset="-128"/>
                <a:cs typeface="Times New Roman" panose="02020603050405020304" pitchFamily="18" charset="0"/>
              </a:rPr>
              <a:t>カラー：温度、ベクトル：残差平均</a:t>
            </a:r>
            <a:r>
              <a:rPr lang="ja-JP" altLang="en-US" sz="1800" dirty="0">
                <a:latin typeface="ＭＳ Ｐゴシック" panose="020B0600070205080204" pitchFamily="50" charset="-128"/>
                <a:ea typeface="ＭＳ Ｐゴシック" panose="020B0600070205080204" pitchFamily="50" charset="-128"/>
                <a:cs typeface="Arial" panose="020B0604020202020204" pitchFamily="34" charset="0"/>
              </a:rPr>
              <a:t>平均子午面循環</a:t>
            </a:r>
            <a:endParaRPr lang="ja-JP" altLang="en-US" dirty="0">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9" name="テキスト ボックス 8">
            <a:extLst>
              <a:ext uri="{FF2B5EF4-FFF2-40B4-BE49-F238E27FC236}">
                <a16:creationId xmlns:a16="http://schemas.microsoft.com/office/drawing/2014/main" id="{093F4F30-E207-ACA1-E299-99A03F00DD0B}"/>
              </a:ext>
            </a:extLst>
          </p:cNvPr>
          <p:cNvSpPr txBox="1"/>
          <p:nvPr/>
        </p:nvSpPr>
        <p:spPr>
          <a:xfrm>
            <a:off x="7612561" y="3591248"/>
            <a:ext cx="4492354"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ja-JP" altLang="en-US" sz="1200" dirty="0">
                <a:latin typeface="ＭＳ Ｐゴシック" panose="020B0600070205080204" pitchFamily="50" charset="-128"/>
                <a:ea typeface="ＭＳ Ｐゴシック" panose="020B0600070205080204" pitchFamily="50" charset="-128"/>
                <a:cs typeface="Times New Roman" panose="02020603050405020304" pitchFamily="18" charset="0"/>
              </a:rPr>
              <a:t>カラー：残差平均</a:t>
            </a:r>
            <a:r>
              <a:rPr lang="ja-JP" altLang="en-US" sz="1200" dirty="0">
                <a:latin typeface="ＭＳ Ｐゴシック" panose="020B0600070205080204" pitchFamily="50" charset="-128"/>
                <a:ea typeface="ＭＳ Ｐゴシック" panose="020B0600070205080204" pitchFamily="50" charset="-128"/>
                <a:cs typeface="Arial" panose="020B0604020202020204" pitchFamily="34" charset="0"/>
              </a:rPr>
              <a:t>平均子午面循環子午面成分、コンター：</a:t>
            </a:r>
            <a:r>
              <a:rPr lang="en-US" altLang="ja-JP" sz="1200" dirty="0" err="1">
                <a:latin typeface="ＭＳ Ｐゴシック" panose="020B0600070205080204" pitchFamily="50" charset="-128"/>
                <a:ea typeface="ＭＳ Ｐゴシック" panose="020B0600070205080204" pitchFamily="50" charset="-128"/>
                <a:cs typeface="Arial" panose="020B0604020202020204" pitchFamily="34" charset="0"/>
              </a:rPr>
              <a:t>frf</a:t>
            </a:r>
            <a:r>
              <a:rPr lang="ja-JP" altLang="en-US" sz="1200" dirty="0">
                <a:latin typeface="ＭＳ Ｐゴシック" panose="020B0600070205080204" pitchFamily="50" charset="-128"/>
                <a:ea typeface="ＭＳ Ｐゴシック" panose="020B0600070205080204" pitchFamily="50" charset="-128"/>
                <a:cs typeface="Arial" panose="020B0604020202020204" pitchFamily="34" charset="0"/>
              </a:rPr>
              <a:t>との差</a:t>
            </a:r>
            <a:endParaRPr lang="ja-JP" altLang="en-US" sz="12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10" name="テキスト ボックス 9">
            <a:extLst>
              <a:ext uri="{FF2B5EF4-FFF2-40B4-BE49-F238E27FC236}">
                <a16:creationId xmlns:a16="http://schemas.microsoft.com/office/drawing/2014/main" id="{15E36448-7423-FB66-13B9-F72095CC1967}"/>
              </a:ext>
            </a:extLst>
          </p:cNvPr>
          <p:cNvSpPr txBox="1"/>
          <p:nvPr/>
        </p:nvSpPr>
        <p:spPr>
          <a:xfrm>
            <a:off x="7674761" y="6384803"/>
            <a:ext cx="4492354"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ja-JP" altLang="en-US" sz="1200" dirty="0">
                <a:latin typeface="ＭＳ Ｐゴシック" panose="020B0600070205080204" pitchFamily="50" charset="-128"/>
                <a:ea typeface="ＭＳ Ｐゴシック" panose="020B0600070205080204" pitchFamily="50" charset="-128"/>
                <a:cs typeface="Times New Roman" panose="02020603050405020304" pitchFamily="18" charset="0"/>
              </a:rPr>
              <a:t>カラー：残差平均</a:t>
            </a:r>
            <a:r>
              <a:rPr lang="ja-JP" altLang="en-US" sz="1200" dirty="0">
                <a:latin typeface="ＭＳ Ｐゴシック" panose="020B0600070205080204" pitchFamily="50" charset="-128"/>
                <a:ea typeface="ＭＳ Ｐゴシック" panose="020B0600070205080204" pitchFamily="50" charset="-128"/>
                <a:cs typeface="Arial" panose="020B0604020202020204" pitchFamily="34" charset="0"/>
              </a:rPr>
              <a:t>平均子午面循環鉛直成分、コンター：</a:t>
            </a:r>
            <a:r>
              <a:rPr lang="en-US" altLang="ja-JP" sz="1200" dirty="0" err="1">
                <a:latin typeface="ＭＳ Ｐゴシック" panose="020B0600070205080204" pitchFamily="50" charset="-128"/>
                <a:ea typeface="ＭＳ Ｐゴシック" panose="020B0600070205080204" pitchFamily="50" charset="-128"/>
                <a:cs typeface="Arial" panose="020B0604020202020204" pitchFamily="34" charset="0"/>
              </a:rPr>
              <a:t>frf</a:t>
            </a:r>
            <a:r>
              <a:rPr lang="ja-JP" altLang="en-US" sz="1200" dirty="0">
                <a:latin typeface="ＭＳ Ｐゴシック" panose="020B0600070205080204" pitchFamily="50" charset="-128"/>
                <a:ea typeface="ＭＳ Ｐゴシック" panose="020B0600070205080204" pitchFamily="50" charset="-128"/>
                <a:cs typeface="Arial" panose="020B0604020202020204" pitchFamily="34" charset="0"/>
              </a:rPr>
              <a:t>との差</a:t>
            </a:r>
            <a:endParaRPr lang="ja-JP" altLang="en-US" sz="12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12" name="テキスト ボックス 11">
            <a:extLst>
              <a:ext uri="{FF2B5EF4-FFF2-40B4-BE49-F238E27FC236}">
                <a16:creationId xmlns:a16="http://schemas.microsoft.com/office/drawing/2014/main" id="{07D3D905-636A-9721-93E8-ABDCAFECC06B}"/>
              </a:ext>
            </a:extLst>
          </p:cNvPr>
          <p:cNvSpPr txBox="1"/>
          <p:nvPr/>
        </p:nvSpPr>
        <p:spPr>
          <a:xfrm>
            <a:off x="3679150" y="1714664"/>
            <a:ext cx="1005403" cy="338554"/>
          </a:xfrm>
          <a:prstGeom prst="rect">
            <a:avLst/>
          </a:prstGeom>
          <a:solidFill>
            <a:schemeClr val="bg1"/>
          </a:solidFill>
        </p:spPr>
        <p:txBody>
          <a:bodyPr wrap="none" rtlCol="0">
            <a:spAutoFit/>
          </a:bodyPr>
          <a:lstStyle/>
          <a:p>
            <a:r>
              <a:rPr kumimoji="1" lang="ja-JP" altLang="en-US" sz="1600" dirty="0">
                <a:latin typeface="ＭＳ Ｐゴシック" panose="020B0600070205080204" pitchFamily="50" charset="-128"/>
                <a:ea typeface="ＭＳ Ｐゴシック" panose="020B0600070205080204" pitchFamily="50" charset="-128"/>
              </a:rPr>
              <a:t>電波掩蔽</a:t>
            </a:r>
          </a:p>
        </p:txBody>
      </p:sp>
      <p:sp>
        <p:nvSpPr>
          <p:cNvPr id="13" name="テキスト ボックス 12">
            <a:extLst>
              <a:ext uri="{FF2B5EF4-FFF2-40B4-BE49-F238E27FC236}">
                <a16:creationId xmlns:a16="http://schemas.microsoft.com/office/drawing/2014/main" id="{43A4B6A6-C727-E0EA-C1A4-DB7323A93B48}"/>
              </a:ext>
            </a:extLst>
          </p:cNvPr>
          <p:cNvSpPr txBox="1"/>
          <p:nvPr/>
        </p:nvSpPr>
        <p:spPr>
          <a:xfrm>
            <a:off x="6005133" y="1714664"/>
            <a:ext cx="1005403" cy="338554"/>
          </a:xfrm>
          <a:prstGeom prst="rect">
            <a:avLst/>
          </a:prstGeom>
          <a:solidFill>
            <a:schemeClr val="bg1"/>
          </a:solidFill>
        </p:spPr>
        <p:txBody>
          <a:bodyPr wrap="none" rtlCol="0">
            <a:spAutoFit/>
          </a:bodyPr>
          <a:lstStyle/>
          <a:p>
            <a:r>
              <a:rPr lang="ja-JP" altLang="en-US" sz="1600" dirty="0">
                <a:latin typeface="ＭＳ Ｐゴシック" panose="020B0600070205080204" pitchFamily="50" charset="-128"/>
                <a:ea typeface="ＭＳ Ｐゴシック" panose="020B0600070205080204" pitchFamily="50" charset="-128"/>
              </a:rPr>
              <a:t>中間赤外</a:t>
            </a:r>
            <a:endParaRPr kumimoji="1" lang="ja-JP" altLang="en-US" sz="1600" dirty="0">
              <a:latin typeface="ＭＳ Ｐゴシック" panose="020B0600070205080204" pitchFamily="50" charset="-128"/>
              <a:ea typeface="ＭＳ Ｐゴシック" panose="020B0600070205080204" pitchFamily="50" charset="-128"/>
            </a:endParaRPr>
          </a:p>
        </p:txBody>
      </p:sp>
      <p:sp>
        <p:nvSpPr>
          <p:cNvPr id="15" name="テキスト ボックス 14">
            <a:extLst>
              <a:ext uri="{FF2B5EF4-FFF2-40B4-BE49-F238E27FC236}">
                <a16:creationId xmlns:a16="http://schemas.microsoft.com/office/drawing/2014/main" id="{A5EF6205-53CA-7B8B-F33F-3FF90AE608B4}"/>
              </a:ext>
            </a:extLst>
          </p:cNvPr>
          <p:cNvSpPr txBox="1"/>
          <p:nvPr/>
        </p:nvSpPr>
        <p:spPr>
          <a:xfrm>
            <a:off x="9773588" y="1096485"/>
            <a:ext cx="800219" cy="276999"/>
          </a:xfrm>
          <a:prstGeom prst="rect">
            <a:avLst/>
          </a:prstGeom>
          <a:solidFill>
            <a:schemeClr val="bg1"/>
          </a:solidFill>
        </p:spPr>
        <p:txBody>
          <a:bodyPr wrap="none" rtlCol="0">
            <a:spAutoFit/>
          </a:bodyPr>
          <a:lstStyle/>
          <a:p>
            <a:r>
              <a:rPr kumimoji="1" lang="ja-JP" altLang="en-US" sz="1200" dirty="0">
                <a:latin typeface="ＭＳ Ｐゴシック" panose="020B0600070205080204" pitchFamily="50" charset="-128"/>
                <a:ea typeface="ＭＳ Ｐゴシック" panose="020B0600070205080204" pitchFamily="50" charset="-128"/>
              </a:rPr>
              <a:t>電波掩蔽</a:t>
            </a:r>
          </a:p>
        </p:txBody>
      </p:sp>
      <p:sp>
        <p:nvSpPr>
          <p:cNvPr id="16" name="テキスト ボックス 15">
            <a:extLst>
              <a:ext uri="{FF2B5EF4-FFF2-40B4-BE49-F238E27FC236}">
                <a16:creationId xmlns:a16="http://schemas.microsoft.com/office/drawing/2014/main" id="{89648F15-AF72-359F-7485-08A2D8ABC905}"/>
              </a:ext>
            </a:extLst>
          </p:cNvPr>
          <p:cNvSpPr txBox="1"/>
          <p:nvPr/>
        </p:nvSpPr>
        <p:spPr>
          <a:xfrm>
            <a:off x="11366896" y="1096484"/>
            <a:ext cx="800219" cy="276999"/>
          </a:xfrm>
          <a:prstGeom prst="rect">
            <a:avLst/>
          </a:prstGeom>
          <a:solidFill>
            <a:schemeClr val="bg1"/>
          </a:solidFill>
        </p:spPr>
        <p:txBody>
          <a:bodyPr wrap="none" rtlCol="0">
            <a:spAutoFit/>
          </a:bodyPr>
          <a:lstStyle/>
          <a:p>
            <a:r>
              <a:rPr lang="ja-JP" altLang="en-US" sz="1200" dirty="0">
                <a:latin typeface="ＭＳ Ｐゴシック" panose="020B0600070205080204" pitchFamily="50" charset="-128"/>
                <a:ea typeface="ＭＳ Ｐゴシック" panose="020B0600070205080204" pitchFamily="50" charset="-128"/>
              </a:rPr>
              <a:t>中間赤外</a:t>
            </a:r>
            <a:endParaRPr kumimoji="1" lang="ja-JP" altLang="en-US" sz="1200" dirty="0">
              <a:latin typeface="ＭＳ Ｐゴシック" panose="020B0600070205080204" pitchFamily="50" charset="-128"/>
              <a:ea typeface="ＭＳ Ｐゴシック" panose="020B0600070205080204" pitchFamily="50" charset="-128"/>
            </a:endParaRPr>
          </a:p>
        </p:txBody>
      </p:sp>
      <p:sp>
        <p:nvSpPr>
          <p:cNvPr id="19" name="テキスト ボックス 18">
            <a:extLst>
              <a:ext uri="{FF2B5EF4-FFF2-40B4-BE49-F238E27FC236}">
                <a16:creationId xmlns:a16="http://schemas.microsoft.com/office/drawing/2014/main" id="{3D1D3BA9-4EA7-F18C-7ABE-2A2CEBD86871}"/>
              </a:ext>
            </a:extLst>
          </p:cNvPr>
          <p:cNvSpPr txBox="1"/>
          <p:nvPr/>
        </p:nvSpPr>
        <p:spPr>
          <a:xfrm>
            <a:off x="9752561" y="3839076"/>
            <a:ext cx="800219" cy="276999"/>
          </a:xfrm>
          <a:prstGeom prst="rect">
            <a:avLst/>
          </a:prstGeom>
          <a:solidFill>
            <a:schemeClr val="bg1"/>
          </a:solidFill>
        </p:spPr>
        <p:txBody>
          <a:bodyPr wrap="none" rtlCol="0">
            <a:spAutoFit/>
          </a:bodyPr>
          <a:lstStyle/>
          <a:p>
            <a:r>
              <a:rPr kumimoji="1" lang="ja-JP" altLang="en-US" sz="1200" dirty="0">
                <a:latin typeface="ＭＳ Ｐゴシック" panose="020B0600070205080204" pitchFamily="50" charset="-128"/>
                <a:ea typeface="ＭＳ Ｐゴシック" panose="020B0600070205080204" pitchFamily="50" charset="-128"/>
              </a:rPr>
              <a:t>電波掩蔽</a:t>
            </a:r>
          </a:p>
        </p:txBody>
      </p:sp>
      <p:sp>
        <p:nvSpPr>
          <p:cNvPr id="20" name="テキスト ボックス 19">
            <a:extLst>
              <a:ext uri="{FF2B5EF4-FFF2-40B4-BE49-F238E27FC236}">
                <a16:creationId xmlns:a16="http://schemas.microsoft.com/office/drawing/2014/main" id="{D253F695-3A8A-8E49-0B4B-873ABB69427C}"/>
              </a:ext>
            </a:extLst>
          </p:cNvPr>
          <p:cNvSpPr txBox="1"/>
          <p:nvPr/>
        </p:nvSpPr>
        <p:spPr>
          <a:xfrm>
            <a:off x="11345869" y="3839075"/>
            <a:ext cx="800219" cy="276999"/>
          </a:xfrm>
          <a:prstGeom prst="rect">
            <a:avLst/>
          </a:prstGeom>
          <a:solidFill>
            <a:schemeClr val="bg1"/>
          </a:solidFill>
        </p:spPr>
        <p:txBody>
          <a:bodyPr wrap="none" rtlCol="0">
            <a:spAutoFit/>
          </a:bodyPr>
          <a:lstStyle/>
          <a:p>
            <a:r>
              <a:rPr lang="ja-JP" altLang="en-US" sz="1200" dirty="0">
                <a:latin typeface="ＭＳ Ｐゴシック" panose="020B0600070205080204" pitchFamily="50" charset="-128"/>
                <a:ea typeface="ＭＳ Ｐゴシック" panose="020B0600070205080204" pitchFamily="50" charset="-128"/>
              </a:rPr>
              <a:t>中間赤外</a:t>
            </a:r>
            <a:endParaRPr kumimoji="1" lang="ja-JP" altLang="en-US" sz="12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173247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コンテンツ プレースホルダー 4">
            <a:extLst>
              <a:ext uri="{FF2B5EF4-FFF2-40B4-BE49-F238E27FC236}">
                <a16:creationId xmlns:a16="http://schemas.microsoft.com/office/drawing/2014/main" id="{E42E027C-325C-4E1C-AA2F-4C4D1FB31AEF}"/>
              </a:ext>
            </a:extLst>
          </p:cNvPr>
          <p:cNvSpPr txBox="1">
            <a:spLocks/>
          </p:cNvSpPr>
          <p:nvPr/>
        </p:nvSpPr>
        <p:spPr>
          <a:xfrm>
            <a:off x="227663" y="1135133"/>
            <a:ext cx="11970091" cy="522212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3200" u="sng" dirty="0">
                <a:latin typeface="ＭＳ Ｐゴシック" panose="020B0600070205080204" pitchFamily="50" charset="-128"/>
                <a:ea typeface="ＭＳ Ｐゴシック" panose="020B0600070205080204" pitchFamily="50" charset="-128"/>
              </a:rPr>
              <a:t>コールドカラー再現 </a:t>
            </a:r>
            <a:r>
              <a:rPr lang="en-US" altLang="ja-JP" sz="3200" u="sng" dirty="0">
                <a:latin typeface="ＭＳ Ｐゴシック" panose="020B0600070205080204" pitchFamily="50" charset="-128"/>
                <a:ea typeface="ＭＳ Ｐゴシック" panose="020B0600070205080204" pitchFamily="50" charset="-128"/>
              </a:rPr>
              <a:t>OSSE</a:t>
            </a:r>
          </a:p>
          <a:p>
            <a:pPr lvl="1"/>
            <a:r>
              <a:rPr lang="ja-JP" altLang="en-US" sz="2800" dirty="0">
                <a:latin typeface="ＭＳ Ｐゴシック" panose="020B0600070205080204" pitchFamily="50" charset="-128"/>
                <a:ea typeface="ＭＳ Ｐゴシック" panose="020B0600070205080204" pitchFamily="50" charset="-128"/>
              </a:rPr>
              <a:t>衛星間電波掩蔽観測と中間赤外カメラ観測を模擬した実験</a:t>
            </a:r>
            <a:endParaRPr lang="en-US" altLang="ja-JP" sz="2800" dirty="0">
              <a:latin typeface="ＭＳ Ｐゴシック" panose="020B0600070205080204" pitchFamily="50" charset="-128"/>
              <a:ea typeface="ＭＳ Ｐゴシック" panose="020B0600070205080204" pitchFamily="50" charset="-128"/>
            </a:endParaRPr>
          </a:p>
          <a:p>
            <a:pPr lvl="1"/>
            <a:r>
              <a:rPr lang="ja-JP" altLang="en-US" sz="2800" dirty="0">
                <a:latin typeface="ＭＳ Ｐゴシック" panose="020B0600070205080204" pitchFamily="50" charset="-128"/>
                <a:ea typeface="ＭＳ Ｐゴシック" panose="020B0600070205080204" pitchFamily="50" charset="-128"/>
              </a:rPr>
              <a:t>今回の軌道では、どちらもコールドカラーを再現</a:t>
            </a:r>
            <a:endParaRPr lang="en-US" altLang="ja-JP" sz="2800" dirty="0">
              <a:latin typeface="ＭＳ Ｐゴシック" panose="020B0600070205080204" pitchFamily="50" charset="-128"/>
              <a:ea typeface="ＭＳ Ｐゴシック" panose="020B0600070205080204" pitchFamily="50" charset="-128"/>
            </a:endParaRPr>
          </a:p>
          <a:p>
            <a:pPr lvl="1"/>
            <a:r>
              <a:rPr lang="ja-JP" altLang="en-US" sz="2800" dirty="0">
                <a:latin typeface="ＭＳ Ｐゴシック" panose="020B0600070205080204" pitchFamily="50" charset="-128"/>
                <a:ea typeface="ＭＳ Ｐゴシック" panose="020B0600070205080204" pitchFamily="50" charset="-128"/>
              </a:rPr>
              <a:t>観測があった領域の温度を修正</a:t>
            </a:r>
            <a:endParaRPr lang="en-US" altLang="ja-JP" sz="2800" dirty="0">
              <a:latin typeface="ＭＳ Ｐゴシック" panose="020B0600070205080204" pitchFamily="50" charset="-128"/>
              <a:ea typeface="ＭＳ Ｐゴシック" panose="020B0600070205080204" pitchFamily="50" charset="-128"/>
            </a:endParaRPr>
          </a:p>
          <a:p>
            <a:pPr lvl="2"/>
            <a:r>
              <a:rPr lang="ja-JP" altLang="en-US" sz="2400" dirty="0">
                <a:latin typeface="ＭＳ Ｐゴシック" panose="020B0600070205080204" pitchFamily="50" charset="-128"/>
                <a:ea typeface="ＭＳ Ｐゴシック" panose="020B0600070205080204" pitchFamily="50" charset="-128"/>
              </a:rPr>
              <a:t>衛星間電波掩蔽観測の同化→高度</a:t>
            </a:r>
            <a:r>
              <a:rPr lang="en-US" altLang="ja-JP" sz="2400" dirty="0">
                <a:latin typeface="ＭＳ Ｐゴシック" panose="020B0600070205080204" pitchFamily="50" charset="-128"/>
                <a:ea typeface="ＭＳ Ｐゴシック" panose="020B0600070205080204" pitchFamily="50" charset="-128"/>
              </a:rPr>
              <a:t>40</a:t>
            </a:r>
            <a:r>
              <a:rPr lang="ja-JP" altLang="en-US" sz="2400" dirty="0">
                <a:latin typeface="ＭＳ Ｐゴシック" panose="020B0600070205080204" pitchFamily="50" charset="-128"/>
                <a:ea typeface="ＭＳ Ｐゴシック" panose="020B0600070205080204" pitchFamily="50" charset="-128"/>
              </a:rPr>
              <a:t>～</a:t>
            </a:r>
            <a:r>
              <a:rPr lang="en-US" altLang="ja-JP" sz="2400" dirty="0">
                <a:latin typeface="ＭＳ Ｐゴシック" panose="020B0600070205080204" pitchFamily="50" charset="-128"/>
                <a:ea typeface="ＭＳ Ｐゴシック" panose="020B0600070205080204" pitchFamily="50" charset="-128"/>
              </a:rPr>
              <a:t>90km</a:t>
            </a:r>
            <a:r>
              <a:rPr lang="ja-JP" altLang="en-US" sz="2400" dirty="0">
                <a:latin typeface="ＭＳ Ｐゴシック" panose="020B0600070205080204" pitchFamily="50" charset="-128"/>
                <a:ea typeface="ＭＳ Ｐゴシック" panose="020B0600070205080204" pitchFamily="50" charset="-128"/>
              </a:rPr>
              <a:t>の両極を広く修正</a:t>
            </a:r>
            <a:endParaRPr lang="en-US" altLang="ja-JP" sz="2400" dirty="0">
              <a:latin typeface="ＭＳ Ｐゴシック" panose="020B0600070205080204" pitchFamily="50" charset="-128"/>
              <a:ea typeface="ＭＳ Ｐゴシック" panose="020B0600070205080204" pitchFamily="50" charset="-128"/>
            </a:endParaRPr>
          </a:p>
          <a:p>
            <a:pPr lvl="2"/>
            <a:r>
              <a:rPr lang="ja-JP" altLang="en-US" sz="2400" dirty="0">
                <a:latin typeface="ＭＳ Ｐゴシック" panose="020B0600070205080204" pitchFamily="50" charset="-128"/>
                <a:ea typeface="ＭＳ Ｐゴシック" panose="020B0600070205080204" pitchFamily="50" charset="-128"/>
              </a:rPr>
              <a:t>中間赤外カメラ観測の同化→高度</a:t>
            </a:r>
            <a:r>
              <a:rPr lang="en-US" altLang="ja-JP" sz="2400" dirty="0">
                <a:latin typeface="ＭＳ Ｐゴシック" panose="020B0600070205080204" pitchFamily="50" charset="-128"/>
                <a:ea typeface="ＭＳ Ｐゴシック" panose="020B0600070205080204" pitchFamily="50" charset="-128"/>
              </a:rPr>
              <a:t>70km</a:t>
            </a:r>
            <a:r>
              <a:rPr lang="ja-JP" altLang="en-US" sz="2400" dirty="0">
                <a:latin typeface="ＭＳ Ｐゴシック" panose="020B0600070205080204" pitchFamily="50" charset="-128"/>
                <a:ea typeface="ＭＳ Ｐゴシック" panose="020B0600070205080204" pitchFamily="50" charset="-128"/>
              </a:rPr>
              <a:t>の北極域を強く修正</a:t>
            </a:r>
            <a:endParaRPr lang="en-US" altLang="ja-JP" sz="2400" dirty="0">
              <a:latin typeface="ＭＳ Ｐゴシック" panose="020B0600070205080204" pitchFamily="50" charset="-128"/>
              <a:ea typeface="ＭＳ Ｐゴシック" panose="020B0600070205080204" pitchFamily="50" charset="-128"/>
            </a:endParaRPr>
          </a:p>
          <a:p>
            <a:pPr lvl="1"/>
            <a:r>
              <a:rPr lang="ja-JP" altLang="en-US" sz="2800" dirty="0">
                <a:latin typeface="ＭＳ Ｐゴシック" panose="020B0600070205080204" pitchFamily="50" charset="-128"/>
                <a:ea typeface="ＭＳ Ｐゴシック" panose="020B0600070205080204" pitchFamily="50" charset="-128"/>
              </a:rPr>
              <a:t>同化した温度だけではなく風速も修正されているが、コールドカラーが生じるような大気循環（下降流による断熱加熱）までを修正するには至っていない？</a:t>
            </a:r>
            <a:endParaRPr lang="en-US" altLang="ja-JP" sz="2800" dirty="0">
              <a:latin typeface="ＭＳ Ｐゴシック" panose="020B0600070205080204" pitchFamily="50" charset="-128"/>
              <a:ea typeface="ＭＳ Ｐゴシック" panose="020B0600070205080204" pitchFamily="50" charset="-128"/>
            </a:endParaRPr>
          </a:p>
          <a:p>
            <a:r>
              <a:rPr lang="ja-JP" altLang="en-US" sz="3200" u="sng" dirty="0">
                <a:latin typeface="ＭＳ Ｐゴシック" panose="020B0600070205080204" pitchFamily="50" charset="-128"/>
                <a:ea typeface="ＭＳ Ｐゴシック" panose="020B0600070205080204" pitchFamily="50" charset="-128"/>
              </a:rPr>
              <a:t>衛星間電波掩蔽観測</a:t>
            </a:r>
            <a:endParaRPr lang="en-US" altLang="ja-JP" sz="3200" u="sng" dirty="0">
              <a:latin typeface="ＭＳ Ｐゴシック" panose="020B0600070205080204" pitchFamily="50" charset="-128"/>
              <a:ea typeface="ＭＳ Ｐゴシック" panose="020B0600070205080204" pitchFamily="50" charset="-128"/>
            </a:endParaRPr>
          </a:p>
          <a:p>
            <a:pPr lvl="1"/>
            <a:r>
              <a:rPr lang="ja-JP" altLang="en-US" sz="2800" dirty="0">
                <a:latin typeface="ＭＳ Ｐゴシック" panose="020B0600070205080204" pitchFamily="50" charset="-128"/>
                <a:ea typeface="ＭＳ Ｐゴシック" panose="020B0600070205080204" pitchFamily="50" charset="-128"/>
              </a:rPr>
              <a:t>カメラ搭載する衛星に比べれば比較的安価で行える。</a:t>
            </a:r>
            <a:endParaRPr lang="en-US" altLang="ja-JP" sz="2800" dirty="0">
              <a:latin typeface="ＭＳ Ｐゴシック" panose="020B0600070205080204" pitchFamily="50" charset="-128"/>
              <a:ea typeface="ＭＳ Ｐゴシック" panose="020B0600070205080204" pitchFamily="50" charset="-128"/>
            </a:endParaRPr>
          </a:p>
          <a:p>
            <a:pPr lvl="1"/>
            <a:r>
              <a:rPr lang="ja-JP" altLang="en-US" sz="2800" dirty="0">
                <a:latin typeface="ＭＳ Ｐゴシック" panose="020B0600070205080204" pitchFamily="50" charset="-128"/>
                <a:ea typeface="ＭＳ Ｐゴシック" panose="020B0600070205080204" pitchFamily="50" charset="-128"/>
              </a:rPr>
              <a:t>金星や火星で実施したいとする計画。</a:t>
            </a:r>
            <a:endParaRPr lang="en-US" altLang="ja-JP" sz="2800" dirty="0">
              <a:latin typeface="ＭＳ Ｐゴシック" panose="020B0600070205080204" pitchFamily="50" charset="-128"/>
              <a:ea typeface="ＭＳ Ｐゴシック" panose="020B0600070205080204" pitchFamily="50" charset="-128"/>
            </a:endParaRPr>
          </a:p>
          <a:p>
            <a:pPr lvl="1"/>
            <a:r>
              <a:rPr lang="ja-JP" altLang="en-US" sz="2800" dirty="0">
                <a:latin typeface="ＭＳ Ｐゴシック" panose="020B0600070205080204" pitchFamily="50" charset="-128"/>
                <a:ea typeface="ＭＳ Ｐゴシック" panose="020B0600070205080204" pitchFamily="50" charset="-128"/>
              </a:rPr>
              <a:t>この観測にどういった現象の観測可能性があるか、</a:t>
            </a:r>
            <a:r>
              <a:rPr lang="en-US" altLang="ja-JP" sz="2800" dirty="0">
                <a:latin typeface="ＭＳ Ｐゴシック" panose="020B0600070205080204" pitchFamily="50" charset="-128"/>
                <a:ea typeface="ＭＳ Ｐゴシック" panose="020B0600070205080204" pitchFamily="50" charset="-128"/>
              </a:rPr>
              <a:t>OSSE</a:t>
            </a:r>
            <a:r>
              <a:rPr lang="ja-JP" altLang="en-US" sz="2800" dirty="0">
                <a:latin typeface="ＭＳ Ｐゴシック" panose="020B0600070205080204" pitchFamily="50" charset="-128"/>
                <a:ea typeface="ＭＳ Ｐゴシック" panose="020B0600070205080204" pitchFamily="50" charset="-128"/>
              </a:rPr>
              <a:t>で調査する。</a:t>
            </a:r>
            <a:endParaRPr lang="en-US" altLang="ja-JP" sz="2800" dirty="0">
              <a:latin typeface="ＭＳ Ｐゴシック" panose="020B0600070205080204" pitchFamily="50" charset="-128"/>
              <a:ea typeface="ＭＳ Ｐゴシック" panose="020B0600070205080204" pitchFamily="50" charset="-128"/>
            </a:endParaRPr>
          </a:p>
          <a:p>
            <a:pPr marL="457200" lvl="1" indent="0" algn="r">
              <a:buNone/>
            </a:pPr>
            <a:endParaRPr lang="en-US" altLang="ja-JP" sz="2800" dirty="0">
              <a:latin typeface="ＭＳ Ｐゴシック" panose="020B0600070205080204" pitchFamily="50" charset="-128"/>
              <a:ea typeface="ＭＳ Ｐゴシック" panose="020B0600070205080204" pitchFamily="50" charset="-128"/>
            </a:endParaRPr>
          </a:p>
        </p:txBody>
      </p:sp>
      <p:sp>
        <p:nvSpPr>
          <p:cNvPr id="5" name="タイトル 1">
            <a:extLst>
              <a:ext uri="{FF2B5EF4-FFF2-40B4-BE49-F238E27FC236}">
                <a16:creationId xmlns:a16="http://schemas.microsoft.com/office/drawing/2014/main" id="{A3EBF938-6ED2-459B-B745-33DD150644CC}"/>
              </a:ext>
            </a:extLst>
          </p:cNvPr>
          <p:cNvSpPr txBox="1">
            <a:spLocks/>
          </p:cNvSpPr>
          <p:nvPr/>
        </p:nvSpPr>
        <p:spPr>
          <a:xfrm>
            <a:off x="308225" y="41096"/>
            <a:ext cx="11712540" cy="10274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solidFill>
                  <a:srgbClr val="002060"/>
                </a:solidFill>
                <a:latin typeface="ＭＳ Ｐゴシック" panose="020B0600070205080204" pitchFamily="50" charset="-128"/>
                <a:ea typeface="ＭＳ Ｐゴシック" panose="020B0600070205080204" pitchFamily="50" charset="-128"/>
              </a:rPr>
              <a:t>まとめ</a:t>
            </a:r>
            <a:endParaRPr lang="ja-JP" altLang="en-US" sz="4800" dirty="0">
              <a:solidFill>
                <a:srgbClr val="00206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721233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ED1330AA-A01D-4378-B4AF-3B0AAF7ACFC0}"/>
              </a:ext>
            </a:extLst>
          </p:cNvPr>
          <p:cNvSpPr txBox="1">
            <a:spLocks/>
          </p:cNvSpPr>
          <p:nvPr/>
        </p:nvSpPr>
        <p:spPr>
          <a:xfrm>
            <a:off x="831850" y="1709738"/>
            <a:ext cx="10515600" cy="2852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6000" dirty="0">
                <a:solidFill>
                  <a:srgbClr val="002060"/>
                </a:solidFill>
                <a:latin typeface="ＭＳ Ｐゴシック" panose="020B0600070205080204" pitchFamily="50" charset="-128"/>
                <a:ea typeface="ＭＳ Ｐゴシック" panose="020B0600070205080204" pitchFamily="50" charset="-128"/>
              </a:rPr>
              <a:t>補足</a:t>
            </a:r>
          </a:p>
        </p:txBody>
      </p:sp>
    </p:spTree>
    <p:extLst>
      <p:ext uri="{BB962C8B-B14F-4D97-AF65-F5344CB8AC3E}">
        <p14:creationId xmlns:p14="http://schemas.microsoft.com/office/powerpoint/2010/main" val="3442771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E4FC3F-0855-AE61-769C-B5CE921085BE}"/>
              </a:ext>
            </a:extLst>
          </p:cNvPr>
          <p:cNvSpPr txBox="1">
            <a:spLocks/>
          </p:cNvSpPr>
          <p:nvPr/>
        </p:nvSpPr>
        <p:spPr>
          <a:xfrm>
            <a:off x="396491" y="32464"/>
            <a:ext cx="11883775" cy="10274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8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実験結果</a:t>
            </a:r>
            <a:endParaRPr lang="en-US" altLang="ja-JP" sz="48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nvGrpSpPr>
          <p:cNvPr id="5" name="グループ化 4">
            <a:extLst>
              <a:ext uri="{FF2B5EF4-FFF2-40B4-BE49-F238E27FC236}">
                <a16:creationId xmlns:a16="http://schemas.microsoft.com/office/drawing/2014/main" id="{B647FB7B-1F05-E1E0-49E6-3999BF0845A4}"/>
              </a:ext>
            </a:extLst>
          </p:cNvPr>
          <p:cNvGrpSpPr/>
          <p:nvPr/>
        </p:nvGrpSpPr>
        <p:grpSpPr>
          <a:xfrm>
            <a:off x="173158" y="3266983"/>
            <a:ext cx="11883775" cy="3388843"/>
            <a:chOff x="173158" y="3266983"/>
            <a:chExt cx="11883775" cy="3388843"/>
          </a:xfrm>
        </p:grpSpPr>
        <p:sp>
          <p:nvSpPr>
            <p:cNvPr id="4" name="正方形/長方形 3">
              <a:extLst>
                <a:ext uri="{FF2B5EF4-FFF2-40B4-BE49-F238E27FC236}">
                  <a16:creationId xmlns:a16="http://schemas.microsoft.com/office/drawing/2014/main" id="{9C6E45AA-AC64-53CE-5479-B219C349A4A6}"/>
                </a:ext>
              </a:extLst>
            </p:cNvPr>
            <p:cNvSpPr/>
            <p:nvPr/>
          </p:nvSpPr>
          <p:spPr>
            <a:xfrm>
              <a:off x="173158" y="3266983"/>
              <a:ext cx="11883775" cy="3388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グループ化 38">
              <a:extLst>
                <a:ext uri="{FF2B5EF4-FFF2-40B4-BE49-F238E27FC236}">
                  <a16:creationId xmlns:a16="http://schemas.microsoft.com/office/drawing/2014/main" id="{CEB4A59B-F784-C0E3-4941-B9E76AD8A5F9}"/>
                </a:ext>
              </a:extLst>
            </p:cNvPr>
            <p:cNvGrpSpPr>
              <a:grpSpLocks noChangeAspect="1"/>
            </p:cNvGrpSpPr>
            <p:nvPr/>
          </p:nvGrpSpPr>
          <p:grpSpPr>
            <a:xfrm>
              <a:off x="659770" y="3332680"/>
              <a:ext cx="7859094" cy="3323146"/>
              <a:chOff x="33155" y="3490798"/>
              <a:chExt cx="8883937" cy="3756491"/>
            </a:xfrm>
          </p:grpSpPr>
          <p:pic>
            <p:nvPicPr>
              <p:cNvPr id="36" name="図 35">
                <a:extLst>
                  <a:ext uri="{FF2B5EF4-FFF2-40B4-BE49-F238E27FC236}">
                    <a16:creationId xmlns:a16="http://schemas.microsoft.com/office/drawing/2014/main" id="{22382477-6A6C-B22B-6A59-597989BBD2FF}"/>
                  </a:ext>
                </a:extLst>
              </p:cNvPr>
              <p:cNvPicPr>
                <a:picLocks noChangeAspect="1"/>
              </p:cNvPicPr>
              <p:nvPr/>
            </p:nvPicPr>
            <p:blipFill rotWithShape="1">
              <a:blip r:embed="rId3">
                <a:extLst>
                  <a:ext uri="{28A0092B-C50C-407E-A947-70E740481C1C}">
                    <a14:useLocalDpi xmlns:a14="http://schemas.microsoft.com/office/drawing/2010/main" val="0"/>
                  </a:ext>
                </a:extLst>
              </a:blip>
              <a:srcRect t="2843" b="55987"/>
              <a:stretch/>
            </p:blipFill>
            <p:spPr>
              <a:xfrm>
                <a:off x="33155" y="3490798"/>
                <a:ext cx="8875059" cy="2823443"/>
              </a:xfrm>
              <a:prstGeom prst="rect">
                <a:avLst/>
              </a:prstGeom>
            </p:spPr>
          </p:pic>
          <p:pic>
            <p:nvPicPr>
              <p:cNvPr id="38" name="図 37">
                <a:extLst>
                  <a:ext uri="{FF2B5EF4-FFF2-40B4-BE49-F238E27FC236}">
                    <a16:creationId xmlns:a16="http://schemas.microsoft.com/office/drawing/2014/main" id="{CF27DD05-D347-9C62-9D53-171E2AEE93EB}"/>
                  </a:ext>
                </a:extLst>
              </p:cNvPr>
              <p:cNvPicPr>
                <a:picLocks noChangeAspect="1"/>
              </p:cNvPicPr>
              <p:nvPr/>
            </p:nvPicPr>
            <p:blipFill rotWithShape="1">
              <a:blip r:embed="rId3">
                <a:extLst>
                  <a:ext uri="{28A0092B-C50C-407E-A947-70E740481C1C}">
                    <a14:useLocalDpi xmlns:a14="http://schemas.microsoft.com/office/drawing/2010/main" val="0"/>
                  </a:ext>
                </a:extLst>
              </a:blip>
              <a:srcRect t="82878" b="2967"/>
              <a:stretch/>
            </p:blipFill>
            <p:spPr>
              <a:xfrm>
                <a:off x="42033" y="6276509"/>
                <a:ext cx="8875059" cy="970780"/>
              </a:xfrm>
              <a:prstGeom prst="rect">
                <a:avLst/>
              </a:prstGeom>
            </p:spPr>
          </p:pic>
        </p:grpSp>
        <p:sp>
          <p:nvSpPr>
            <p:cNvPr id="42" name="テキスト ボックス 41">
              <a:extLst>
                <a:ext uri="{FF2B5EF4-FFF2-40B4-BE49-F238E27FC236}">
                  <a16:creationId xmlns:a16="http://schemas.microsoft.com/office/drawing/2014/main" id="{E4F96BBB-F11B-E3CB-49E3-B2354BEDDC6F}"/>
                </a:ext>
              </a:extLst>
            </p:cNvPr>
            <p:cNvSpPr txBox="1"/>
            <p:nvPr/>
          </p:nvSpPr>
          <p:spPr>
            <a:xfrm>
              <a:off x="8608317" y="5414914"/>
              <a:ext cx="2923913" cy="83099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ja-JP" altLang="en-US"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東西平均温度の</a:t>
              </a:r>
              <a:endParaRPr lang="en-US" altLang="ja-JP"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defRPr/>
              </a:pPr>
              <a:r>
                <a:rPr lang="en-US" altLang="ja-JP"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 87.9</a:t>
              </a:r>
              <a:r>
                <a:rPr lang="ja-JP" altLang="en-US"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N </a:t>
              </a:r>
              <a:r>
                <a:rPr lang="ja-JP" altLang="en-US"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と</a:t>
              </a:r>
              <a:r>
                <a:rPr lang="en-US" altLang="ja-JP"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 71.2</a:t>
              </a:r>
              <a:r>
                <a:rPr lang="ja-JP" altLang="en-US"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N </a:t>
              </a:r>
              <a:r>
                <a:rPr lang="ja-JP" altLang="en-US"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との差の</a:t>
              </a:r>
              <a:endParaRPr lang="en-US" altLang="ja-JP"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defRPr/>
              </a:pPr>
              <a:r>
                <a:rPr lang="ja-JP" altLang="en-US"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時間変化</a:t>
              </a:r>
            </a:p>
          </p:txBody>
        </p:sp>
        <p:sp>
          <p:nvSpPr>
            <p:cNvPr id="3" name="正方形/長方形 2">
              <a:extLst>
                <a:ext uri="{FF2B5EF4-FFF2-40B4-BE49-F238E27FC236}">
                  <a16:creationId xmlns:a16="http://schemas.microsoft.com/office/drawing/2014/main" id="{96E23728-AD58-ECDC-F222-92378D4F0E50}"/>
                </a:ext>
              </a:extLst>
            </p:cNvPr>
            <p:cNvSpPr/>
            <p:nvPr/>
          </p:nvSpPr>
          <p:spPr>
            <a:xfrm>
              <a:off x="1597981" y="3266983"/>
              <a:ext cx="497149" cy="435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8857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E4FC3F-0855-AE61-769C-B5CE921085BE}"/>
              </a:ext>
            </a:extLst>
          </p:cNvPr>
          <p:cNvSpPr txBox="1">
            <a:spLocks/>
          </p:cNvSpPr>
          <p:nvPr/>
        </p:nvSpPr>
        <p:spPr>
          <a:xfrm>
            <a:off x="396491" y="32464"/>
            <a:ext cx="11883775" cy="10274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8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実験結果</a:t>
            </a:r>
            <a:endParaRPr lang="en-US" altLang="ja-JP" sz="48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nvGrpSpPr>
          <p:cNvPr id="3" name="グループ化 2">
            <a:extLst>
              <a:ext uri="{FF2B5EF4-FFF2-40B4-BE49-F238E27FC236}">
                <a16:creationId xmlns:a16="http://schemas.microsoft.com/office/drawing/2014/main" id="{B64B3FDF-5285-8101-9BFC-20ACD929A84A}"/>
              </a:ext>
            </a:extLst>
          </p:cNvPr>
          <p:cNvGrpSpPr/>
          <p:nvPr/>
        </p:nvGrpSpPr>
        <p:grpSpPr>
          <a:xfrm>
            <a:off x="173158" y="3266983"/>
            <a:ext cx="11883775" cy="3388843"/>
            <a:chOff x="173158" y="3266983"/>
            <a:chExt cx="11883775" cy="3388843"/>
          </a:xfrm>
        </p:grpSpPr>
        <p:sp>
          <p:nvSpPr>
            <p:cNvPr id="11" name="正方形/長方形 10">
              <a:extLst>
                <a:ext uri="{FF2B5EF4-FFF2-40B4-BE49-F238E27FC236}">
                  <a16:creationId xmlns:a16="http://schemas.microsoft.com/office/drawing/2014/main" id="{5BAE3B5A-6041-D398-D358-A83CCB892A3A}"/>
                </a:ext>
              </a:extLst>
            </p:cNvPr>
            <p:cNvSpPr/>
            <p:nvPr/>
          </p:nvSpPr>
          <p:spPr>
            <a:xfrm>
              <a:off x="173158" y="3266983"/>
              <a:ext cx="11883775" cy="3388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a:extLst>
                <a:ext uri="{FF2B5EF4-FFF2-40B4-BE49-F238E27FC236}">
                  <a16:creationId xmlns:a16="http://schemas.microsoft.com/office/drawing/2014/main" id="{341FED3F-FD91-7034-08E4-89D2DAAD316D}"/>
                </a:ext>
              </a:extLst>
            </p:cNvPr>
            <p:cNvPicPr>
              <a:picLocks noChangeAspect="1"/>
            </p:cNvPicPr>
            <p:nvPr/>
          </p:nvPicPr>
          <p:blipFill rotWithShape="1">
            <a:blip r:embed="rId3">
              <a:extLst>
                <a:ext uri="{28A0092B-C50C-407E-A947-70E740481C1C}">
                  <a14:useLocalDpi xmlns:a14="http://schemas.microsoft.com/office/drawing/2010/main" val="0"/>
                </a:ext>
              </a:extLst>
            </a:blip>
            <a:srcRect t="43495" b="3171"/>
            <a:stretch/>
          </p:blipFill>
          <p:spPr>
            <a:xfrm>
              <a:off x="669666" y="3394828"/>
              <a:ext cx="7858800" cy="3238779"/>
            </a:xfrm>
            <a:prstGeom prst="rect">
              <a:avLst/>
            </a:prstGeom>
          </p:spPr>
        </p:pic>
        <p:sp>
          <p:nvSpPr>
            <p:cNvPr id="14" name="正方形/長方形 13">
              <a:extLst>
                <a:ext uri="{FF2B5EF4-FFF2-40B4-BE49-F238E27FC236}">
                  <a16:creationId xmlns:a16="http://schemas.microsoft.com/office/drawing/2014/main" id="{24C34B9B-680B-C493-F7A1-632AD6A36ED8}"/>
                </a:ext>
              </a:extLst>
            </p:cNvPr>
            <p:cNvSpPr/>
            <p:nvPr/>
          </p:nvSpPr>
          <p:spPr>
            <a:xfrm>
              <a:off x="1597981" y="3266983"/>
              <a:ext cx="497149" cy="435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20" name="テキスト ボックス 19">
                  <a:extLst>
                    <a:ext uri="{FF2B5EF4-FFF2-40B4-BE49-F238E27FC236}">
                      <a16:creationId xmlns:a16="http://schemas.microsoft.com/office/drawing/2014/main" id="{34E2CA16-3564-3DC8-EE3C-3449670D07CC}"/>
                    </a:ext>
                  </a:extLst>
                </p:cNvPr>
                <p:cNvSpPr txBox="1"/>
                <p:nvPr/>
              </p:nvSpPr>
              <p:spPr>
                <a:xfrm>
                  <a:off x="8375030" y="5494020"/>
                  <a:ext cx="3414515" cy="1015663"/>
                </a:xfrm>
                <a:prstGeom prst="rect">
                  <a:avLst/>
                </a:prstGeom>
                <a:noFill/>
                <a:ln w="19050">
                  <a:solidFill>
                    <a:schemeClr val="accent1"/>
                  </a:solidFill>
                </a:ln>
              </p:spPr>
              <p:txBody>
                <a:bodyPr wrap="square">
                  <a:spAutoFit/>
                </a:bodyPr>
                <a:lstStyle/>
                <a:p>
                  <a14:m>
                    <m:oMath xmlns:m="http://schemas.openxmlformats.org/officeDocument/2006/math">
                      <m:sSub>
                        <m:sSubPr>
                          <m:ctrlPr>
                            <a:rPr lang="ja-JP" altLang="en-US" sz="2000" i="1" smtClean="0">
                              <a:solidFill>
                                <a:schemeClr val="tx1"/>
                              </a:solidFill>
                              <a:latin typeface="Cambria Math" panose="02040503050406030204" pitchFamily="18" charset="0"/>
                            </a:rPr>
                          </m:ctrlPr>
                        </m:sSubPr>
                        <m:e>
                          <m:r>
                            <a:rPr lang="ja-JP" altLang="en-US" sz="2000" i="1">
                              <a:solidFill>
                                <a:schemeClr val="tx1"/>
                              </a:solidFill>
                              <a:latin typeface="Cambria Math" panose="02040503050406030204" pitchFamily="18" charset="0"/>
                            </a:rPr>
                            <m:t>𝑋</m:t>
                          </m:r>
                        </m:e>
                        <m:sub>
                          <m:r>
                            <a:rPr lang="ja-JP" altLang="en-US" sz="2000" i="1">
                              <a:solidFill>
                                <a:schemeClr val="tx1"/>
                              </a:solidFill>
                              <a:latin typeface="Cambria Math" panose="02040503050406030204" pitchFamily="18" charset="0"/>
                            </a:rPr>
                            <m:t>𝑖</m:t>
                          </m:r>
                        </m:sub>
                      </m:sSub>
                    </m:oMath>
                  </a14:m>
                  <a:r>
                    <a:rPr lang="en-US" altLang="ja-JP" sz="2000" dirty="0">
                      <a:solidFill>
                        <a:schemeClr val="tx1"/>
                      </a:solidFill>
                      <a:latin typeface="Cambria Math" panose="02040503050406030204" pitchFamily="18" charset="0"/>
                    </a:rPr>
                    <a:t> </a:t>
                  </a:r>
                  <a:r>
                    <a:rPr lang="en-US" altLang="ja-JP" sz="2000" dirty="0">
                      <a:solidFill>
                        <a:schemeClr val="tx1"/>
                      </a:solidFill>
                      <a:latin typeface="ＭＳ Ｐゴシック" panose="020B0600070205080204" pitchFamily="50" charset="-128"/>
                      <a:ea typeface="ＭＳ Ｐゴシック" panose="020B0600070205080204" pitchFamily="50" charset="-128"/>
                    </a:rPr>
                    <a:t> :</a:t>
                  </a:r>
                  <a:r>
                    <a:rPr lang="ja-JP" altLang="en-US" sz="2000" dirty="0">
                      <a:latin typeface="ＭＳ Ｐゴシック" panose="020B0600070205080204" pitchFamily="50" charset="-128"/>
                      <a:ea typeface="ＭＳ Ｐゴシック" panose="020B0600070205080204" pitchFamily="50" charset="-128"/>
                    </a:rPr>
                    <a:t>　</a:t>
                  </a:r>
                  <a:r>
                    <a:rPr lang="en-US" altLang="ja-JP" sz="2000" u="sng" dirty="0">
                      <a:solidFill>
                        <a:schemeClr val="tx1"/>
                      </a:solidFill>
                      <a:latin typeface="ＭＳ Ｐゴシック" panose="020B0600070205080204" pitchFamily="50" charset="-128"/>
                      <a:ea typeface="ＭＳ Ｐゴシック" panose="020B0600070205080204" pitchFamily="50" charset="-128"/>
                    </a:rPr>
                    <a:t>IPSL  </a:t>
                  </a:r>
                  <a:endParaRPr lang="en-US" altLang="ja-JP" sz="2000" i="1" u="sng" dirty="0">
                    <a:solidFill>
                      <a:schemeClr val="tx1"/>
                    </a:solidFill>
                    <a:latin typeface="ＭＳ Ｐゴシック" panose="020B0600070205080204" pitchFamily="50" charset="-128"/>
                    <a:ea typeface="ＭＳ Ｐゴシック" panose="020B0600070205080204" pitchFamily="50" charset="-128"/>
                  </a:endParaRPr>
                </a:p>
                <a:p>
                  <a14:m>
                    <m:oMath xmlns:m="http://schemas.openxmlformats.org/officeDocument/2006/math">
                      <m:sSub>
                        <m:sSubPr>
                          <m:ctrlPr>
                            <a:rPr lang="ja-JP" altLang="en-US" sz="2000" i="1">
                              <a:solidFill>
                                <a:schemeClr val="tx1"/>
                              </a:solidFill>
                              <a:latin typeface="Cambria Math" panose="02040503050406030204" pitchFamily="18" charset="0"/>
                            </a:rPr>
                          </m:ctrlPr>
                        </m:sSubPr>
                        <m:e>
                          <m:r>
                            <a:rPr lang="ja-JP" altLang="en-US" sz="2000" i="1">
                              <a:solidFill>
                                <a:schemeClr val="tx1"/>
                              </a:solidFill>
                              <a:latin typeface="Cambria Math" panose="02040503050406030204" pitchFamily="18" charset="0"/>
                            </a:rPr>
                            <m:t>𝑥</m:t>
                          </m:r>
                        </m:e>
                        <m:sub>
                          <m:r>
                            <a:rPr lang="ja-JP" altLang="en-US" sz="2000" i="1">
                              <a:solidFill>
                                <a:schemeClr val="tx1"/>
                              </a:solidFill>
                              <a:latin typeface="Cambria Math" panose="02040503050406030204" pitchFamily="18" charset="0"/>
                            </a:rPr>
                            <m:t>𝑖</m:t>
                          </m:r>
                        </m:sub>
                      </m:sSub>
                    </m:oMath>
                  </a14:m>
                  <a:r>
                    <a:rPr lang="en-US" altLang="ja-JP" sz="2000" b="0" i="0" dirty="0">
                      <a:solidFill>
                        <a:schemeClr val="tx1"/>
                      </a:solidFill>
                      <a:latin typeface="Cambria Math" panose="02040503050406030204" pitchFamily="18" charset="0"/>
                    </a:rPr>
                    <a:t>  </a:t>
                  </a:r>
                  <a:r>
                    <a:rPr lang="en-US" altLang="ja-JP" b="0" i="0" dirty="0">
                      <a:solidFill>
                        <a:schemeClr val="tx1"/>
                      </a:solidFill>
                      <a:latin typeface="Cambria Math" panose="02040503050406030204" pitchFamily="18" charset="0"/>
                    </a:rPr>
                    <a:t> </a:t>
                  </a:r>
                  <a:r>
                    <a:rPr lang="en-US" altLang="ja-JP" sz="2000" b="0" i="0" dirty="0">
                      <a:solidFill>
                        <a:schemeClr val="tx1"/>
                      </a:solidFill>
                      <a:latin typeface="ＭＳ Ｐゴシック" panose="020B0600070205080204" pitchFamily="50" charset="-128"/>
                      <a:ea typeface="ＭＳ Ｐゴシック" panose="020B0600070205080204" pitchFamily="50" charset="-128"/>
                    </a:rPr>
                    <a:t>:</a:t>
                  </a:r>
                  <a:r>
                    <a:rPr lang="ja-JP" altLang="en-US" sz="2000" dirty="0">
                      <a:latin typeface="ＭＳ Ｐゴシック" panose="020B0600070205080204" pitchFamily="50" charset="-128"/>
                      <a:ea typeface="ＭＳ Ｐゴシック" panose="020B0600070205080204" pitchFamily="50" charset="-128"/>
                    </a:rPr>
                    <a:t>　</a:t>
                  </a:r>
                  <a:r>
                    <a:rPr lang="ja-JP" altLang="en-US" sz="2000" u="sng" dirty="0">
                      <a:solidFill>
                        <a:schemeClr val="tx1"/>
                      </a:solidFill>
                      <a:latin typeface="ＭＳ Ｐゴシック" panose="020B0600070205080204" pitchFamily="50" charset="-128"/>
                      <a:ea typeface="ＭＳ Ｐゴシック" panose="020B0600070205080204" pitchFamily="50" charset="-128"/>
                    </a:rPr>
                    <a:t>同化あり実験</a:t>
                  </a:r>
                  <a:endParaRPr lang="en-US" altLang="ja-JP" sz="2000" b="0" i="0" u="sng" dirty="0">
                    <a:solidFill>
                      <a:schemeClr val="tx1"/>
                    </a:solidFill>
                    <a:latin typeface="ＭＳ Ｐゴシック" panose="020B0600070205080204" pitchFamily="50" charset="-128"/>
                    <a:ea typeface="ＭＳ Ｐゴシック" panose="020B0600070205080204" pitchFamily="50" charset="-128"/>
                  </a:endParaRPr>
                </a:p>
                <a:p>
                  <a:r>
                    <a:rPr lang="en-US" altLang="ja-JP" sz="2000" dirty="0">
                      <a:latin typeface="ＭＳ Ｐゴシック" panose="020B0600070205080204" pitchFamily="50" charset="-128"/>
                      <a:ea typeface="ＭＳ Ｐゴシック" panose="020B0600070205080204" pitchFamily="50" charset="-128"/>
                    </a:rPr>
                    <a:t>N </a:t>
                  </a:r>
                  <a:r>
                    <a:rPr lang="en-US" altLang="ja-JP" sz="1100" dirty="0">
                      <a:latin typeface="ＭＳ Ｐゴシック" panose="020B0600070205080204" pitchFamily="50" charset="-128"/>
                      <a:ea typeface="ＭＳ Ｐゴシック" panose="020B0600070205080204" pitchFamily="50" charset="-128"/>
                    </a:rPr>
                    <a:t> </a:t>
                  </a:r>
                  <a:r>
                    <a:rPr lang="en-US" altLang="ja-JP" sz="2000" dirty="0">
                      <a:latin typeface="ＭＳ Ｐゴシック" panose="020B0600070205080204" pitchFamily="50" charset="-128"/>
                      <a:ea typeface="ＭＳ Ｐゴシック" panose="020B0600070205080204" pitchFamily="50" charset="-128"/>
                    </a:rPr>
                    <a:t> : </a:t>
                  </a:r>
                  <a:r>
                    <a:rPr lang="ja-JP" altLang="en-US" sz="2000" dirty="0">
                      <a:latin typeface="ＭＳ Ｐゴシック" panose="020B0600070205080204" pitchFamily="50" charset="-128"/>
                      <a:ea typeface="ＭＳ Ｐゴシック" panose="020B0600070205080204" pitchFamily="50" charset="-128"/>
                    </a:rPr>
                    <a:t> 格子点数</a:t>
                  </a:r>
                </a:p>
              </p:txBody>
            </p:sp>
          </mc:Choice>
          <mc:Fallback xmlns="">
            <p:sp>
              <p:nvSpPr>
                <p:cNvPr id="20" name="テキスト ボックス 19">
                  <a:extLst>
                    <a:ext uri="{FF2B5EF4-FFF2-40B4-BE49-F238E27FC236}">
                      <a16:creationId xmlns:a16="http://schemas.microsoft.com/office/drawing/2014/main" id="{34E2CA16-3564-3DC8-EE3C-3449670D07CC}"/>
                    </a:ext>
                  </a:extLst>
                </p:cNvPr>
                <p:cNvSpPr txBox="1">
                  <a:spLocks noRot="1" noChangeAspect="1" noMove="1" noResize="1" noEditPoints="1" noAdjustHandles="1" noChangeArrowheads="1" noChangeShapeType="1" noTextEdit="1"/>
                </p:cNvSpPr>
                <p:nvPr/>
              </p:nvSpPr>
              <p:spPr>
                <a:xfrm>
                  <a:off x="8375030" y="5494020"/>
                  <a:ext cx="3414515" cy="1015663"/>
                </a:xfrm>
                <a:prstGeom prst="rect">
                  <a:avLst/>
                </a:prstGeom>
                <a:blipFill>
                  <a:blip r:embed="rId5"/>
                  <a:stretch>
                    <a:fillRect l="-1776" t="-3529" b="-8235"/>
                  </a:stretch>
                </a:blipFill>
                <a:ln w="19050">
                  <a:solidFill>
                    <a:schemeClr val="accent1"/>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1" name="テキスト ボックス 20">
                  <a:extLst>
                    <a:ext uri="{FF2B5EF4-FFF2-40B4-BE49-F238E27FC236}">
                      <a16:creationId xmlns:a16="http://schemas.microsoft.com/office/drawing/2014/main" id="{3D1BB903-2D5D-4200-63B7-2A7F7498911C}"/>
                    </a:ext>
                  </a:extLst>
                </p:cNvPr>
                <p:cNvSpPr txBox="1"/>
                <p:nvPr/>
              </p:nvSpPr>
              <p:spPr>
                <a:xfrm>
                  <a:off x="7834481" y="4119344"/>
                  <a:ext cx="4025285" cy="128971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ja-JP" altLang="en-US" sz="2000" i="1" smtClean="0">
                            <a:solidFill>
                              <a:schemeClr val="tx1"/>
                            </a:solidFill>
                            <a:latin typeface="Cambria Math" panose="02040503050406030204" pitchFamily="18" charset="0"/>
                          </a:rPr>
                          <m:t>𝑅𝑀𝑆𝐷</m:t>
                        </m:r>
                        <m:r>
                          <a:rPr lang="ja-JP" altLang="en-US" sz="2000" i="0">
                            <a:solidFill>
                              <a:schemeClr val="tx1"/>
                            </a:solidFill>
                            <a:latin typeface="Cambria Math" panose="02040503050406030204" pitchFamily="18" charset="0"/>
                          </a:rPr>
                          <m:t>=</m:t>
                        </m:r>
                        <m:rad>
                          <m:radPr>
                            <m:degHide m:val="on"/>
                            <m:ctrlPr>
                              <a:rPr lang="ja-JP" altLang="en-US" sz="2000" i="1">
                                <a:solidFill>
                                  <a:schemeClr val="tx1"/>
                                </a:solidFill>
                                <a:latin typeface="Cambria Math" panose="02040503050406030204" pitchFamily="18" charset="0"/>
                              </a:rPr>
                            </m:ctrlPr>
                          </m:radPr>
                          <m:deg/>
                          <m:e>
                            <m:f>
                              <m:fPr>
                                <m:ctrlPr>
                                  <a:rPr lang="ja-JP" altLang="en-US" sz="2000" i="1">
                                    <a:solidFill>
                                      <a:schemeClr val="tx1"/>
                                    </a:solidFill>
                                    <a:latin typeface="Cambria Math" panose="02040503050406030204" pitchFamily="18" charset="0"/>
                                  </a:rPr>
                                </m:ctrlPr>
                              </m:fPr>
                              <m:num>
                                <m:r>
                                  <a:rPr lang="ja-JP" altLang="en-US" sz="2000" i="0">
                                    <a:solidFill>
                                      <a:schemeClr val="tx1"/>
                                    </a:solidFill>
                                    <a:latin typeface="Cambria Math" panose="02040503050406030204" pitchFamily="18" charset="0"/>
                                  </a:rPr>
                                  <m:t>1</m:t>
                                </m:r>
                              </m:num>
                              <m:den>
                                <m:r>
                                  <a:rPr lang="ja-JP" altLang="en-US" sz="2000" i="1">
                                    <a:solidFill>
                                      <a:schemeClr val="tx1"/>
                                    </a:solidFill>
                                    <a:latin typeface="Cambria Math" panose="02040503050406030204" pitchFamily="18" charset="0"/>
                                  </a:rPr>
                                  <m:t>𝑁</m:t>
                                </m:r>
                              </m:den>
                            </m:f>
                            <m:nary>
                              <m:naryPr>
                                <m:chr m:val="∑"/>
                                <m:limLoc m:val="undOvr"/>
                                <m:ctrlPr>
                                  <a:rPr lang="ja-JP" altLang="en-US" sz="2000" i="1">
                                    <a:solidFill>
                                      <a:schemeClr val="tx1"/>
                                    </a:solidFill>
                                    <a:latin typeface="Cambria Math" panose="02040503050406030204" pitchFamily="18" charset="0"/>
                                  </a:rPr>
                                </m:ctrlPr>
                              </m:naryPr>
                              <m:sub>
                                <m:r>
                                  <a:rPr lang="ja-JP" altLang="en-US" sz="2000" i="1">
                                    <a:solidFill>
                                      <a:schemeClr val="tx1"/>
                                    </a:solidFill>
                                    <a:latin typeface="Cambria Math" panose="02040503050406030204" pitchFamily="18" charset="0"/>
                                  </a:rPr>
                                  <m:t>𝑖</m:t>
                                </m:r>
                                <m:r>
                                  <a:rPr lang="ja-JP" altLang="en-US" sz="2000" i="0">
                                    <a:solidFill>
                                      <a:schemeClr val="tx1"/>
                                    </a:solidFill>
                                    <a:latin typeface="Cambria Math" panose="02040503050406030204" pitchFamily="18" charset="0"/>
                                  </a:rPr>
                                  <m:t>=1</m:t>
                                </m:r>
                              </m:sub>
                              <m:sup>
                                <m:r>
                                  <a:rPr lang="ja-JP" altLang="en-US" sz="2000" i="1">
                                    <a:solidFill>
                                      <a:schemeClr val="tx1"/>
                                    </a:solidFill>
                                    <a:latin typeface="Cambria Math" panose="02040503050406030204" pitchFamily="18" charset="0"/>
                                  </a:rPr>
                                  <m:t>𝑁</m:t>
                                </m:r>
                              </m:sup>
                              <m:e>
                                <m:sSup>
                                  <m:sSupPr>
                                    <m:ctrlPr>
                                      <a:rPr lang="ja-JP" altLang="en-US" sz="2000" i="1">
                                        <a:solidFill>
                                          <a:schemeClr val="tx1"/>
                                        </a:solidFill>
                                        <a:latin typeface="Cambria Math" panose="02040503050406030204" pitchFamily="18" charset="0"/>
                                      </a:rPr>
                                    </m:ctrlPr>
                                  </m:sSupPr>
                                  <m:e>
                                    <m:d>
                                      <m:dPr>
                                        <m:ctrlPr>
                                          <a:rPr lang="ja-JP" altLang="en-US" sz="2000" i="1">
                                            <a:solidFill>
                                              <a:schemeClr val="tx1"/>
                                            </a:solidFill>
                                            <a:latin typeface="Cambria Math" panose="02040503050406030204" pitchFamily="18" charset="0"/>
                                          </a:rPr>
                                        </m:ctrlPr>
                                      </m:dPr>
                                      <m:e>
                                        <m:sSub>
                                          <m:sSubPr>
                                            <m:ctrlPr>
                                              <a:rPr lang="ja-JP" altLang="en-US" sz="2000" i="1">
                                                <a:solidFill>
                                                  <a:schemeClr val="tx1"/>
                                                </a:solidFill>
                                                <a:latin typeface="Cambria Math" panose="02040503050406030204" pitchFamily="18" charset="0"/>
                                              </a:rPr>
                                            </m:ctrlPr>
                                          </m:sSubPr>
                                          <m:e>
                                            <m:r>
                                              <a:rPr lang="ja-JP" altLang="en-US" sz="2000" i="1">
                                                <a:solidFill>
                                                  <a:schemeClr val="tx1"/>
                                                </a:solidFill>
                                                <a:latin typeface="Cambria Math" panose="02040503050406030204" pitchFamily="18" charset="0"/>
                                              </a:rPr>
                                              <m:t>𝑋</m:t>
                                            </m:r>
                                          </m:e>
                                          <m:sub>
                                            <m:r>
                                              <a:rPr lang="ja-JP" altLang="en-US" sz="2000" i="1">
                                                <a:solidFill>
                                                  <a:schemeClr val="tx1"/>
                                                </a:solidFill>
                                                <a:latin typeface="Cambria Math" panose="02040503050406030204" pitchFamily="18" charset="0"/>
                                              </a:rPr>
                                              <m:t>𝑖</m:t>
                                            </m:r>
                                          </m:sub>
                                        </m:sSub>
                                        <m:r>
                                          <a:rPr lang="ja-JP" altLang="en-US" sz="2000" i="0">
                                            <a:solidFill>
                                              <a:schemeClr val="tx1"/>
                                            </a:solidFill>
                                            <a:latin typeface="Cambria Math" panose="02040503050406030204" pitchFamily="18" charset="0"/>
                                          </a:rPr>
                                          <m:t>−</m:t>
                                        </m:r>
                                        <m:sSub>
                                          <m:sSubPr>
                                            <m:ctrlPr>
                                              <a:rPr lang="ja-JP" altLang="en-US" sz="2000" i="1">
                                                <a:solidFill>
                                                  <a:schemeClr val="tx1"/>
                                                </a:solidFill>
                                                <a:latin typeface="Cambria Math" panose="02040503050406030204" pitchFamily="18" charset="0"/>
                                              </a:rPr>
                                            </m:ctrlPr>
                                          </m:sSubPr>
                                          <m:e>
                                            <m:r>
                                              <a:rPr lang="ja-JP" altLang="en-US" sz="2000" i="1">
                                                <a:solidFill>
                                                  <a:schemeClr val="tx1"/>
                                                </a:solidFill>
                                                <a:latin typeface="Cambria Math" panose="02040503050406030204" pitchFamily="18" charset="0"/>
                                              </a:rPr>
                                              <m:t>𝑥</m:t>
                                            </m:r>
                                          </m:e>
                                          <m:sub>
                                            <m:r>
                                              <a:rPr lang="ja-JP" altLang="en-US" sz="2000" i="1">
                                                <a:solidFill>
                                                  <a:schemeClr val="tx1"/>
                                                </a:solidFill>
                                                <a:latin typeface="Cambria Math" panose="02040503050406030204" pitchFamily="18" charset="0"/>
                                              </a:rPr>
                                              <m:t>𝑖</m:t>
                                            </m:r>
                                          </m:sub>
                                        </m:sSub>
                                      </m:e>
                                    </m:d>
                                  </m:e>
                                  <m:sup>
                                    <m:r>
                                      <a:rPr lang="ja-JP" altLang="en-US" sz="2000" i="0">
                                        <a:solidFill>
                                          <a:schemeClr val="tx1"/>
                                        </a:solidFill>
                                        <a:latin typeface="Cambria Math" panose="02040503050406030204" pitchFamily="18" charset="0"/>
                                      </a:rPr>
                                      <m:t>2</m:t>
                                    </m:r>
                                  </m:sup>
                                </m:sSup>
                              </m:e>
                            </m:nary>
                          </m:e>
                        </m:rad>
                      </m:oMath>
                    </m:oMathPara>
                  </a14:m>
                  <a:endParaRPr lang="en-US" altLang="ja-JP" sz="2000" i="1" dirty="0">
                    <a:solidFill>
                      <a:schemeClr val="tx1"/>
                    </a:solidFill>
                    <a:latin typeface="Cambria Math" panose="02040503050406030204" pitchFamily="18" charset="0"/>
                  </a:endParaRPr>
                </a:p>
              </p:txBody>
            </p:sp>
          </mc:Choice>
          <mc:Fallback xmlns="">
            <p:sp>
              <p:nvSpPr>
                <p:cNvPr id="21" name="テキスト ボックス 20">
                  <a:extLst>
                    <a:ext uri="{FF2B5EF4-FFF2-40B4-BE49-F238E27FC236}">
                      <a16:creationId xmlns:a16="http://schemas.microsoft.com/office/drawing/2014/main" id="{3D1BB903-2D5D-4200-63B7-2A7F7498911C}"/>
                    </a:ext>
                  </a:extLst>
                </p:cNvPr>
                <p:cNvSpPr txBox="1">
                  <a:spLocks noRot="1" noChangeAspect="1" noMove="1" noResize="1" noEditPoints="1" noAdjustHandles="1" noChangeArrowheads="1" noChangeShapeType="1" noTextEdit="1"/>
                </p:cNvSpPr>
                <p:nvPr/>
              </p:nvSpPr>
              <p:spPr>
                <a:xfrm>
                  <a:off x="7834481" y="4119344"/>
                  <a:ext cx="4025285" cy="1289712"/>
                </a:xfrm>
                <a:prstGeom prst="rect">
                  <a:avLst/>
                </a:prstGeom>
                <a:blipFill>
                  <a:blip r:embed="rId6"/>
                  <a:stretch>
                    <a:fillRect/>
                  </a:stretch>
                </a:blipFill>
                <a:ln>
                  <a:noFill/>
                </a:ln>
              </p:spPr>
              <p:txBody>
                <a:bodyPr/>
                <a:lstStyle/>
                <a:p>
                  <a:r>
                    <a:rPr lang="ja-JP" altLang="en-US">
                      <a:noFill/>
                    </a:rPr>
                    <a:t> </a:t>
                  </a:r>
                </a:p>
              </p:txBody>
            </p:sp>
          </mc:Fallback>
        </mc:AlternateContent>
        <p:sp>
          <p:nvSpPr>
            <p:cNvPr id="22" name="テキスト ボックス 21">
              <a:extLst>
                <a:ext uri="{FF2B5EF4-FFF2-40B4-BE49-F238E27FC236}">
                  <a16:creationId xmlns:a16="http://schemas.microsoft.com/office/drawing/2014/main" id="{67CBBFD1-2A71-DF4A-2219-0A88DC05C606}"/>
                </a:ext>
              </a:extLst>
            </p:cNvPr>
            <p:cNvSpPr txBox="1"/>
            <p:nvPr/>
          </p:nvSpPr>
          <p:spPr>
            <a:xfrm>
              <a:off x="8242757" y="3557702"/>
              <a:ext cx="2923913"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ja-JP" altLang="en-US"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温度（高度</a:t>
              </a:r>
              <a:r>
                <a:rPr lang="en-US" altLang="ja-JP"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67km</a:t>
              </a:r>
              <a:r>
                <a:rPr lang="ja-JP" altLang="en-US"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 30-90</a:t>
              </a:r>
              <a:r>
                <a:rPr lang="ja-JP" altLang="en-US"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N</a:t>
              </a:r>
              <a:r>
                <a:rPr lang="ja-JP" altLang="en-US"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lang="en-US" altLang="ja-JP"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defRPr/>
              </a:pPr>
              <a:r>
                <a:rPr lang="ja-JP" altLang="en-US"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平均二乗誤差（</a:t>
              </a:r>
              <a:r>
                <a:rPr lang="en-US" altLang="ja-JP"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RMSD</a:t>
              </a:r>
              <a:r>
                <a:rPr lang="ja-JP" altLang="en-US"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lang="en-US" altLang="ja-JP"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grpSp>
    </p:spTree>
    <p:extLst>
      <p:ext uri="{BB962C8B-B14F-4D97-AF65-F5344CB8AC3E}">
        <p14:creationId xmlns:p14="http://schemas.microsoft.com/office/powerpoint/2010/main" val="3601112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コンテンツ プレースホルダー 4">
            <a:extLst>
              <a:ext uri="{FF2B5EF4-FFF2-40B4-BE49-F238E27FC236}">
                <a16:creationId xmlns:a16="http://schemas.microsoft.com/office/drawing/2014/main" id="{9B8EA1BB-E0D0-44A1-9E7F-33634E161344}"/>
              </a:ext>
            </a:extLst>
          </p:cNvPr>
          <p:cNvSpPr>
            <a:spLocks noGrp="1"/>
          </p:cNvSpPr>
          <p:nvPr>
            <p:ph idx="1"/>
          </p:nvPr>
        </p:nvSpPr>
        <p:spPr>
          <a:xfrm>
            <a:off x="331177" y="1176316"/>
            <a:ext cx="11705111" cy="5231985"/>
          </a:xfrm>
        </p:spPr>
        <p:txBody>
          <a:bodyPr>
            <a:normAutofit/>
          </a:bodyPr>
          <a:lstStyle/>
          <a:p>
            <a:r>
              <a:rPr lang="ja-JP" altLang="en-US" u="sng" dirty="0">
                <a:latin typeface="ＭＳ Ｐゴシック" panose="020B0600070205080204" pitchFamily="50" charset="-128"/>
                <a:ea typeface="ＭＳ Ｐゴシック" panose="020B0600070205080204" pitchFamily="50" charset="-128"/>
              </a:rPr>
              <a:t>衛星間電波掩蔽観測</a:t>
            </a:r>
            <a:endParaRPr lang="en-US" altLang="ja-JP" u="sng" dirty="0">
              <a:latin typeface="ＭＳ Ｐゴシック" panose="020B0600070205080204" pitchFamily="50" charset="-128"/>
              <a:ea typeface="ＭＳ Ｐゴシック" panose="020B0600070205080204" pitchFamily="50" charset="-128"/>
            </a:endParaRPr>
          </a:p>
          <a:p>
            <a:pPr lvl="1"/>
            <a:r>
              <a:rPr lang="ja-JP" altLang="en-US" dirty="0">
                <a:latin typeface="ＭＳ Ｐゴシック" panose="020B0600070205080204" pitchFamily="50" charset="-128"/>
                <a:ea typeface="ＭＳ Ｐゴシック" panose="020B0600070205080204" pitchFamily="50" charset="-128"/>
              </a:rPr>
              <a:t>金星は、全球的に厚い雲層に覆われ</a:t>
            </a:r>
            <a:r>
              <a:rPr lang="en-US" altLang="ja-JP" dirty="0">
                <a:latin typeface="ＭＳ Ｐゴシック" panose="020B0600070205080204" pitchFamily="50" charset="-128"/>
                <a:ea typeface="ＭＳ Ｐゴシック" panose="020B0600070205080204" pitchFamily="50" charset="-128"/>
              </a:rPr>
              <a:t>(48-70 km)</a:t>
            </a:r>
            <a:r>
              <a:rPr lang="ja-JP" altLang="en-US" dirty="0">
                <a:latin typeface="ＭＳ Ｐゴシック" panose="020B0600070205080204" pitchFamily="50" charset="-128"/>
                <a:ea typeface="ＭＳ Ｐゴシック" panose="020B0600070205080204" pitchFamily="50" charset="-128"/>
              </a:rPr>
              <a:t>、下層を観測することが困難</a:t>
            </a:r>
            <a:endParaRPr lang="en-US" altLang="ja-JP" dirty="0">
              <a:latin typeface="ＭＳ Ｐゴシック" panose="020B0600070205080204" pitchFamily="50" charset="-128"/>
              <a:ea typeface="ＭＳ Ｐゴシック" panose="020B0600070205080204" pitchFamily="50" charset="-128"/>
            </a:endParaRPr>
          </a:p>
          <a:p>
            <a:pPr lvl="1"/>
            <a:r>
              <a:rPr lang="ja-JP" altLang="en-US" dirty="0">
                <a:latin typeface="ＭＳ Ｐゴシック" panose="020B0600070205080204" pitchFamily="50" charset="-128"/>
                <a:ea typeface="ＭＳ Ｐゴシック" panose="020B0600070205080204" pitchFamily="50" charset="-128"/>
              </a:rPr>
              <a:t>地球地上局⇔衛星間での観測では、観測範囲・観測頻度に限界</a:t>
            </a:r>
            <a:endParaRPr lang="en-US" altLang="ja-JP" dirty="0">
              <a:latin typeface="ＭＳ Ｐゴシック" panose="020B0600070205080204" pitchFamily="50" charset="-128"/>
              <a:ea typeface="ＭＳ Ｐゴシック" panose="020B0600070205080204" pitchFamily="50" charset="-128"/>
            </a:endParaRPr>
          </a:p>
          <a:p>
            <a:pPr lvl="1"/>
            <a:r>
              <a:rPr lang="ja-JP" altLang="en-US" dirty="0">
                <a:latin typeface="ＭＳ Ｐゴシック" panose="020B0600070205080204" pitchFamily="50" charset="-128"/>
                <a:ea typeface="ＭＳ Ｐゴシック" panose="020B0600070205080204" pitchFamily="50" charset="-128"/>
              </a:rPr>
              <a:t>数機の小型の衛星を周回させ、その衛星間で</a:t>
            </a:r>
            <a:r>
              <a:rPr lang="en-US" altLang="ja-JP"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電波掩蔽観測を行うことで、</a:t>
            </a:r>
            <a:endParaRPr lang="en-US" altLang="ja-JP" dirty="0">
              <a:latin typeface="ＭＳ Ｐゴシック" panose="020B0600070205080204" pitchFamily="50" charset="-128"/>
              <a:ea typeface="ＭＳ Ｐゴシック" panose="020B0600070205080204" pitchFamily="50" charset="-128"/>
            </a:endParaRPr>
          </a:p>
          <a:p>
            <a:pPr marL="457200" lvl="1" indent="0">
              <a:buNone/>
            </a:pPr>
            <a:r>
              <a:rPr lang="ja-JP" altLang="en-US" dirty="0">
                <a:latin typeface="ＭＳ Ｐゴシック" panose="020B0600070205080204" pitchFamily="50" charset="-128"/>
                <a:ea typeface="ＭＳ Ｐゴシック" panose="020B0600070205080204" pitchFamily="50" charset="-128"/>
              </a:rPr>
              <a:t>　高頻度・広範囲の高度</a:t>
            </a:r>
            <a:r>
              <a:rPr lang="en-US" altLang="ja-JP" dirty="0">
                <a:latin typeface="ＭＳ Ｐゴシック" panose="020B0600070205080204" pitchFamily="50" charset="-128"/>
                <a:ea typeface="ＭＳ Ｐゴシック" panose="020B0600070205080204" pitchFamily="50" charset="-128"/>
              </a:rPr>
              <a:t>40-90 km</a:t>
            </a:r>
            <a:r>
              <a:rPr lang="ja-JP" altLang="en-US" dirty="0">
                <a:latin typeface="ＭＳ Ｐゴシック" panose="020B0600070205080204" pitchFamily="50" charset="-128"/>
                <a:ea typeface="ＭＳ Ｐゴシック" panose="020B0600070205080204" pitchFamily="50" charset="-128"/>
              </a:rPr>
              <a:t>の</a:t>
            </a:r>
            <a:r>
              <a:rPr lang="ja-JP" altLang="en-US" u="sng" dirty="0">
                <a:latin typeface="ＭＳ Ｐゴシック" panose="020B0600070205080204" pitchFamily="50" charset="-128"/>
                <a:ea typeface="ＭＳ Ｐゴシック" panose="020B0600070205080204" pitchFamily="50" charset="-128"/>
              </a:rPr>
              <a:t>温度</a:t>
            </a:r>
            <a:r>
              <a:rPr lang="ja-JP" altLang="en-US" dirty="0">
                <a:latin typeface="ＭＳ Ｐゴシック" panose="020B0600070205080204" pitchFamily="50" charset="-128"/>
                <a:ea typeface="ＭＳ Ｐゴシック" panose="020B0600070205080204" pitchFamily="50" charset="-128"/>
              </a:rPr>
              <a:t>観測が可能</a:t>
            </a:r>
            <a:endParaRPr lang="en-US" altLang="ja-JP" dirty="0">
              <a:latin typeface="ＭＳ Ｐゴシック" panose="020B0600070205080204" pitchFamily="50" charset="-128"/>
              <a:ea typeface="ＭＳ Ｐゴシック" panose="020B0600070205080204" pitchFamily="50" charset="-128"/>
            </a:endParaRPr>
          </a:p>
          <a:p>
            <a:r>
              <a:rPr lang="ja-JP" altLang="en-US" u="sng" dirty="0">
                <a:latin typeface="ＭＳ Ｐゴシック" panose="020B0600070205080204" pitchFamily="50" charset="-128"/>
                <a:ea typeface="ＭＳ Ｐゴシック" panose="020B0600070205080204" pitchFamily="50" charset="-128"/>
              </a:rPr>
              <a:t>カメラ観測（金星探査機あかつき）</a:t>
            </a:r>
            <a:endParaRPr lang="en-US" altLang="ja-JP" u="sng" dirty="0">
              <a:latin typeface="ＭＳ Ｐゴシック" panose="020B0600070205080204" pitchFamily="50" charset="-128"/>
              <a:ea typeface="ＭＳ Ｐゴシック" panose="020B0600070205080204" pitchFamily="50" charset="-128"/>
            </a:endParaRPr>
          </a:p>
          <a:p>
            <a:pPr lvl="1"/>
            <a:r>
              <a:rPr lang="ja-JP" altLang="en-US" dirty="0">
                <a:latin typeface="ＭＳ Ｐゴシック" panose="020B0600070205080204" pitchFamily="50" charset="-128"/>
                <a:ea typeface="ＭＳ Ｐゴシック" panose="020B0600070205080204" pitchFamily="50" charset="-128"/>
              </a:rPr>
              <a:t>あかつきに搭載されたカメラにより、</a:t>
            </a:r>
            <a:r>
              <a:rPr lang="en-US" altLang="ja-JP" dirty="0">
                <a:latin typeface="ＭＳ Ｐゴシック" panose="020B0600070205080204" pitchFamily="50" charset="-128"/>
                <a:ea typeface="ＭＳ Ｐゴシック" panose="020B0600070205080204" pitchFamily="50" charset="-128"/>
              </a:rPr>
              <a:t>2015</a:t>
            </a:r>
            <a:r>
              <a:rPr lang="ja-JP" altLang="en-US" dirty="0">
                <a:latin typeface="ＭＳ Ｐゴシック" panose="020B0600070205080204" pitchFamily="50" charset="-128"/>
                <a:ea typeface="ＭＳ Ｐゴシック" panose="020B0600070205080204" pitchFamily="50" charset="-128"/>
              </a:rPr>
              <a:t>年</a:t>
            </a:r>
            <a:r>
              <a:rPr lang="en-US" altLang="ja-JP" dirty="0">
                <a:latin typeface="ＭＳ Ｐゴシック" panose="020B0600070205080204" pitchFamily="50" charset="-128"/>
                <a:ea typeface="ＭＳ Ｐゴシック" panose="020B0600070205080204" pitchFamily="50" charset="-128"/>
              </a:rPr>
              <a:t>12</a:t>
            </a:r>
            <a:r>
              <a:rPr lang="ja-JP" altLang="en-US" dirty="0">
                <a:latin typeface="ＭＳ Ｐゴシック" panose="020B0600070205080204" pitchFamily="50" charset="-128"/>
                <a:ea typeface="ＭＳ Ｐゴシック" panose="020B0600070205080204" pitchFamily="50" charset="-128"/>
              </a:rPr>
              <a:t>月以来、</a:t>
            </a:r>
            <a:endParaRPr lang="en-US" altLang="ja-JP" dirty="0">
              <a:latin typeface="ＭＳ Ｐゴシック" panose="020B0600070205080204" pitchFamily="50" charset="-128"/>
              <a:ea typeface="ＭＳ Ｐゴシック" panose="020B0600070205080204" pitchFamily="50" charset="-128"/>
            </a:endParaRPr>
          </a:p>
          <a:p>
            <a:pPr marL="457200" lvl="1" indent="0">
              <a:buNone/>
            </a:pPr>
            <a:r>
              <a:rPr lang="ja-JP" altLang="en-US" dirty="0">
                <a:latin typeface="ＭＳ Ｐゴシック" panose="020B0600070205080204" pitchFamily="50" charset="-128"/>
                <a:ea typeface="ＭＳ Ｐゴシック" panose="020B0600070205080204" pitchFamily="50" charset="-128"/>
              </a:rPr>
              <a:t>　雲追跡による</a:t>
            </a:r>
            <a:r>
              <a:rPr lang="ja-JP" altLang="en-US" u="sng" dirty="0">
                <a:latin typeface="ＭＳ Ｐゴシック" panose="020B0600070205080204" pitchFamily="50" charset="-128"/>
                <a:ea typeface="ＭＳ Ｐゴシック" panose="020B0600070205080204" pitchFamily="50" charset="-128"/>
              </a:rPr>
              <a:t>水平風速</a:t>
            </a:r>
            <a:r>
              <a:rPr lang="ja-JP" altLang="en-US" dirty="0">
                <a:latin typeface="ＭＳ Ｐゴシック" panose="020B0600070205080204" pitchFamily="50" charset="-128"/>
                <a:ea typeface="ＭＳ Ｐゴシック" panose="020B0600070205080204" pitchFamily="50" charset="-128"/>
              </a:rPr>
              <a:t>（紫外イメージャ；</a:t>
            </a:r>
            <a:r>
              <a:rPr lang="en-US" altLang="ja-JP" dirty="0">
                <a:latin typeface="ＭＳ Ｐゴシック" panose="020B0600070205080204" pitchFamily="50" charset="-128"/>
                <a:ea typeface="ＭＳ Ｐゴシック" panose="020B0600070205080204" pitchFamily="50" charset="-128"/>
              </a:rPr>
              <a:t>UVI</a:t>
            </a:r>
            <a:r>
              <a:rPr lang="ja-JP" altLang="en-US" dirty="0">
                <a:latin typeface="ＭＳ Ｐゴシック" panose="020B0600070205080204" pitchFamily="50" charset="-128"/>
                <a:ea typeface="ＭＳ Ｐゴシック" panose="020B0600070205080204" pitchFamily="50" charset="-128"/>
              </a:rPr>
              <a:t>）や</a:t>
            </a:r>
            <a:endParaRPr lang="en-US" altLang="ja-JP" dirty="0">
              <a:latin typeface="ＭＳ Ｐゴシック" panose="020B0600070205080204" pitchFamily="50" charset="-128"/>
              <a:ea typeface="ＭＳ Ｐゴシック" panose="020B0600070205080204" pitchFamily="50" charset="-128"/>
            </a:endParaRPr>
          </a:p>
          <a:p>
            <a:pPr marL="457200" lvl="1" indent="0">
              <a:buNone/>
            </a:pPr>
            <a:r>
              <a:rPr lang="ja-JP" altLang="en-US" dirty="0">
                <a:latin typeface="ＭＳ Ｐゴシック" panose="020B0600070205080204" pitchFamily="50" charset="-128"/>
                <a:ea typeface="ＭＳ Ｐゴシック" panose="020B0600070205080204" pitchFamily="50" charset="-128"/>
              </a:rPr>
              <a:t>　</a:t>
            </a:r>
            <a:r>
              <a:rPr lang="ja-JP" altLang="en-US" u="sng" dirty="0">
                <a:latin typeface="ＭＳ Ｐゴシック" panose="020B0600070205080204" pitchFamily="50" charset="-128"/>
                <a:ea typeface="ＭＳ Ｐゴシック" panose="020B0600070205080204" pitchFamily="50" charset="-128"/>
              </a:rPr>
              <a:t>温度場</a:t>
            </a:r>
            <a:r>
              <a:rPr lang="ja-JP" altLang="en-US" dirty="0">
                <a:latin typeface="ＭＳ Ｐゴシック" panose="020B0600070205080204" pitchFamily="50" charset="-128"/>
                <a:ea typeface="ＭＳ Ｐゴシック" panose="020B0600070205080204" pitchFamily="50" charset="-128"/>
              </a:rPr>
              <a:t>（中間赤外カメラ</a:t>
            </a:r>
            <a:r>
              <a:rPr lang="en-US" altLang="ja-JP" dirty="0">
                <a:latin typeface="ＭＳ Ｐゴシック" panose="020B0600070205080204" pitchFamily="50" charset="-128"/>
                <a:ea typeface="ＭＳ Ｐゴシック" panose="020B0600070205080204" pitchFamily="50" charset="-128"/>
              </a:rPr>
              <a:t>; LIR</a:t>
            </a:r>
            <a:r>
              <a:rPr lang="ja-JP" altLang="en-US" dirty="0">
                <a:latin typeface="ＭＳ Ｐゴシック" panose="020B0600070205080204" pitchFamily="50" charset="-128"/>
                <a:ea typeface="ＭＳ Ｐゴシック" panose="020B0600070205080204" pitchFamily="50" charset="-128"/>
              </a:rPr>
              <a:t>）等の観測データが蓄積</a:t>
            </a:r>
            <a:endParaRPr lang="en-US" altLang="ja-JP" dirty="0">
              <a:latin typeface="ＭＳ Ｐゴシック" panose="020B0600070205080204" pitchFamily="50" charset="-128"/>
              <a:ea typeface="ＭＳ Ｐゴシック" panose="020B0600070205080204" pitchFamily="50" charset="-128"/>
            </a:endParaRPr>
          </a:p>
          <a:p>
            <a:r>
              <a:rPr lang="ja-JP" altLang="en-US" u="sng" dirty="0">
                <a:latin typeface="ＭＳ Ｐゴシック" panose="020B0600070205080204" pitchFamily="50" charset="-128"/>
                <a:ea typeface="ＭＳ Ｐゴシック" panose="020B0600070205080204" pitchFamily="50" charset="-128"/>
              </a:rPr>
              <a:t>将来の金星探査検討リサーチグループ</a:t>
            </a:r>
            <a:endParaRPr lang="en-US" altLang="ja-JP" u="sng" dirty="0">
              <a:latin typeface="ＭＳ Ｐゴシック" panose="020B0600070205080204" pitchFamily="50" charset="-128"/>
              <a:ea typeface="ＭＳ Ｐゴシック" panose="020B0600070205080204" pitchFamily="50" charset="-128"/>
            </a:endParaRPr>
          </a:p>
          <a:p>
            <a:pPr lvl="1"/>
            <a:r>
              <a:rPr lang="ja-JP" altLang="en-US" dirty="0">
                <a:latin typeface="ＭＳ Ｐゴシック" panose="020B0600070205080204" pitchFamily="50" charset="-128"/>
                <a:ea typeface="ＭＳ Ｐゴシック" panose="020B0600070205080204" pitchFamily="50" charset="-128"/>
              </a:rPr>
              <a:t>日本の次期衛星観測計画を検討するため</a:t>
            </a:r>
            <a:r>
              <a:rPr lang="en-US" altLang="ja-JP" dirty="0">
                <a:latin typeface="ＭＳ Ｐゴシック" panose="020B0600070205080204" pitchFamily="50" charset="-128"/>
                <a:ea typeface="ＭＳ Ｐゴシック" panose="020B0600070205080204" pitchFamily="50" charset="-128"/>
              </a:rPr>
              <a:t>2022</a:t>
            </a:r>
            <a:r>
              <a:rPr lang="ja-JP" altLang="en-US" dirty="0">
                <a:latin typeface="ＭＳ Ｐゴシック" panose="020B0600070205080204" pitchFamily="50" charset="-128"/>
                <a:ea typeface="ＭＳ Ｐゴシック" panose="020B0600070205080204" pitchFamily="50" charset="-128"/>
              </a:rPr>
              <a:t>年に設立</a:t>
            </a:r>
            <a:endParaRPr lang="en-US" altLang="ja-JP" dirty="0">
              <a:latin typeface="ＭＳ Ｐゴシック" panose="020B0600070205080204" pitchFamily="50" charset="-128"/>
              <a:ea typeface="ＭＳ Ｐゴシック" panose="020B0600070205080204" pitchFamily="50" charset="-128"/>
            </a:endParaRPr>
          </a:p>
        </p:txBody>
      </p:sp>
      <p:pic>
        <p:nvPicPr>
          <p:cNvPr id="12" name="図 11">
            <a:extLst>
              <a:ext uri="{FF2B5EF4-FFF2-40B4-BE49-F238E27FC236}">
                <a16:creationId xmlns:a16="http://schemas.microsoft.com/office/drawing/2014/main" id="{C29D98BE-6D7B-401F-AAA3-84AFB8CE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0719" y="2926445"/>
            <a:ext cx="3221146" cy="3050886"/>
          </a:xfrm>
          <a:prstGeom prst="rect">
            <a:avLst/>
          </a:prstGeom>
        </p:spPr>
      </p:pic>
      <p:sp>
        <p:nvSpPr>
          <p:cNvPr id="13" name="正方形/長方形 12">
            <a:extLst>
              <a:ext uri="{FF2B5EF4-FFF2-40B4-BE49-F238E27FC236}">
                <a16:creationId xmlns:a16="http://schemas.microsoft.com/office/drawing/2014/main" id="{A0F6B7F9-F08C-4634-8226-69BD77A60556}"/>
              </a:ext>
            </a:extLst>
          </p:cNvPr>
          <p:cNvSpPr/>
          <p:nvPr/>
        </p:nvSpPr>
        <p:spPr>
          <a:xfrm>
            <a:off x="8261761" y="6085135"/>
            <a:ext cx="3599062" cy="646331"/>
          </a:xfrm>
          <a:prstGeom prst="rect">
            <a:avLst/>
          </a:prstGeom>
        </p:spPr>
        <p:txBody>
          <a:bodyPr wrap="none">
            <a:spAutoFit/>
          </a:bodyPr>
          <a:lstStyle/>
          <a:p>
            <a:pPr algn="ctr"/>
            <a:r>
              <a:rPr lang="ja-JP" altLang="en-US" dirty="0">
                <a:latin typeface="ＭＳ Ｐゴシック" panose="020B0600070205080204" pitchFamily="50" charset="-128"/>
                <a:ea typeface="ＭＳ Ｐゴシック" panose="020B0600070205080204" pitchFamily="50" charset="-128"/>
                <a:cs typeface="Times New Roman" panose="02020603050405020304" pitchFamily="18" charset="0"/>
              </a:rPr>
              <a:t>地球における衛星間電波掩蔽観測</a:t>
            </a:r>
            <a:endParaRPr lang="en-US" altLang="ja-JP"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ctr"/>
            <a:r>
              <a:rPr lang="en-US" altLang="ja-JP" dirty="0">
                <a:latin typeface="ＭＳ Ｐゴシック" panose="020B0600070205080204" pitchFamily="50" charset="-128"/>
                <a:ea typeface="ＭＳ Ｐゴシック" panose="020B0600070205080204" pitchFamily="50" charset="-128"/>
                <a:cs typeface="Times New Roman" panose="02020603050405020304" pitchFamily="18" charset="0"/>
              </a:rPr>
              <a:t>(COSMIC@NOAA)</a:t>
            </a:r>
            <a:endParaRPr lang="ja-JP" altLang="en-US" dirty="0">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6" name="タイトル 1">
            <a:extLst>
              <a:ext uri="{FF2B5EF4-FFF2-40B4-BE49-F238E27FC236}">
                <a16:creationId xmlns:a16="http://schemas.microsoft.com/office/drawing/2014/main" id="{979A2E30-8014-4D1F-9B4D-8BE399674424}"/>
              </a:ext>
            </a:extLst>
          </p:cNvPr>
          <p:cNvSpPr txBox="1">
            <a:spLocks/>
          </p:cNvSpPr>
          <p:nvPr/>
        </p:nvSpPr>
        <p:spPr>
          <a:xfrm>
            <a:off x="308224" y="41096"/>
            <a:ext cx="11883775" cy="10274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8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金星の衛星観測計画</a:t>
            </a:r>
            <a:endParaRPr lang="ja-JP" altLang="en-US" sz="4800" dirty="0">
              <a:solidFill>
                <a:srgbClr val="00206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073146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6F152E76-0F39-85F0-C763-B621FEC9114C}"/>
              </a:ext>
            </a:extLst>
          </p:cNvPr>
          <p:cNvSpPr/>
          <p:nvPr/>
        </p:nvSpPr>
        <p:spPr>
          <a:xfrm>
            <a:off x="6586370" y="1242422"/>
            <a:ext cx="5469849" cy="496824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572451ED-FADD-B8F3-13FC-B2EDB212BD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0788" y="3633840"/>
            <a:ext cx="1225699" cy="905266"/>
          </a:xfrm>
          <a:prstGeom prst="rect">
            <a:avLst/>
          </a:prstGeom>
        </p:spPr>
      </p:pic>
      <p:sp>
        <p:nvSpPr>
          <p:cNvPr id="6" name="矢印: 下 5">
            <a:extLst>
              <a:ext uri="{FF2B5EF4-FFF2-40B4-BE49-F238E27FC236}">
                <a16:creationId xmlns:a16="http://schemas.microsoft.com/office/drawing/2014/main" id="{E8695A50-48B5-9767-03DA-DF38D83DBBD0}"/>
              </a:ext>
            </a:extLst>
          </p:cNvPr>
          <p:cNvSpPr/>
          <p:nvPr/>
        </p:nvSpPr>
        <p:spPr>
          <a:xfrm>
            <a:off x="7500770" y="2102416"/>
            <a:ext cx="477520" cy="38542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D12826DD-FF74-1AB8-DCCB-E92C52124426}"/>
              </a:ext>
            </a:extLst>
          </p:cNvPr>
          <p:cNvSpPr/>
          <p:nvPr/>
        </p:nvSpPr>
        <p:spPr>
          <a:xfrm>
            <a:off x="6903459" y="1450710"/>
            <a:ext cx="4918587" cy="5199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将来の金星探査計画</a:t>
            </a:r>
          </a:p>
        </p:txBody>
      </p:sp>
      <p:sp>
        <p:nvSpPr>
          <p:cNvPr id="8" name="四角形: 角を丸くする 7">
            <a:extLst>
              <a:ext uri="{FF2B5EF4-FFF2-40B4-BE49-F238E27FC236}">
                <a16:creationId xmlns:a16="http://schemas.microsoft.com/office/drawing/2014/main" id="{843FE555-CD39-9A24-DECF-1497C42D82D5}"/>
              </a:ext>
            </a:extLst>
          </p:cNvPr>
          <p:cNvSpPr/>
          <p:nvPr/>
        </p:nvSpPr>
        <p:spPr>
          <a:xfrm>
            <a:off x="6945244" y="2456161"/>
            <a:ext cx="2856273" cy="41956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chemeClr val="accent1"/>
                </a:solidFill>
              </a:rPr>
              <a:t>① 疑似観測データの作成</a:t>
            </a:r>
            <a:endParaRPr kumimoji="1" lang="ja-JP" altLang="en-US" b="1" dirty="0">
              <a:solidFill>
                <a:schemeClr val="accent1"/>
              </a:solidFill>
            </a:endParaRPr>
          </a:p>
        </p:txBody>
      </p:sp>
      <p:sp>
        <p:nvSpPr>
          <p:cNvPr id="9" name="四角形: 角を丸くする 8">
            <a:extLst>
              <a:ext uri="{FF2B5EF4-FFF2-40B4-BE49-F238E27FC236}">
                <a16:creationId xmlns:a16="http://schemas.microsoft.com/office/drawing/2014/main" id="{0800763F-F5AD-834A-E517-DB0AAEE13CFF}"/>
              </a:ext>
            </a:extLst>
          </p:cNvPr>
          <p:cNvSpPr/>
          <p:nvPr/>
        </p:nvSpPr>
        <p:spPr>
          <a:xfrm>
            <a:off x="6955078" y="3576781"/>
            <a:ext cx="2856273" cy="41956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chemeClr val="accent1"/>
                </a:solidFill>
              </a:rPr>
              <a:t>② 疑似観測データの同化</a:t>
            </a:r>
            <a:endParaRPr kumimoji="1" lang="ja-JP" altLang="en-US" b="1" dirty="0">
              <a:solidFill>
                <a:schemeClr val="accent1"/>
              </a:solidFill>
            </a:endParaRPr>
          </a:p>
        </p:txBody>
      </p:sp>
      <p:sp>
        <p:nvSpPr>
          <p:cNvPr id="10" name="四角形: 角を丸くする 9">
            <a:extLst>
              <a:ext uri="{FF2B5EF4-FFF2-40B4-BE49-F238E27FC236}">
                <a16:creationId xmlns:a16="http://schemas.microsoft.com/office/drawing/2014/main" id="{FA1411C8-2B9C-6E8D-7B8A-7823852239D4}"/>
              </a:ext>
            </a:extLst>
          </p:cNvPr>
          <p:cNvSpPr/>
          <p:nvPr/>
        </p:nvSpPr>
        <p:spPr>
          <a:xfrm>
            <a:off x="6955078" y="4729545"/>
            <a:ext cx="2856273" cy="41956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chemeClr val="accent1"/>
                </a:solidFill>
              </a:rPr>
              <a:t>③ 将来の衛星観測の評価</a:t>
            </a:r>
            <a:endParaRPr kumimoji="1" lang="ja-JP" altLang="en-US" b="1" dirty="0">
              <a:solidFill>
                <a:schemeClr val="accent1"/>
              </a:solidFill>
            </a:endParaRPr>
          </a:p>
        </p:txBody>
      </p:sp>
      <p:grpSp>
        <p:nvGrpSpPr>
          <p:cNvPr id="11" name="グループ化 10">
            <a:extLst>
              <a:ext uri="{FF2B5EF4-FFF2-40B4-BE49-F238E27FC236}">
                <a16:creationId xmlns:a16="http://schemas.microsoft.com/office/drawing/2014/main" id="{699C721A-07EA-69D3-AE93-4F3AE2134FB2}"/>
              </a:ext>
            </a:extLst>
          </p:cNvPr>
          <p:cNvGrpSpPr/>
          <p:nvPr/>
        </p:nvGrpSpPr>
        <p:grpSpPr>
          <a:xfrm>
            <a:off x="10148603" y="2056254"/>
            <a:ext cx="1627327" cy="1193634"/>
            <a:chOff x="9465193" y="1768872"/>
            <a:chExt cx="1826785" cy="1351446"/>
          </a:xfrm>
        </p:grpSpPr>
        <p:pic>
          <p:nvPicPr>
            <p:cNvPr id="19" name="図 18">
              <a:extLst>
                <a:ext uri="{FF2B5EF4-FFF2-40B4-BE49-F238E27FC236}">
                  <a16:creationId xmlns:a16="http://schemas.microsoft.com/office/drawing/2014/main" id="{EE793DE9-24A5-E419-719E-73D2E53FEF37}"/>
                </a:ext>
              </a:extLst>
            </p:cNvPr>
            <p:cNvPicPr>
              <a:picLocks noChangeAspect="1"/>
            </p:cNvPicPr>
            <p:nvPr/>
          </p:nvPicPr>
          <p:blipFill rotWithShape="1">
            <a:blip r:embed="rId4">
              <a:extLst>
                <a:ext uri="{28A0092B-C50C-407E-A947-70E740481C1C}">
                  <a14:useLocalDpi xmlns:a14="http://schemas.microsoft.com/office/drawing/2010/main" val="0"/>
                </a:ext>
              </a:extLst>
            </a:blip>
            <a:srcRect r="63748" b="67056"/>
            <a:stretch/>
          </p:blipFill>
          <p:spPr>
            <a:xfrm rot="21029493" flipH="1" flipV="1">
              <a:off x="9917698" y="1972392"/>
              <a:ext cx="474735" cy="431420"/>
            </a:xfrm>
            <a:prstGeom prst="rect">
              <a:avLst/>
            </a:prstGeom>
          </p:spPr>
        </p:pic>
        <p:pic>
          <p:nvPicPr>
            <p:cNvPr id="20" name="図 19">
              <a:extLst>
                <a:ext uri="{FF2B5EF4-FFF2-40B4-BE49-F238E27FC236}">
                  <a16:creationId xmlns:a16="http://schemas.microsoft.com/office/drawing/2014/main" id="{9640E5BB-AA05-5B81-F274-D5A2DB72854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2046" b="96750" l="8023" r="95695">
                          <a14:foregroundMark x1="72603" y1="40918" x2="72603" y2="40918"/>
                          <a14:foregroundMark x1="90802" y1="78011" x2="90802" y2="78011"/>
                          <a14:foregroundMark x1="88063" y1="77247" x2="88063" y2="77247"/>
                          <a14:foregroundMark x1="92955" y1="60803" x2="92955" y2="60803"/>
                          <a14:foregroundMark x1="95695" y1="56597" x2="95695" y2="56597"/>
                          <a14:foregroundMark x1="59491" y1="13384" x2="59491" y2="13384"/>
                          <a14:foregroundMark x1="41879" y1="12428" x2="41879" y2="12428"/>
                          <a14:foregroundMark x1="52838" y1="12046" x2="52838" y2="12046"/>
                          <a14:foregroundMark x1="66536" y1="93117" x2="66536" y2="93117"/>
                          <a14:foregroundMark x1="50098" y1="96750" x2="50098" y2="96750"/>
                          <a14:foregroundMark x1="8023" y1="53155" x2="8023" y2="53155"/>
                          <a14:foregroundMark x1="52250" y1="17591" x2="52250" y2="17591"/>
                          <a14:foregroundMark x1="52446" y1="14149" x2="52446" y2="14149"/>
                        </a14:backgroundRemoval>
                      </a14:imgEffect>
                    </a14:imgLayer>
                  </a14:imgProps>
                </a:ext>
                <a:ext uri="{28A0092B-C50C-407E-A947-70E740481C1C}">
                  <a14:useLocalDpi xmlns:a14="http://schemas.microsoft.com/office/drawing/2010/main" val="0"/>
                </a:ext>
              </a:extLst>
            </a:blip>
            <a:srcRect t="7958"/>
            <a:stretch/>
          </p:blipFill>
          <p:spPr>
            <a:xfrm>
              <a:off x="10161216" y="2055103"/>
              <a:ext cx="1130762" cy="1065215"/>
            </a:xfrm>
            <a:prstGeom prst="rect">
              <a:avLst/>
            </a:prstGeom>
          </p:spPr>
        </p:pic>
        <p:pic>
          <p:nvPicPr>
            <p:cNvPr id="21" name="コンテンツ プレースホルダー 35">
              <a:extLst>
                <a:ext uri="{FF2B5EF4-FFF2-40B4-BE49-F238E27FC236}">
                  <a16:creationId xmlns:a16="http://schemas.microsoft.com/office/drawing/2014/main" id="{00C3AB52-C569-D76B-E825-A01922C5DD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352162" flipH="1">
              <a:off x="9465193" y="1768872"/>
              <a:ext cx="694688" cy="358376"/>
            </a:xfrm>
            <a:prstGeom prst="rect">
              <a:avLst/>
            </a:prstGeom>
          </p:spPr>
        </p:pic>
        <p:sp>
          <p:nvSpPr>
            <p:cNvPr id="22" name="正方形/長方形 21">
              <a:extLst>
                <a:ext uri="{FF2B5EF4-FFF2-40B4-BE49-F238E27FC236}">
                  <a16:creationId xmlns:a16="http://schemas.microsoft.com/office/drawing/2014/main" id="{DBFB7209-065C-1B2A-AC7B-ED61E6510E42}"/>
                </a:ext>
              </a:extLst>
            </p:cNvPr>
            <p:cNvSpPr/>
            <p:nvPr/>
          </p:nvSpPr>
          <p:spPr>
            <a:xfrm rot="20352162" flipH="1">
              <a:off x="9666519" y="1812460"/>
              <a:ext cx="294574" cy="28377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grpSp>
      <p:pic>
        <p:nvPicPr>
          <p:cNvPr id="12" name="図 11">
            <a:extLst>
              <a:ext uri="{FF2B5EF4-FFF2-40B4-BE49-F238E27FC236}">
                <a16:creationId xmlns:a16="http://schemas.microsoft.com/office/drawing/2014/main" id="{526905A3-DE47-7186-DB9D-F02AE7C44D91}"/>
              </a:ext>
            </a:extLst>
          </p:cNvPr>
          <p:cNvPicPr>
            <a:picLocks noChangeAspect="1"/>
          </p:cNvPicPr>
          <p:nvPr/>
        </p:nvPicPr>
        <p:blipFill rotWithShape="1">
          <a:blip r:embed="rId8">
            <a:extLst>
              <a:ext uri="{28A0092B-C50C-407E-A947-70E740481C1C}">
                <a14:useLocalDpi xmlns:a14="http://schemas.microsoft.com/office/drawing/2010/main" val="0"/>
              </a:ext>
            </a:extLst>
          </a:blip>
          <a:srcRect t="32896"/>
          <a:stretch/>
        </p:blipFill>
        <p:spPr>
          <a:xfrm>
            <a:off x="9931755" y="4691797"/>
            <a:ext cx="1261883" cy="681883"/>
          </a:xfrm>
          <a:prstGeom prst="rect">
            <a:avLst/>
          </a:prstGeom>
        </p:spPr>
      </p:pic>
      <p:sp>
        <p:nvSpPr>
          <p:cNvPr id="13" name="テキスト ボックス 12">
            <a:extLst>
              <a:ext uri="{FF2B5EF4-FFF2-40B4-BE49-F238E27FC236}">
                <a16:creationId xmlns:a16="http://schemas.microsoft.com/office/drawing/2014/main" id="{1A944A92-C6C3-88D5-4F84-B254E9DC77B2}"/>
              </a:ext>
            </a:extLst>
          </p:cNvPr>
          <p:cNvSpPr txBox="1"/>
          <p:nvPr/>
        </p:nvSpPr>
        <p:spPr>
          <a:xfrm>
            <a:off x="10658419" y="4944054"/>
            <a:ext cx="1261884" cy="307777"/>
          </a:xfrm>
          <a:prstGeom prst="rect">
            <a:avLst/>
          </a:prstGeom>
          <a:noFill/>
        </p:spPr>
        <p:txBody>
          <a:bodyPr wrap="none" rtlCol="0">
            <a:spAutoFit/>
          </a:bodyPr>
          <a:lstStyle/>
          <a:p>
            <a:r>
              <a:rPr kumimoji="1" lang="ja-JP" altLang="en-US" sz="1400" b="1" dirty="0">
                <a:latin typeface="+mn-ea"/>
              </a:rPr>
              <a:t>平均二乗誤差</a:t>
            </a:r>
          </a:p>
        </p:txBody>
      </p:sp>
      <p:pic>
        <p:nvPicPr>
          <p:cNvPr id="14" name="図 13">
            <a:extLst>
              <a:ext uri="{FF2B5EF4-FFF2-40B4-BE49-F238E27FC236}">
                <a16:creationId xmlns:a16="http://schemas.microsoft.com/office/drawing/2014/main" id="{314CAACB-4F87-CD6D-7A7A-9B4C55B88A1C}"/>
              </a:ext>
            </a:extLst>
          </p:cNvPr>
          <p:cNvPicPr>
            <a:picLocks noChangeAspect="1"/>
          </p:cNvPicPr>
          <p:nvPr/>
        </p:nvPicPr>
        <p:blipFill rotWithShape="1">
          <a:blip r:embed="rId9">
            <a:extLst>
              <a:ext uri="{28A0092B-C50C-407E-A947-70E740481C1C}">
                <a14:useLocalDpi xmlns:a14="http://schemas.microsoft.com/office/drawing/2010/main" val="0"/>
              </a:ext>
            </a:extLst>
          </a:blip>
          <a:srcRect l="40579" t="59292" r="36491" b="9931"/>
          <a:stretch/>
        </p:blipFill>
        <p:spPr>
          <a:xfrm>
            <a:off x="10910595" y="5253235"/>
            <a:ext cx="890798" cy="896730"/>
          </a:xfrm>
          <a:prstGeom prst="rect">
            <a:avLst/>
          </a:prstGeom>
        </p:spPr>
      </p:pic>
      <p:pic>
        <p:nvPicPr>
          <p:cNvPr id="15" name="図 14">
            <a:extLst>
              <a:ext uri="{FF2B5EF4-FFF2-40B4-BE49-F238E27FC236}">
                <a16:creationId xmlns:a16="http://schemas.microsoft.com/office/drawing/2014/main" id="{67290BF2-794C-DAFD-4845-0554840C417B}"/>
              </a:ext>
            </a:extLst>
          </p:cNvPr>
          <p:cNvPicPr>
            <a:picLocks noChangeAspect="1"/>
          </p:cNvPicPr>
          <p:nvPr/>
        </p:nvPicPr>
        <p:blipFill rotWithShape="1">
          <a:blip r:embed="rId9">
            <a:extLst>
              <a:ext uri="{28A0092B-C50C-407E-A947-70E740481C1C}">
                <a14:useLocalDpi xmlns:a14="http://schemas.microsoft.com/office/drawing/2010/main" val="0"/>
              </a:ext>
            </a:extLst>
          </a:blip>
          <a:srcRect l="14354" t="22052" r="60872" b="46831"/>
          <a:stretch/>
        </p:blipFill>
        <p:spPr>
          <a:xfrm>
            <a:off x="9931756" y="5222803"/>
            <a:ext cx="984215" cy="927162"/>
          </a:xfrm>
          <a:prstGeom prst="rect">
            <a:avLst/>
          </a:prstGeom>
        </p:spPr>
      </p:pic>
      <p:sp>
        <p:nvSpPr>
          <p:cNvPr id="16" name="テキスト ボックス 15">
            <a:extLst>
              <a:ext uri="{FF2B5EF4-FFF2-40B4-BE49-F238E27FC236}">
                <a16:creationId xmlns:a16="http://schemas.microsoft.com/office/drawing/2014/main" id="{0007EC42-B441-E422-9F50-9F137DD3123F}"/>
              </a:ext>
            </a:extLst>
          </p:cNvPr>
          <p:cNvSpPr txBox="1"/>
          <p:nvPr/>
        </p:nvSpPr>
        <p:spPr>
          <a:xfrm>
            <a:off x="10636297" y="5780637"/>
            <a:ext cx="1261884" cy="307777"/>
          </a:xfrm>
          <a:prstGeom prst="rect">
            <a:avLst/>
          </a:prstGeom>
          <a:noFill/>
        </p:spPr>
        <p:txBody>
          <a:bodyPr wrap="none" rtlCol="0">
            <a:spAutoFit/>
          </a:bodyPr>
          <a:lstStyle/>
          <a:p>
            <a:r>
              <a:rPr kumimoji="1" lang="ja-JP" altLang="en-US" sz="1400" b="1" dirty="0">
                <a:latin typeface="+mn-ea"/>
              </a:rPr>
              <a:t>現象の再現性</a:t>
            </a:r>
          </a:p>
        </p:txBody>
      </p:sp>
      <p:sp>
        <p:nvSpPr>
          <p:cNvPr id="17" name="テキスト ボックス 16">
            <a:extLst>
              <a:ext uri="{FF2B5EF4-FFF2-40B4-BE49-F238E27FC236}">
                <a16:creationId xmlns:a16="http://schemas.microsoft.com/office/drawing/2014/main" id="{98DB86E8-807F-0844-27D5-7D8C1602B3DD}"/>
              </a:ext>
            </a:extLst>
          </p:cNvPr>
          <p:cNvSpPr txBox="1"/>
          <p:nvPr/>
        </p:nvSpPr>
        <p:spPr>
          <a:xfrm>
            <a:off x="9968919" y="2694046"/>
            <a:ext cx="1980094" cy="738664"/>
          </a:xfrm>
          <a:prstGeom prst="rect">
            <a:avLst/>
          </a:prstGeom>
          <a:noFill/>
        </p:spPr>
        <p:txBody>
          <a:bodyPr wrap="none" rtlCol="0">
            <a:spAutoFit/>
          </a:bodyPr>
          <a:lstStyle/>
          <a:p>
            <a:pPr algn="r"/>
            <a:r>
              <a:rPr lang="ja-JP" altLang="en-US" sz="1400" b="1" dirty="0">
                <a:latin typeface="+mn-ea"/>
              </a:rPr>
              <a:t>ターゲットとする</a:t>
            </a:r>
            <a:endParaRPr lang="en-US" altLang="ja-JP" sz="1400" b="1" dirty="0">
              <a:latin typeface="+mn-ea"/>
            </a:endParaRPr>
          </a:p>
          <a:p>
            <a:pPr algn="r"/>
            <a:r>
              <a:rPr kumimoji="1" lang="ja-JP" altLang="en-US" sz="1400" b="1" dirty="0">
                <a:latin typeface="+mn-ea"/>
              </a:rPr>
              <a:t>気象現象を含むデータ</a:t>
            </a:r>
            <a:endParaRPr kumimoji="1" lang="en-US" altLang="ja-JP" sz="1400" b="1" dirty="0">
              <a:latin typeface="+mn-ea"/>
            </a:endParaRPr>
          </a:p>
          <a:p>
            <a:pPr algn="r"/>
            <a:r>
              <a:rPr kumimoji="1" lang="en-US" altLang="ja-JP" sz="1400" b="1" dirty="0">
                <a:latin typeface="+mn-ea"/>
              </a:rPr>
              <a:t>[</a:t>
            </a:r>
            <a:r>
              <a:rPr kumimoji="1" lang="ja-JP" altLang="en-US" sz="1400" b="1" dirty="0">
                <a:latin typeface="+mn-ea"/>
              </a:rPr>
              <a:t>ネイチャーラン</a:t>
            </a:r>
            <a:r>
              <a:rPr kumimoji="1" lang="en-US" altLang="ja-JP" sz="1400" b="1" dirty="0">
                <a:latin typeface="+mn-ea"/>
              </a:rPr>
              <a:t>]</a:t>
            </a:r>
            <a:endParaRPr kumimoji="1" lang="ja-JP" altLang="en-US" sz="1400" b="1" dirty="0">
              <a:latin typeface="+mn-ea"/>
            </a:endParaRPr>
          </a:p>
        </p:txBody>
      </p:sp>
      <p:pic>
        <p:nvPicPr>
          <p:cNvPr id="23" name="図 22">
            <a:extLst>
              <a:ext uri="{FF2B5EF4-FFF2-40B4-BE49-F238E27FC236}">
                <a16:creationId xmlns:a16="http://schemas.microsoft.com/office/drawing/2014/main" id="{0CC5F950-EFE3-8D9B-5B03-D30E1DAF0932}"/>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511" b="93703" l="2067" r="96641">
                        <a14:foregroundMark x1="6202" y1="35264" x2="6202" y2="35264"/>
                        <a14:foregroundMark x1="6718" y1="42317" x2="6718" y2="42317"/>
                        <a14:foregroundMark x1="40310" y1="5793" x2="40310" y2="5793"/>
                        <a14:foregroundMark x1="48320" y1="5038" x2="48320" y2="5038"/>
                        <a14:foregroundMark x1="93540" y1="36524" x2="93540" y2="36524"/>
                        <a14:foregroundMark x1="97158" y1="49622" x2="97158" y2="49622"/>
                        <a14:foregroundMark x1="55814" y1="90932" x2="55814" y2="90932"/>
                        <a14:foregroundMark x1="48062" y1="93451" x2="48062" y2="93451"/>
                        <a14:foregroundMark x1="2584" y1="50882" x2="2584" y2="50882"/>
                        <a14:foregroundMark x1="2842" y1="46096" x2="2842" y2="46096"/>
                        <a14:foregroundMark x1="2067" y1="46096" x2="2067" y2="46096"/>
                        <a14:foregroundMark x1="2067" y1="48615" x2="2067" y2="48615"/>
                        <a14:foregroundMark x1="50646" y1="2771" x2="50646" y2="2771"/>
                        <a14:foregroundMark x1="41602" y1="2771" x2="41602" y2="2771"/>
                        <a14:foregroundMark x1="47804" y1="1511" x2="47804" y2="1511"/>
                        <a14:foregroundMark x1="52713" y1="2267" x2="52713" y2="2267"/>
                        <a14:foregroundMark x1="2842" y1="54156" x2="2842" y2="54156"/>
                        <a14:foregroundMark x1="2842" y1="55919" x2="2842" y2="55919"/>
                        <a14:foregroundMark x1="3618" y1="57683" x2="3618" y2="57683"/>
                        <a14:foregroundMark x1="7494" y1="70277" x2="7494" y2="70277"/>
                        <a14:foregroundMark x1="11370" y1="76574" x2="11370" y2="76574"/>
                        <a14:foregroundMark x1="12403" y1="79093" x2="12403" y2="79093"/>
                        <a14:foregroundMark x1="14729" y1="80353" x2="14729" y2="80353"/>
                        <a14:foregroundMark x1="21705" y1="86650" x2="21705" y2="86650"/>
                        <a14:foregroundMark x1="20930" y1="86146" x2="20930" y2="86146"/>
                        <a14:foregroundMark x1="20930" y1="84887" x2="20930" y2="84887"/>
                        <a14:foregroundMark x1="38760" y1="93955" x2="38760" y2="93955"/>
                        <a14:foregroundMark x1="83979" y1="43325" x2="71318" y2="42569"/>
                      </a14:backgroundRemoval>
                    </a14:imgEffect>
                  </a14:imgLayer>
                </a14:imgProps>
              </a:ext>
              <a:ext uri="{28A0092B-C50C-407E-A947-70E740481C1C}">
                <a14:useLocalDpi xmlns:a14="http://schemas.microsoft.com/office/drawing/2010/main" val="0"/>
              </a:ext>
            </a:extLst>
          </a:blip>
          <a:srcRect/>
          <a:stretch/>
        </p:blipFill>
        <p:spPr>
          <a:xfrm>
            <a:off x="9861713" y="3360793"/>
            <a:ext cx="1042410" cy="1024392"/>
          </a:xfrm>
          <a:prstGeom prst="rect">
            <a:avLst/>
          </a:prstGeom>
          <a:ln>
            <a:noFill/>
          </a:ln>
        </p:spPr>
      </p:pic>
      <p:sp>
        <p:nvSpPr>
          <p:cNvPr id="33" name="コンテンツ プレースホルダー 4">
            <a:extLst>
              <a:ext uri="{FF2B5EF4-FFF2-40B4-BE49-F238E27FC236}">
                <a16:creationId xmlns:a16="http://schemas.microsoft.com/office/drawing/2014/main" id="{9B8EA1BB-E0D0-44A1-9E7F-33634E161344}"/>
              </a:ext>
            </a:extLst>
          </p:cNvPr>
          <p:cNvSpPr>
            <a:spLocks noGrp="1"/>
          </p:cNvSpPr>
          <p:nvPr>
            <p:ph idx="1"/>
          </p:nvPr>
        </p:nvSpPr>
        <p:spPr>
          <a:xfrm>
            <a:off x="181079" y="1250226"/>
            <a:ext cx="6405291" cy="5283132"/>
          </a:xfrm>
        </p:spPr>
        <p:txBody>
          <a:bodyPr>
            <a:normAutofit fontScale="92500"/>
          </a:bodyPr>
          <a:lstStyle/>
          <a:p>
            <a:r>
              <a:rPr lang="ja-JP" altLang="en-US" dirty="0">
                <a:latin typeface="ＭＳ Ｐゴシック" panose="020B0600070205080204" pitchFamily="50" charset="-128"/>
                <a:ea typeface="ＭＳ Ｐゴシック" panose="020B0600070205080204" pitchFamily="50" charset="-128"/>
              </a:rPr>
              <a:t> </a:t>
            </a:r>
            <a:r>
              <a:rPr lang="ja-JP" altLang="en-US" u="sng" dirty="0">
                <a:latin typeface="ＭＳ Ｐゴシック" panose="020B0600070205080204" pitchFamily="50" charset="-128"/>
                <a:ea typeface="ＭＳ Ｐゴシック" panose="020B0600070205080204" pitchFamily="50" charset="-128"/>
              </a:rPr>
              <a:t>観測システムシミュレーション実験（</a:t>
            </a:r>
            <a:r>
              <a:rPr lang="en-US" altLang="ja-JP" u="sng" dirty="0">
                <a:latin typeface="ＭＳ Ｐゴシック" panose="020B0600070205080204" pitchFamily="50" charset="-128"/>
                <a:ea typeface="ＭＳ Ｐゴシック" panose="020B0600070205080204" pitchFamily="50" charset="-128"/>
              </a:rPr>
              <a:t>OSSE</a:t>
            </a:r>
            <a:r>
              <a:rPr lang="ja-JP" altLang="en-US" u="sng" dirty="0">
                <a:latin typeface="ＭＳ Ｐゴシック" panose="020B0600070205080204" pitchFamily="50" charset="-128"/>
                <a:ea typeface="ＭＳ Ｐゴシック" panose="020B0600070205080204" pitchFamily="50" charset="-128"/>
              </a:rPr>
              <a:t>）</a:t>
            </a:r>
            <a:endParaRPr lang="en-US" altLang="ja-JP" sz="3600" dirty="0">
              <a:latin typeface="ＭＳ Ｐゴシック" panose="020B0600070205080204" pitchFamily="50" charset="-128"/>
              <a:ea typeface="ＭＳ Ｐゴシック" panose="020B0600070205080204" pitchFamily="50" charset="-128"/>
            </a:endParaRPr>
          </a:p>
          <a:p>
            <a:pPr lvl="1"/>
            <a:r>
              <a:rPr lang="ja-JP" altLang="en-US" dirty="0">
                <a:latin typeface="ＭＳ Ｐゴシック" panose="020B0600070205080204" pitchFamily="50" charset="-128"/>
                <a:ea typeface="ＭＳ Ｐゴシック" panose="020B0600070205080204" pitchFamily="50" charset="-128"/>
              </a:rPr>
              <a:t>仮想の観測データを用意してデータ同化実験を行い、対象とする現象の再現性により、観測の有効性を評価する手法</a:t>
            </a:r>
            <a:endParaRPr lang="en-US" altLang="ja-JP" dirty="0">
              <a:latin typeface="ＭＳ Ｐゴシック" panose="020B0600070205080204" pitchFamily="50" charset="-128"/>
              <a:ea typeface="ＭＳ Ｐゴシック" panose="020B0600070205080204" pitchFamily="50" charset="-128"/>
            </a:endParaRPr>
          </a:p>
          <a:p>
            <a:pPr lvl="1"/>
            <a:r>
              <a:rPr lang="ja-JP" altLang="en-US" dirty="0">
                <a:latin typeface="ＭＳ Ｐゴシック" panose="020B0600070205080204" pitchFamily="50" charset="-128"/>
                <a:ea typeface="ＭＳ Ｐゴシック" panose="020B0600070205080204" pitchFamily="50" charset="-128"/>
              </a:rPr>
              <a:t>地球では積極的に利用 </a:t>
            </a:r>
            <a:r>
              <a:rPr lang="en-US" altLang="ja-JP" dirty="0">
                <a:latin typeface="ＭＳ Ｐゴシック" panose="020B0600070205080204" pitchFamily="50" charset="-128"/>
                <a:ea typeface="ＭＳ Ｐゴシック" panose="020B0600070205080204" pitchFamily="50" charset="-128"/>
              </a:rPr>
              <a:t>(</a:t>
            </a:r>
            <a:r>
              <a:rPr lang="en-US" altLang="ja-JP" dirty="0" err="1">
                <a:latin typeface="ＭＳ Ｐゴシック" panose="020B0600070205080204" pitchFamily="50" charset="-128"/>
                <a:ea typeface="ＭＳ Ｐゴシック" panose="020B0600070205080204" pitchFamily="50" charset="-128"/>
              </a:rPr>
              <a:t>Masutani</a:t>
            </a:r>
            <a:r>
              <a:rPr lang="en-US" altLang="ja-JP" dirty="0">
                <a:latin typeface="ＭＳ Ｐゴシック" panose="020B0600070205080204" pitchFamily="50" charset="-128"/>
                <a:ea typeface="ＭＳ Ｐゴシック" panose="020B0600070205080204" pitchFamily="50" charset="-128"/>
              </a:rPr>
              <a:t> et al., 2010)</a:t>
            </a:r>
          </a:p>
          <a:p>
            <a:pPr lvl="1"/>
            <a:r>
              <a:rPr lang="ja-JP" altLang="en-US" dirty="0">
                <a:latin typeface="ＭＳ Ｐゴシック" panose="020B0600070205080204" pitchFamily="50" charset="-128"/>
                <a:ea typeface="ＭＳ Ｐゴシック" panose="020B0600070205080204" pitchFamily="50" charset="-128"/>
              </a:rPr>
              <a:t>観測計画の評価を事前に行うことで、観測機器や観測計画の最適化を図ることができる</a:t>
            </a:r>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地球以外の惑星の実施例は多くない</a:t>
            </a:r>
            <a:endParaRPr lang="en-US" altLang="ja-JP" dirty="0">
              <a:latin typeface="ＭＳ Ｐゴシック" panose="020B0600070205080204" pitchFamily="50" charset="-128"/>
              <a:ea typeface="ＭＳ Ｐゴシック" panose="020B0600070205080204" pitchFamily="50" charset="-128"/>
            </a:endParaRPr>
          </a:p>
          <a:p>
            <a:pPr lvl="1"/>
            <a:r>
              <a:rPr lang="ja-JP" altLang="en-US" u="sng" dirty="0">
                <a:latin typeface="ＭＳ Ｐゴシック" panose="020B0600070205080204" pitchFamily="50" charset="-128"/>
                <a:ea typeface="ＭＳ Ｐゴシック" panose="020B0600070205080204" pitchFamily="50" charset="-128"/>
              </a:rPr>
              <a:t>データ同化システム</a:t>
            </a:r>
            <a:r>
              <a:rPr lang="ja-JP" altLang="en-US" dirty="0">
                <a:latin typeface="ＭＳ Ｐゴシック" panose="020B0600070205080204" pitchFamily="50" charset="-128"/>
                <a:ea typeface="ＭＳ Ｐゴシック" panose="020B0600070205080204" pitchFamily="50" charset="-128"/>
              </a:rPr>
              <a:t>と観測とある程度ふるまいの近い</a:t>
            </a:r>
            <a:r>
              <a:rPr lang="ja-JP" altLang="en-US" u="sng" dirty="0">
                <a:latin typeface="ＭＳ Ｐゴシック" panose="020B0600070205080204" pitchFamily="50" charset="-128"/>
                <a:ea typeface="ＭＳ Ｐゴシック" panose="020B0600070205080204" pitchFamily="50" charset="-128"/>
              </a:rPr>
              <a:t>数値モデル</a:t>
            </a:r>
            <a:r>
              <a:rPr lang="ja-JP" altLang="en-US" dirty="0">
                <a:latin typeface="ＭＳ Ｐゴシック" panose="020B0600070205080204" pitchFamily="50" charset="-128"/>
                <a:ea typeface="ＭＳ Ｐゴシック" panose="020B0600070205080204" pitchFamily="50" charset="-128"/>
              </a:rPr>
              <a:t>が必要</a:t>
            </a:r>
            <a:endParaRPr lang="en-US" altLang="ja-JP" dirty="0">
              <a:latin typeface="ＭＳ Ｐゴシック" panose="020B0600070205080204" pitchFamily="50" charset="-128"/>
              <a:ea typeface="ＭＳ Ｐゴシック" panose="020B0600070205080204" pitchFamily="50" charset="-128"/>
            </a:endParaRPr>
          </a:p>
          <a:p>
            <a:pPr lvl="1"/>
            <a:r>
              <a:rPr lang="ja-JP" altLang="en-US" dirty="0">
                <a:latin typeface="ＭＳ Ｐゴシック" panose="020B0600070205080204" pitchFamily="50" charset="-128"/>
                <a:ea typeface="ＭＳ Ｐゴシック" panose="020B0600070205080204" pitchFamily="50" charset="-128"/>
              </a:rPr>
              <a:t>観測やモデル研究が盛んな火星では、</a:t>
            </a:r>
            <a:r>
              <a:rPr lang="en-US" altLang="ja-JP" dirty="0">
                <a:latin typeface="ＭＳ Ｐゴシック" panose="020B0600070205080204" pitchFamily="50" charset="-128"/>
                <a:ea typeface="ＭＳ Ｐゴシック" panose="020B0600070205080204" pitchFamily="50" charset="-128"/>
              </a:rPr>
              <a:t>OSSE</a:t>
            </a:r>
            <a:r>
              <a:rPr lang="ja-JP" altLang="en-US" dirty="0">
                <a:latin typeface="ＭＳ Ｐゴシック" panose="020B0600070205080204" pitchFamily="50" charset="-128"/>
                <a:ea typeface="ＭＳ Ｐゴシック" panose="020B0600070205080204" pitchFamily="50" charset="-128"/>
              </a:rPr>
              <a:t>に関するフレームワークが提唱されている段階（</a:t>
            </a:r>
            <a:r>
              <a:rPr lang="en-US" altLang="ja-JP" dirty="0" err="1">
                <a:latin typeface="ＭＳ Ｐゴシック" panose="020B0600070205080204" pitchFamily="50" charset="-128"/>
                <a:ea typeface="ＭＳ Ｐゴシック" panose="020B0600070205080204" pitchFamily="50" charset="-128"/>
              </a:rPr>
              <a:t>Reale</a:t>
            </a:r>
            <a:r>
              <a:rPr lang="en-US" altLang="ja-JP" dirty="0">
                <a:latin typeface="ＭＳ Ｐゴシック" panose="020B0600070205080204" pitchFamily="50" charset="-128"/>
                <a:ea typeface="ＭＳ Ｐゴシック" panose="020B0600070205080204" pitchFamily="50" charset="-128"/>
              </a:rPr>
              <a:t> et al., 2021</a:t>
            </a:r>
            <a:r>
              <a:rPr lang="ja-JP" altLang="en-US" dirty="0">
                <a:latin typeface="ＭＳ Ｐゴシック" panose="020B0600070205080204" pitchFamily="50" charset="-128"/>
                <a:ea typeface="ＭＳ Ｐゴシック" panose="020B0600070205080204" pitchFamily="50" charset="-128"/>
              </a:rPr>
              <a:t>）</a:t>
            </a:r>
            <a:endParaRPr lang="en-US" altLang="ja-JP" dirty="0">
              <a:latin typeface="ＭＳ Ｐゴシック" panose="020B0600070205080204" pitchFamily="50" charset="-128"/>
              <a:ea typeface="ＭＳ Ｐゴシック" panose="020B0600070205080204" pitchFamily="50" charset="-128"/>
            </a:endParaRPr>
          </a:p>
          <a:p>
            <a:r>
              <a:rPr lang="en-US" altLang="ja-JP" dirty="0">
                <a:latin typeface="ＭＳ Ｐゴシック" panose="020B0600070205080204" pitchFamily="50" charset="-128"/>
                <a:ea typeface="ＭＳ Ｐゴシック" panose="020B0600070205080204" pitchFamily="50" charset="-128"/>
              </a:rPr>
              <a:t>ALEDAS-V, AFES-Venus </a:t>
            </a:r>
            <a:r>
              <a:rPr lang="ja-JP" altLang="en-US" dirty="0">
                <a:latin typeface="ＭＳ Ｐゴシック" panose="020B0600070205080204" pitchFamily="50" charset="-128"/>
                <a:ea typeface="ＭＳ Ｐゴシック" panose="020B0600070205080204" pitchFamily="50" charset="-128"/>
              </a:rPr>
              <a:t>による </a:t>
            </a:r>
            <a:r>
              <a:rPr lang="en-US" altLang="ja-JP" dirty="0">
                <a:latin typeface="ＭＳ Ｐゴシック" panose="020B0600070205080204" pitchFamily="50" charset="-128"/>
                <a:ea typeface="ＭＳ Ｐゴシック" panose="020B0600070205080204" pitchFamily="50" charset="-128"/>
              </a:rPr>
              <a:t>OSSE</a:t>
            </a:r>
          </a:p>
        </p:txBody>
      </p:sp>
      <p:sp>
        <p:nvSpPr>
          <p:cNvPr id="36" name="タイトル 1">
            <a:extLst>
              <a:ext uri="{FF2B5EF4-FFF2-40B4-BE49-F238E27FC236}">
                <a16:creationId xmlns:a16="http://schemas.microsoft.com/office/drawing/2014/main" id="{E09DB419-27A0-4E69-B209-A3BFCB42182D}"/>
              </a:ext>
            </a:extLst>
          </p:cNvPr>
          <p:cNvSpPr txBox="1">
            <a:spLocks/>
          </p:cNvSpPr>
          <p:nvPr/>
        </p:nvSpPr>
        <p:spPr>
          <a:xfrm>
            <a:off x="308224" y="41096"/>
            <a:ext cx="11883775" cy="10274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8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観測システムシミュレーション実験</a:t>
            </a:r>
            <a:r>
              <a:rPr lang="en-US" altLang="ja-JP" sz="48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 (OSSE)</a:t>
            </a:r>
            <a:endParaRPr lang="ja-JP" altLang="en-US" sz="4800" dirty="0">
              <a:solidFill>
                <a:srgbClr val="002060"/>
              </a:solidFill>
              <a:latin typeface="ＭＳ Ｐゴシック" panose="020B0600070205080204" pitchFamily="50" charset="-128"/>
              <a:ea typeface="ＭＳ Ｐゴシック" panose="020B0600070205080204" pitchFamily="50" charset="-128"/>
            </a:endParaRPr>
          </a:p>
        </p:txBody>
      </p:sp>
      <p:sp>
        <p:nvSpPr>
          <p:cNvPr id="18" name="テキスト ボックス 17">
            <a:extLst>
              <a:ext uri="{FF2B5EF4-FFF2-40B4-BE49-F238E27FC236}">
                <a16:creationId xmlns:a16="http://schemas.microsoft.com/office/drawing/2014/main" id="{5F214D24-44E0-856A-FCF6-FD7AAAA5F3A3}"/>
              </a:ext>
            </a:extLst>
          </p:cNvPr>
          <p:cNvSpPr txBox="1"/>
          <p:nvPr/>
        </p:nvSpPr>
        <p:spPr>
          <a:xfrm>
            <a:off x="9932952" y="4235941"/>
            <a:ext cx="1980094" cy="523220"/>
          </a:xfrm>
          <a:prstGeom prst="rect">
            <a:avLst/>
          </a:prstGeom>
          <a:noFill/>
        </p:spPr>
        <p:txBody>
          <a:bodyPr wrap="none" rtlCol="0">
            <a:spAutoFit/>
          </a:bodyPr>
          <a:lstStyle/>
          <a:p>
            <a:pPr algn="r"/>
            <a:r>
              <a:rPr lang="ja-JP" altLang="en-US" sz="1400" b="1" dirty="0">
                <a:ln w="3175">
                  <a:noFill/>
                </a:ln>
                <a:latin typeface="+mn-ea"/>
              </a:rPr>
              <a:t>金星大気大循環モデル</a:t>
            </a:r>
            <a:endParaRPr lang="en-US" altLang="ja-JP" sz="1400" b="1" dirty="0">
              <a:ln w="3175">
                <a:noFill/>
              </a:ln>
              <a:latin typeface="+mn-ea"/>
            </a:endParaRPr>
          </a:p>
          <a:p>
            <a:pPr algn="r"/>
            <a:r>
              <a:rPr lang="ja-JP" altLang="en-US" sz="1400" b="1" dirty="0">
                <a:ln w="3175">
                  <a:noFill/>
                </a:ln>
                <a:latin typeface="+mn-ea"/>
              </a:rPr>
              <a:t>データ同化システム</a:t>
            </a:r>
            <a:endParaRPr lang="en-US" altLang="ja-JP" sz="1400" b="1" dirty="0">
              <a:ln w="3175">
                <a:noFill/>
              </a:ln>
              <a:latin typeface="+mn-ea"/>
            </a:endParaRPr>
          </a:p>
        </p:txBody>
      </p:sp>
    </p:spTree>
    <p:extLst>
      <p:ext uri="{BB962C8B-B14F-4D97-AF65-F5344CB8AC3E}">
        <p14:creationId xmlns:p14="http://schemas.microsoft.com/office/powerpoint/2010/main" val="3057715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コンテンツ プレースホルダー 4">
            <a:extLst>
              <a:ext uri="{FF2B5EF4-FFF2-40B4-BE49-F238E27FC236}">
                <a16:creationId xmlns:a16="http://schemas.microsoft.com/office/drawing/2014/main" id="{8E789D4D-F287-40B3-B822-5864BB6A6526}"/>
              </a:ext>
            </a:extLst>
          </p:cNvPr>
          <p:cNvSpPr txBox="1">
            <a:spLocks/>
          </p:cNvSpPr>
          <p:nvPr/>
        </p:nvSpPr>
        <p:spPr>
          <a:xfrm>
            <a:off x="331177" y="1167694"/>
            <a:ext cx="11705111" cy="52319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u="sng" dirty="0">
                <a:latin typeface="ＭＳ Ｐゴシック" panose="020B0600070205080204" pitchFamily="50" charset="-128"/>
                <a:ea typeface="ＭＳ Ｐゴシック" panose="020B0600070205080204" pitchFamily="50" charset="-128"/>
              </a:rPr>
              <a:t>コールドカラー</a:t>
            </a:r>
            <a:endParaRPr lang="en-US" altLang="ja-JP" u="sng" dirty="0">
              <a:latin typeface="ＭＳ Ｐゴシック" panose="020B0600070205080204" pitchFamily="50" charset="-128"/>
              <a:ea typeface="ＭＳ Ｐゴシック" panose="020B0600070205080204" pitchFamily="50" charset="-128"/>
            </a:endParaRPr>
          </a:p>
          <a:p>
            <a:pPr lvl="1"/>
            <a:r>
              <a:rPr lang="ja-JP" altLang="en-US" dirty="0">
                <a:latin typeface="ＭＳ Ｐゴシック" panose="020B0600070205080204" pitchFamily="50" charset="-128"/>
                <a:ea typeface="ＭＳ Ｐゴシック" panose="020B0600070205080204" pitchFamily="50" charset="-128"/>
              </a:rPr>
              <a:t>金星大気の高度約</a:t>
            </a:r>
            <a:r>
              <a:rPr lang="en-US" altLang="ja-JP" dirty="0">
                <a:latin typeface="ＭＳ Ｐゴシック" panose="020B0600070205080204" pitchFamily="50" charset="-128"/>
                <a:ea typeface="ＭＳ Ｐゴシック" panose="020B0600070205080204" pitchFamily="50" charset="-128"/>
              </a:rPr>
              <a:t>60-70㎞</a:t>
            </a:r>
            <a:r>
              <a:rPr lang="ja-JP" altLang="en-US" dirty="0">
                <a:latin typeface="ＭＳ Ｐゴシック" panose="020B0600070205080204" pitchFamily="50" charset="-128"/>
                <a:ea typeface="ＭＳ Ｐゴシック" panose="020B0600070205080204" pitchFamily="50" charset="-128"/>
              </a:rPr>
              <a:t>の極域における周辺に比べて温度が高い現象</a:t>
            </a:r>
            <a:endParaRPr lang="en-US" altLang="ja-JP" dirty="0">
              <a:latin typeface="ＭＳ Ｐゴシック" panose="020B0600070205080204" pitchFamily="50" charset="-128"/>
              <a:ea typeface="ＭＳ Ｐゴシック" panose="020B0600070205080204" pitchFamily="50" charset="-128"/>
            </a:endParaRPr>
          </a:p>
          <a:p>
            <a:pPr lvl="1"/>
            <a:r>
              <a:rPr lang="en-US" altLang="ja-JP" dirty="0">
                <a:latin typeface="ＭＳ Ｐゴシック" panose="020B0600070205080204" pitchFamily="50" charset="-128"/>
                <a:ea typeface="ＭＳ Ｐゴシック" panose="020B0600070205080204" pitchFamily="50" charset="-128"/>
              </a:rPr>
              <a:t>GCM</a:t>
            </a:r>
            <a:r>
              <a:rPr lang="ja-JP" altLang="en-US" dirty="0">
                <a:latin typeface="ＭＳ Ｐゴシック" panose="020B0600070205080204" pitchFamily="50" charset="-128"/>
                <a:ea typeface="ＭＳ Ｐゴシック" panose="020B0600070205080204" pitchFamily="50" charset="-128"/>
              </a:rPr>
              <a:t>において、これまでに適切に表現されていない</a:t>
            </a:r>
            <a:endParaRPr lang="en-US" altLang="ja-JP" sz="3600" u="sng" dirty="0">
              <a:latin typeface="ＭＳ Ｐゴシック" panose="020B0600070205080204" pitchFamily="50" charset="-128"/>
              <a:ea typeface="ＭＳ Ｐゴシック" panose="020B0600070205080204" pitchFamily="50" charset="-128"/>
            </a:endParaRPr>
          </a:p>
          <a:p>
            <a:pPr lvl="1"/>
            <a:r>
              <a:rPr lang="ja-JP" altLang="en-US" dirty="0">
                <a:latin typeface="ＭＳ Ｐゴシック" panose="020B0600070205080204" pitchFamily="50" charset="-128"/>
                <a:ea typeface="ＭＳ Ｐゴシック" panose="020B0600070205080204" pitchFamily="50" charset="-128"/>
              </a:rPr>
              <a:t>疑似観測データ： </a:t>
            </a:r>
            <a:r>
              <a:rPr lang="en-US" altLang="ja-JP" dirty="0">
                <a:latin typeface="ＭＳ Ｐゴシック" panose="020B0600070205080204" pitchFamily="50" charset="-128"/>
                <a:ea typeface="ＭＳ Ｐゴシック" panose="020B0600070205080204" pitchFamily="50" charset="-128"/>
              </a:rPr>
              <a:t>IPSL Venus GCM</a:t>
            </a:r>
            <a:r>
              <a:rPr lang="ja-JP" altLang="en-US" dirty="0">
                <a:latin typeface="ＭＳ Ｐゴシック" panose="020B0600070205080204" pitchFamily="50" charset="-128"/>
                <a:ea typeface="ＭＳ Ｐゴシック" panose="020B0600070205080204" pitchFamily="50" charset="-128"/>
              </a:rPr>
              <a:t>（放射強制によりコールドカラー再現）</a:t>
            </a:r>
            <a:r>
              <a:rPr lang="en-US" altLang="ja-JP" dirty="0">
                <a:latin typeface="ＭＳ Ｐゴシック" panose="020B0600070205080204" pitchFamily="50" charset="-128"/>
                <a:ea typeface="ＭＳ Ｐゴシック" panose="020B0600070205080204" pitchFamily="50" charset="-128"/>
              </a:rPr>
              <a:t>96×96×50</a:t>
            </a:r>
          </a:p>
        </p:txBody>
      </p:sp>
      <p:sp>
        <p:nvSpPr>
          <p:cNvPr id="17" name="テキスト ボックス 16">
            <a:extLst>
              <a:ext uri="{FF2B5EF4-FFF2-40B4-BE49-F238E27FC236}">
                <a16:creationId xmlns:a16="http://schemas.microsoft.com/office/drawing/2014/main" id="{FD70D84C-1D74-48F7-BE50-7D801C2CA65F}"/>
              </a:ext>
            </a:extLst>
          </p:cNvPr>
          <p:cNvSpPr txBox="1">
            <a:spLocks noChangeAspect="1"/>
          </p:cNvSpPr>
          <p:nvPr/>
        </p:nvSpPr>
        <p:spPr>
          <a:xfrm>
            <a:off x="2466443" y="6385151"/>
            <a:ext cx="6880460" cy="4001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ja-JP" altLang="en-US" sz="20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モデルと疑似観測データの比較</a:t>
            </a:r>
            <a:r>
              <a:rPr lang="en-US" altLang="ja-JP" sz="20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20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温度、高度</a:t>
            </a:r>
            <a:r>
              <a:rPr lang="en-US" altLang="ja-JP" sz="20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67km, 30-90</a:t>
            </a:r>
            <a:r>
              <a:rPr lang="ja-JP" altLang="en-US" sz="20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20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N)</a:t>
            </a:r>
            <a:endParaRPr lang="ja-JP" altLang="en-US" sz="20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2" name="タイトル 1">
            <a:extLst>
              <a:ext uri="{FF2B5EF4-FFF2-40B4-BE49-F238E27FC236}">
                <a16:creationId xmlns:a16="http://schemas.microsoft.com/office/drawing/2014/main" id="{85E4FC3F-0855-AE61-769C-B5CE921085BE}"/>
              </a:ext>
            </a:extLst>
          </p:cNvPr>
          <p:cNvSpPr txBox="1">
            <a:spLocks/>
          </p:cNvSpPr>
          <p:nvPr/>
        </p:nvSpPr>
        <p:spPr>
          <a:xfrm>
            <a:off x="396491" y="32464"/>
            <a:ext cx="11883775" cy="10274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8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本発表：コールドカラー再現実験</a:t>
            </a:r>
            <a:endParaRPr lang="ja-JP" altLang="en-US" sz="4800" dirty="0">
              <a:solidFill>
                <a:srgbClr val="002060"/>
              </a:solidFill>
              <a:latin typeface="ＭＳ Ｐゴシック" panose="020B0600070205080204" pitchFamily="50" charset="-128"/>
              <a:ea typeface="ＭＳ Ｐゴシック" panose="020B0600070205080204" pitchFamily="50" charset="-128"/>
            </a:endParaRPr>
          </a:p>
        </p:txBody>
      </p:sp>
      <p:pic>
        <p:nvPicPr>
          <p:cNvPr id="6" name="図 5">
            <a:extLst>
              <a:ext uri="{FF2B5EF4-FFF2-40B4-BE49-F238E27FC236}">
                <a16:creationId xmlns:a16="http://schemas.microsoft.com/office/drawing/2014/main" id="{C727723A-250B-8088-786F-F98BBE55337A}"/>
              </a:ext>
            </a:extLst>
          </p:cNvPr>
          <p:cNvPicPr>
            <a:picLocks noChangeAspect="1"/>
          </p:cNvPicPr>
          <p:nvPr/>
        </p:nvPicPr>
        <p:blipFill rotWithShape="1">
          <a:blip r:embed="rId3">
            <a:extLst>
              <a:ext uri="{28A0092B-C50C-407E-A947-70E740481C1C}">
                <a14:useLocalDpi xmlns:a14="http://schemas.microsoft.com/office/drawing/2010/main" val="0"/>
              </a:ext>
            </a:extLst>
          </a:blip>
          <a:srcRect l="7648" r="59690" b="59434"/>
          <a:stretch/>
        </p:blipFill>
        <p:spPr>
          <a:xfrm>
            <a:off x="3019830" y="3035428"/>
            <a:ext cx="2973514" cy="2853733"/>
          </a:xfrm>
          <a:prstGeom prst="rect">
            <a:avLst/>
          </a:prstGeom>
        </p:spPr>
      </p:pic>
      <p:pic>
        <p:nvPicPr>
          <p:cNvPr id="7" name="図 6">
            <a:extLst>
              <a:ext uri="{FF2B5EF4-FFF2-40B4-BE49-F238E27FC236}">
                <a16:creationId xmlns:a16="http://schemas.microsoft.com/office/drawing/2014/main" id="{2AD7F084-74C2-1BA7-70CE-DD7C1ADC50EB}"/>
              </a:ext>
            </a:extLst>
          </p:cNvPr>
          <p:cNvPicPr>
            <a:picLocks noChangeAspect="1"/>
          </p:cNvPicPr>
          <p:nvPr/>
        </p:nvPicPr>
        <p:blipFill rotWithShape="1">
          <a:blip r:embed="rId3">
            <a:extLst>
              <a:ext uri="{28A0092B-C50C-407E-A947-70E740481C1C}">
                <a14:useLocalDpi xmlns:a14="http://schemas.microsoft.com/office/drawing/2010/main" val="0"/>
              </a:ext>
            </a:extLst>
          </a:blip>
          <a:srcRect l="7648" t="41011" r="59690" b="18392"/>
          <a:stretch/>
        </p:blipFill>
        <p:spPr>
          <a:xfrm>
            <a:off x="5723673" y="2970802"/>
            <a:ext cx="2973514" cy="2855861"/>
          </a:xfrm>
          <a:prstGeom prst="rect">
            <a:avLst/>
          </a:prstGeom>
        </p:spPr>
      </p:pic>
      <p:pic>
        <p:nvPicPr>
          <p:cNvPr id="8" name="図 7">
            <a:extLst>
              <a:ext uri="{FF2B5EF4-FFF2-40B4-BE49-F238E27FC236}">
                <a16:creationId xmlns:a16="http://schemas.microsoft.com/office/drawing/2014/main" id="{A8BF2C19-3143-1CD2-773D-9804DC708900}"/>
              </a:ext>
            </a:extLst>
          </p:cNvPr>
          <p:cNvPicPr>
            <a:picLocks noChangeAspect="1"/>
          </p:cNvPicPr>
          <p:nvPr/>
        </p:nvPicPr>
        <p:blipFill rotWithShape="1">
          <a:blip r:embed="rId3">
            <a:extLst>
              <a:ext uri="{28A0092B-C50C-407E-A947-70E740481C1C}">
                <a14:useLocalDpi xmlns:a14="http://schemas.microsoft.com/office/drawing/2010/main" val="0"/>
              </a:ext>
            </a:extLst>
          </a:blip>
          <a:srcRect l="2916" t="89439" r="57019" b="3313"/>
          <a:stretch/>
        </p:blipFill>
        <p:spPr>
          <a:xfrm>
            <a:off x="4082919" y="5821521"/>
            <a:ext cx="3647507" cy="509905"/>
          </a:xfrm>
          <a:prstGeom prst="rect">
            <a:avLst/>
          </a:prstGeom>
        </p:spPr>
      </p:pic>
      <p:sp>
        <p:nvSpPr>
          <p:cNvPr id="9" name="正方形/長方形 8">
            <a:extLst>
              <a:ext uri="{FF2B5EF4-FFF2-40B4-BE49-F238E27FC236}">
                <a16:creationId xmlns:a16="http://schemas.microsoft.com/office/drawing/2014/main" id="{DCE72800-F83E-0F87-DAC1-390869658625}"/>
              </a:ext>
            </a:extLst>
          </p:cNvPr>
          <p:cNvSpPr/>
          <p:nvPr/>
        </p:nvSpPr>
        <p:spPr>
          <a:xfrm>
            <a:off x="3019829" y="3058438"/>
            <a:ext cx="5527285" cy="5062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AE2DEA80-BD02-2B53-D4BB-27BAC5C22E6E}"/>
              </a:ext>
            </a:extLst>
          </p:cNvPr>
          <p:cNvSpPr txBox="1">
            <a:spLocks noChangeAspect="1"/>
          </p:cNvSpPr>
          <p:nvPr/>
        </p:nvSpPr>
        <p:spPr>
          <a:xfrm>
            <a:off x="3332357" y="2908304"/>
            <a:ext cx="5527285"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ja-JP" altLang="en-US" sz="20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en-US" altLang="ja-JP" sz="20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AFES-Venus</a:t>
            </a:r>
            <a:r>
              <a:rPr lang="ja-JP" altLang="en-US" sz="20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en-US" altLang="ja-JP" sz="20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 IPSL Venus GCM</a:t>
            </a:r>
          </a:p>
          <a:p>
            <a:pPr>
              <a:defRPr/>
            </a:pPr>
            <a:r>
              <a:rPr lang="ja-JP" altLang="en-US" sz="20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　（フリーラン</a:t>
            </a:r>
            <a:r>
              <a:rPr lang="en-US" altLang="ja-JP" sz="20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en-US" altLang="ja-JP" sz="2000" dirty="0" err="1">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frf</a:t>
            </a:r>
            <a:r>
              <a:rPr lang="ja-JP" altLang="en-US" sz="20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  　　      （ネイチャーラン）</a:t>
            </a:r>
          </a:p>
        </p:txBody>
      </p:sp>
    </p:spTree>
    <p:extLst>
      <p:ext uri="{BB962C8B-B14F-4D97-AF65-F5344CB8AC3E}">
        <p14:creationId xmlns:p14="http://schemas.microsoft.com/office/powerpoint/2010/main" val="240409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コンテンツ プレースホルダー 4">
            <a:extLst>
              <a:ext uri="{FF2B5EF4-FFF2-40B4-BE49-F238E27FC236}">
                <a16:creationId xmlns:a16="http://schemas.microsoft.com/office/drawing/2014/main" id="{60CEED81-29E5-4EAA-99A9-1EFA3AD3948B}"/>
              </a:ext>
            </a:extLst>
          </p:cNvPr>
          <p:cNvSpPr>
            <a:spLocks noGrp="1"/>
          </p:cNvSpPr>
          <p:nvPr>
            <p:ph idx="1"/>
          </p:nvPr>
        </p:nvSpPr>
        <p:spPr>
          <a:xfrm>
            <a:off x="548640" y="1409270"/>
            <a:ext cx="11643359" cy="4846320"/>
          </a:xfrm>
        </p:spPr>
        <p:txBody>
          <a:bodyPr>
            <a:normAutofit fontScale="92500" lnSpcReduction="20000"/>
          </a:bodyPr>
          <a:lstStyle/>
          <a:p>
            <a:pPr>
              <a:buFont typeface="Arial" panose="020B0604020202020204" pitchFamily="34" charset="0"/>
              <a:buChar char="•"/>
            </a:pPr>
            <a:r>
              <a:rPr lang="ja-JP" altLang="en-US" dirty="0">
                <a:latin typeface="ＭＳ Ｐゴシック" panose="020B0600070205080204" pitchFamily="50" charset="-128"/>
                <a:ea typeface="ＭＳ Ｐゴシック" panose="020B0600070205080204" pitchFamily="50" charset="-128"/>
              </a:rPr>
              <a:t>３次元球面プリミティブ方程式（静水圧平衡）乾燥大気</a:t>
            </a:r>
            <a:endParaRPr lang="en-US" altLang="ja-JP" dirty="0">
              <a:latin typeface="ＭＳ Ｐゴシック" panose="020B0600070205080204" pitchFamily="50" charset="-128"/>
              <a:ea typeface="ＭＳ Ｐゴシック" panose="020B0600070205080204" pitchFamily="50" charset="-128"/>
            </a:endParaRPr>
          </a:p>
          <a:p>
            <a:pPr>
              <a:buFont typeface="Arial" panose="020B0604020202020204" pitchFamily="34" charset="0"/>
              <a:buChar char="•"/>
            </a:pPr>
            <a:r>
              <a:rPr lang="ja-JP" altLang="en-US" dirty="0">
                <a:latin typeface="ＭＳ Ｐゴシック" panose="020B0600070205080204" pitchFamily="50" charset="-128"/>
                <a:ea typeface="ＭＳ Ｐゴシック" panose="020B0600070205080204" pitchFamily="50" charset="-128"/>
              </a:rPr>
              <a:t>解像度</a:t>
            </a:r>
            <a:r>
              <a:rPr lang="en-US" altLang="ja-JP" dirty="0">
                <a:latin typeface="ＭＳ Ｐゴシック" panose="020B0600070205080204" pitchFamily="50" charset="-128"/>
                <a:ea typeface="ＭＳ Ｐゴシック" panose="020B0600070205080204" pitchFamily="50" charset="-128"/>
              </a:rPr>
              <a:t>: T42L60 (128×64×60; </a:t>
            </a:r>
            <a:r>
              <a:rPr lang="ja-JP" altLang="en-US" dirty="0">
                <a:latin typeface="ＭＳ Ｐゴシック" panose="020B0600070205080204" pitchFamily="50" charset="-128"/>
                <a:ea typeface="ＭＳ Ｐゴシック" panose="020B0600070205080204" pitchFamily="50" charset="-128"/>
              </a:rPr>
              <a:t>赤道付近で</a:t>
            </a:r>
            <a:r>
              <a:rPr lang="en-US" altLang="ja-JP" dirty="0">
                <a:latin typeface="ＭＳ Ｐゴシック" panose="020B0600070205080204" pitchFamily="50" charset="-128"/>
                <a:ea typeface="ＭＳ Ｐゴシック" panose="020B0600070205080204" pitchFamily="50" charset="-128"/>
              </a:rPr>
              <a:t>300km</a:t>
            </a:r>
            <a:r>
              <a:rPr lang="ja-JP" altLang="en-US" dirty="0">
                <a:latin typeface="ＭＳ Ｐゴシック" panose="020B0600070205080204" pitchFamily="50" charset="-128"/>
                <a:ea typeface="ＭＳ Ｐゴシック" panose="020B0600070205080204" pitchFamily="50" charset="-128"/>
              </a:rPr>
              <a:t>格子</a:t>
            </a:r>
            <a:r>
              <a:rPr lang="en-US" altLang="ja-JP" dirty="0">
                <a:latin typeface="ＭＳ Ｐゴシック" panose="020B0600070205080204" pitchFamily="50" charset="-128"/>
                <a:ea typeface="ＭＳ Ｐゴシック" panose="020B0600070205080204" pitchFamily="50" charset="-128"/>
              </a:rPr>
              <a:t>)</a:t>
            </a:r>
          </a:p>
          <a:p>
            <a:pPr>
              <a:buFont typeface="Arial" panose="020B0604020202020204" pitchFamily="34" charset="0"/>
              <a:buChar char="•"/>
            </a:pPr>
            <a:r>
              <a:rPr lang="ja-JP" altLang="en-US" dirty="0">
                <a:latin typeface="ＭＳ Ｐゴシック" panose="020B0600070205080204" pitchFamily="50" charset="-128"/>
                <a:ea typeface="ＭＳ Ｐゴシック" panose="020B0600070205080204" pitchFamily="50" charset="-128"/>
              </a:rPr>
              <a:t>初期値</a:t>
            </a:r>
            <a:r>
              <a:rPr lang="en-US" altLang="ja-JP"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スーパーローテーションを仮定した東西風（４地球年スピンアップ）</a:t>
            </a:r>
            <a:endParaRPr lang="en-US" altLang="ja-JP" sz="2300" dirty="0">
              <a:latin typeface="ＭＳ Ｐゴシック" panose="020B0600070205080204" pitchFamily="50" charset="-128"/>
              <a:ea typeface="ＭＳ Ｐゴシック" panose="020B0600070205080204" pitchFamily="50" charset="-128"/>
            </a:endParaRPr>
          </a:p>
          <a:p>
            <a:pPr>
              <a:buFont typeface="Arial" panose="020B0604020202020204" pitchFamily="34" charset="0"/>
              <a:buChar char="•"/>
            </a:pPr>
            <a:r>
              <a:rPr lang="ja-JP" altLang="en-US" dirty="0">
                <a:latin typeface="ＭＳ Ｐゴシック" panose="020B0600070205080204" pitchFamily="50" charset="-128"/>
                <a:ea typeface="ＭＳ Ｐゴシック" panose="020B0600070205080204" pitchFamily="50" charset="-128"/>
              </a:rPr>
              <a:t>比熱</a:t>
            </a:r>
            <a:r>
              <a:rPr lang="en-US" altLang="ja-JP" dirty="0">
                <a:latin typeface="ＭＳ Ｐゴシック" panose="020B0600070205080204" pitchFamily="50" charset="-128"/>
                <a:ea typeface="ＭＳ Ｐゴシック" panose="020B0600070205080204" pitchFamily="50" charset="-128"/>
              </a:rPr>
              <a:t>: Cp</a:t>
            </a:r>
            <a:r>
              <a:rPr lang="ja-JP" altLang="en-US" dirty="0">
                <a:latin typeface="ＭＳ Ｐゴシック" panose="020B0600070205080204" pitchFamily="50" charset="-128"/>
                <a:ea typeface="ＭＳ Ｐゴシック" panose="020B0600070205080204" pitchFamily="50" charset="-128"/>
              </a:rPr>
              <a:t>一定</a:t>
            </a:r>
            <a:r>
              <a:rPr lang="en-US" altLang="ja-JP" dirty="0">
                <a:latin typeface="ＭＳ Ｐゴシック" panose="020B0600070205080204" pitchFamily="50" charset="-128"/>
                <a:ea typeface="ＭＳ Ｐゴシック" panose="020B0600070205080204" pitchFamily="50" charset="-128"/>
              </a:rPr>
              <a:t> (1000 J/kg/k)</a:t>
            </a:r>
          </a:p>
          <a:p>
            <a:pPr>
              <a:buFont typeface="Arial" panose="020B0604020202020204" pitchFamily="34" charset="0"/>
              <a:buChar char="•"/>
            </a:pPr>
            <a:r>
              <a:rPr lang="ja-JP" altLang="en-US" dirty="0">
                <a:latin typeface="ＭＳ Ｐゴシック" panose="020B0600070205080204" pitchFamily="50" charset="-128"/>
                <a:ea typeface="ＭＳ Ｐゴシック" panose="020B0600070205080204" pitchFamily="50" charset="-128"/>
              </a:rPr>
              <a:t>水平超粘性： </a:t>
            </a:r>
            <a:r>
              <a:rPr lang="en-US" altLang="ja-JP" dirty="0">
                <a:latin typeface="ＭＳ Ｐゴシック" panose="020B0600070205080204" pitchFamily="50" charset="-128"/>
                <a:ea typeface="ＭＳ Ｐゴシック" panose="020B0600070205080204" pitchFamily="50" charset="-128"/>
              </a:rPr>
              <a:t>0.1</a:t>
            </a:r>
            <a:r>
              <a:rPr lang="ja-JP" altLang="en-US" dirty="0">
                <a:latin typeface="ＭＳ Ｐゴシック" panose="020B0600070205080204" pitchFamily="50" charset="-128"/>
                <a:ea typeface="ＭＳ Ｐゴシック" panose="020B0600070205080204" pitchFamily="50" charset="-128"/>
              </a:rPr>
              <a:t>地球日の </a:t>
            </a:r>
            <a:r>
              <a:rPr lang="en-US" altLang="ja-JP" dirty="0">
                <a:latin typeface="ＭＳ Ｐゴシック" panose="020B0600070205080204" pitchFamily="50" charset="-128"/>
                <a:ea typeface="ＭＳ Ｐゴシック" panose="020B0600070205080204" pitchFamily="50" charset="-128"/>
              </a:rPr>
              <a:t>e-folding time</a:t>
            </a:r>
          </a:p>
          <a:p>
            <a:pPr>
              <a:buFont typeface="Arial" panose="020B0604020202020204" pitchFamily="34" charset="0"/>
              <a:buChar char="•"/>
            </a:pPr>
            <a:r>
              <a:rPr lang="ja-JP" altLang="en-US" dirty="0">
                <a:latin typeface="ＭＳ Ｐゴシック" panose="020B0600070205080204" pitchFamily="50" charset="-128"/>
                <a:ea typeface="ＭＳ Ｐゴシック" panose="020B0600070205080204" pitchFamily="50" charset="-128"/>
              </a:rPr>
              <a:t>鉛直超粘性： </a:t>
            </a:r>
            <a:r>
              <a:rPr lang="en-US" altLang="ja-JP" dirty="0">
                <a:latin typeface="ＭＳ Ｐゴシック" panose="020B0600070205080204" pitchFamily="50" charset="-128"/>
                <a:ea typeface="ＭＳ Ｐゴシック" panose="020B0600070205080204" pitchFamily="50" charset="-128"/>
              </a:rPr>
              <a:t>0.15 m</a:t>
            </a:r>
            <a:r>
              <a:rPr lang="en-US" altLang="ja-JP" baseline="30000" dirty="0">
                <a:latin typeface="ＭＳ Ｐゴシック" panose="020B0600070205080204" pitchFamily="50" charset="-128"/>
                <a:ea typeface="ＭＳ Ｐゴシック" panose="020B0600070205080204" pitchFamily="50" charset="-128"/>
              </a:rPr>
              <a:t>2</a:t>
            </a:r>
            <a:r>
              <a:rPr lang="en-US" altLang="ja-JP" dirty="0">
                <a:latin typeface="ＭＳ Ｐゴシック" panose="020B0600070205080204" pitchFamily="50" charset="-128"/>
                <a:ea typeface="ＭＳ Ｐゴシック" panose="020B0600070205080204" pitchFamily="50" charset="-128"/>
              </a:rPr>
              <a:t>s</a:t>
            </a:r>
            <a:r>
              <a:rPr lang="en-US" altLang="ja-JP" baseline="30000" dirty="0">
                <a:latin typeface="ＭＳ Ｐゴシック" panose="020B0600070205080204" pitchFamily="50" charset="-128"/>
                <a:ea typeface="ＭＳ Ｐゴシック" panose="020B0600070205080204" pitchFamily="50" charset="-128"/>
              </a:rPr>
              <a:t>-1</a:t>
            </a:r>
          </a:p>
          <a:p>
            <a:pPr>
              <a:buFont typeface="Arial" panose="020B0604020202020204" pitchFamily="34" charset="0"/>
              <a:buChar char="•"/>
            </a:pPr>
            <a:r>
              <a:rPr lang="ja-JP" altLang="en-US" dirty="0">
                <a:latin typeface="ＭＳ Ｐゴシック" panose="020B0600070205080204" pitchFamily="50" charset="-128"/>
                <a:ea typeface="ＭＳ Ｐゴシック" panose="020B0600070205080204" pitchFamily="50" charset="-128"/>
              </a:rPr>
              <a:t>地形や惑星境界層はなし</a:t>
            </a:r>
            <a:endParaRPr lang="en-US" altLang="ja-JP" dirty="0">
              <a:latin typeface="ＭＳ Ｐゴシック" panose="020B0600070205080204" pitchFamily="50" charset="-128"/>
              <a:ea typeface="ＭＳ Ｐゴシック" panose="020B0600070205080204" pitchFamily="50" charset="-128"/>
            </a:endParaRPr>
          </a:p>
          <a:p>
            <a:pPr>
              <a:buFont typeface="Arial" panose="020B0604020202020204" pitchFamily="34" charset="0"/>
              <a:buChar char="•"/>
            </a:pPr>
            <a:r>
              <a:rPr lang="ja-JP" altLang="en-US" dirty="0">
                <a:latin typeface="ＭＳ Ｐゴシック" panose="020B0600070205080204" pitchFamily="50" charset="-128"/>
                <a:ea typeface="ＭＳ Ｐゴシック" panose="020B0600070205080204" pitchFamily="50" charset="-128"/>
              </a:rPr>
              <a:t>太陽加熱</a:t>
            </a:r>
            <a:r>
              <a:rPr lang="en-US" altLang="ja-JP" dirty="0">
                <a:latin typeface="ＭＳ Ｐゴシック" panose="020B0600070205080204" pitchFamily="50" charset="-128"/>
                <a:ea typeface="ＭＳ Ｐゴシック" panose="020B0600070205080204" pitchFamily="50" charset="-128"/>
              </a:rPr>
              <a:t>: </a:t>
            </a:r>
          </a:p>
          <a:p>
            <a:pPr lvl="1"/>
            <a:r>
              <a:rPr lang="ja-JP" altLang="en-US" dirty="0">
                <a:latin typeface="ＭＳ Ｐゴシック" panose="020B0600070205080204" pitchFamily="50" charset="-128"/>
                <a:ea typeface="ＭＳ Ｐゴシック" panose="020B0600070205080204" pitchFamily="50" charset="-128"/>
              </a:rPr>
              <a:t>日変化成分を含む</a:t>
            </a:r>
            <a:endParaRPr lang="en-US" altLang="ja-JP" dirty="0">
              <a:latin typeface="ＭＳ Ｐゴシック" panose="020B0600070205080204" pitchFamily="50" charset="-128"/>
              <a:ea typeface="ＭＳ Ｐゴシック" panose="020B0600070205080204" pitchFamily="50" charset="-128"/>
            </a:endParaRPr>
          </a:p>
          <a:p>
            <a:pPr lvl="1"/>
            <a:r>
              <a:rPr lang="en-US" altLang="ja-JP" dirty="0" err="1">
                <a:latin typeface="ＭＳ Ｐゴシック" panose="020B0600070205080204" pitchFamily="50" charset="-128"/>
                <a:ea typeface="ＭＳ Ｐゴシック" panose="020B0600070205080204" pitchFamily="50" charset="-128"/>
              </a:rPr>
              <a:t>Tomasko</a:t>
            </a:r>
            <a:r>
              <a:rPr lang="en-US" altLang="ja-JP" dirty="0">
                <a:latin typeface="ＭＳ Ｐゴシック" panose="020B0600070205080204" pitchFamily="50" charset="-128"/>
                <a:ea typeface="ＭＳ Ｐゴシック" panose="020B0600070205080204" pitchFamily="50" charset="-128"/>
              </a:rPr>
              <a:t> (1980) </a:t>
            </a:r>
            <a:r>
              <a:rPr lang="ja-JP" altLang="en-US" dirty="0">
                <a:latin typeface="ＭＳ Ｐゴシック" panose="020B0600070205080204" pitchFamily="50" charset="-128"/>
                <a:ea typeface="ＭＳ Ｐゴシック" panose="020B0600070205080204" pitchFamily="50" charset="-128"/>
              </a:rPr>
              <a:t>と</a:t>
            </a:r>
            <a:r>
              <a:rPr lang="en-US" altLang="ja-JP" dirty="0">
                <a:latin typeface="ＭＳ Ｐゴシック" panose="020B0600070205080204" pitchFamily="50" charset="-128"/>
                <a:ea typeface="ＭＳ Ｐゴシック" panose="020B0600070205080204" pitchFamily="50" charset="-128"/>
              </a:rPr>
              <a:t> Crisp (1989) </a:t>
            </a:r>
            <a:r>
              <a:rPr lang="ja-JP" altLang="en-US" dirty="0">
                <a:latin typeface="ＭＳ Ｐゴシック" panose="020B0600070205080204" pitchFamily="50" charset="-128"/>
                <a:ea typeface="ＭＳ Ｐゴシック" panose="020B0600070205080204" pitchFamily="50" charset="-128"/>
              </a:rPr>
              <a:t>に基づく</a:t>
            </a:r>
            <a:endParaRPr lang="en-US" altLang="ja-JP" dirty="0">
              <a:latin typeface="ＭＳ Ｐゴシック" panose="020B0600070205080204" pitchFamily="50" charset="-128"/>
              <a:ea typeface="ＭＳ Ｐゴシック" panose="020B0600070205080204" pitchFamily="50" charset="-128"/>
            </a:endParaRPr>
          </a:p>
          <a:p>
            <a:pPr>
              <a:buFont typeface="Arial" panose="020B0604020202020204" pitchFamily="34" charset="0"/>
              <a:buChar char="•"/>
            </a:pPr>
            <a:r>
              <a:rPr lang="ja-JP" altLang="en-US" dirty="0">
                <a:latin typeface="ＭＳ Ｐゴシック" panose="020B0600070205080204" pitchFamily="50" charset="-128"/>
                <a:ea typeface="ＭＳ Ｐゴシック" panose="020B0600070205080204" pitchFamily="50" charset="-128"/>
              </a:rPr>
              <a:t>赤外放射過程</a:t>
            </a:r>
            <a:r>
              <a:rPr lang="en-US" altLang="ja-JP"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ニュートン冷却で簡略化</a:t>
            </a:r>
            <a:endParaRPr lang="en-US" altLang="ja-JP" dirty="0">
              <a:latin typeface="ＭＳ Ｐゴシック" panose="020B0600070205080204" pitchFamily="50" charset="-128"/>
              <a:ea typeface="ＭＳ Ｐゴシック" panose="020B0600070205080204" pitchFamily="50" charset="-128"/>
            </a:endParaRPr>
          </a:p>
          <a:p>
            <a:pPr marL="0" indent="0">
              <a:buNone/>
            </a:pPr>
            <a:r>
              <a:rPr lang="en-US" altLang="ja-JP" sz="2600" dirty="0">
                <a:latin typeface="ＭＳ Ｐゴシック" panose="020B0600070205080204" pitchFamily="50" charset="-128"/>
                <a:ea typeface="ＭＳ Ｐゴシック" panose="020B0600070205080204" pitchFamily="50" charset="-128"/>
              </a:rPr>
              <a:t>             dT/dt = –</a:t>
            </a:r>
            <a:r>
              <a:rPr lang="el-GR" altLang="ja-JP" sz="2600" dirty="0">
                <a:latin typeface="ＭＳ Ｐゴシック" panose="020B0600070205080204" pitchFamily="50" charset="-128"/>
                <a:ea typeface="ＭＳ Ｐゴシック" panose="020B0600070205080204" pitchFamily="50" charset="-128"/>
              </a:rPr>
              <a:t>κ (</a:t>
            </a:r>
            <a:r>
              <a:rPr lang="en-US" altLang="ja-JP" sz="2600" dirty="0">
                <a:latin typeface="ＭＳ Ｐゴシック" panose="020B0600070205080204" pitchFamily="50" charset="-128"/>
                <a:ea typeface="ＭＳ Ｐゴシック" panose="020B0600070205080204" pitchFamily="50" charset="-128"/>
              </a:rPr>
              <a:t>T–</a:t>
            </a:r>
            <a:r>
              <a:rPr lang="en-US" altLang="ja-JP" sz="2600" dirty="0" err="1">
                <a:latin typeface="ＭＳ Ｐゴシック" panose="020B0600070205080204" pitchFamily="50" charset="-128"/>
                <a:ea typeface="ＭＳ Ｐゴシック" panose="020B0600070205080204" pitchFamily="50" charset="-128"/>
              </a:rPr>
              <a:t>Tref</a:t>
            </a:r>
            <a:r>
              <a:rPr lang="en-US" altLang="ja-JP" sz="2600" dirty="0">
                <a:latin typeface="ＭＳ Ｐゴシック" panose="020B0600070205080204" pitchFamily="50" charset="-128"/>
                <a:ea typeface="ＭＳ Ｐゴシック" panose="020B0600070205080204" pitchFamily="50" charset="-128"/>
              </a:rPr>
              <a:t>(z)) (Crisp, 1986)</a:t>
            </a:r>
          </a:p>
          <a:p>
            <a:pPr>
              <a:buFont typeface="Arial" panose="020B0604020202020204" pitchFamily="34" charset="0"/>
              <a:buChar char="•"/>
            </a:pPr>
            <a:endParaRPr lang="ja-JP" altLang="en-US" dirty="0">
              <a:latin typeface="ＭＳ Ｐゴシック" panose="020B0600070205080204" pitchFamily="50" charset="-128"/>
              <a:ea typeface="ＭＳ Ｐゴシック" panose="020B0600070205080204" pitchFamily="50" charset="-128"/>
            </a:endParaRPr>
          </a:p>
        </p:txBody>
      </p:sp>
      <p:grpSp>
        <p:nvGrpSpPr>
          <p:cNvPr id="10" name="グループ化 9">
            <a:extLst>
              <a:ext uri="{FF2B5EF4-FFF2-40B4-BE49-F238E27FC236}">
                <a16:creationId xmlns:a16="http://schemas.microsoft.com/office/drawing/2014/main" id="{F6E39DF3-62D2-42E2-B9E6-CB9C6A634863}"/>
              </a:ext>
            </a:extLst>
          </p:cNvPr>
          <p:cNvGrpSpPr>
            <a:grpSpLocks/>
          </p:cNvGrpSpPr>
          <p:nvPr/>
        </p:nvGrpSpPr>
        <p:grpSpPr>
          <a:xfrm>
            <a:off x="8202086" y="2754320"/>
            <a:ext cx="2959250" cy="2942729"/>
            <a:chOff x="8473776" y="2152021"/>
            <a:chExt cx="4318214" cy="4559330"/>
          </a:xfrm>
        </p:grpSpPr>
        <p:pic>
          <p:nvPicPr>
            <p:cNvPr id="7" name="図 6">
              <a:extLst>
                <a:ext uri="{FF2B5EF4-FFF2-40B4-BE49-F238E27FC236}">
                  <a16:creationId xmlns:a16="http://schemas.microsoft.com/office/drawing/2014/main" id="{21C2DDEB-B1AE-4A79-A0DC-1DFEEBB484D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511" b="93703" l="2067" r="96641">
                          <a14:foregroundMark x1="6202" y1="35264" x2="6202" y2="35264"/>
                          <a14:foregroundMark x1="6718" y1="42317" x2="6718" y2="42317"/>
                          <a14:foregroundMark x1="40310" y1="5793" x2="40310" y2="5793"/>
                          <a14:foregroundMark x1="48320" y1="5038" x2="48320" y2="5038"/>
                          <a14:foregroundMark x1="93540" y1="36524" x2="93540" y2="36524"/>
                          <a14:foregroundMark x1="97158" y1="49622" x2="97158" y2="49622"/>
                          <a14:foregroundMark x1="55814" y1="90932" x2="55814" y2="90932"/>
                          <a14:foregroundMark x1="48062" y1="93451" x2="48062" y2="93451"/>
                          <a14:foregroundMark x1="2584" y1="50882" x2="2584" y2="50882"/>
                          <a14:foregroundMark x1="2842" y1="46096" x2="2842" y2="46096"/>
                          <a14:foregroundMark x1="2067" y1="46096" x2="2067" y2="46096"/>
                          <a14:foregroundMark x1="2067" y1="48615" x2="2067" y2="48615"/>
                          <a14:foregroundMark x1="50646" y1="2771" x2="50646" y2="2771"/>
                          <a14:foregroundMark x1="41602" y1="2771" x2="41602" y2="2771"/>
                          <a14:foregroundMark x1="47804" y1="1511" x2="47804" y2="1511"/>
                          <a14:foregroundMark x1="52713" y1="2267" x2="52713" y2="2267"/>
                          <a14:foregroundMark x1="2842" y1="54156" x2="2842" y2="54156"/>
                          <a14:foregroundMark x1="2842" y1="55919" x2="2842" y2="55919"/>
                          <a14:foregroundMark x1="3618" y1="57683" x2="3618" y2="57683"/>
                          <a14:foregroundMark x1="7494" y1="70277" x2="7494" y2="70277"/>
                          <a14:foregroundMark x1="11370" y1="76574" x2="11370" y2="76574"/>
                          <a14:foregroundMark x1="12403" y1="79093" x2="12403" y2="79093"/>
                          <a14:foregroundMark x1="14729" y1="80353" x2="14729" y2="80353"/>
                          <a14:foregroundMark x1="21705" y1="86650" x2="21705" y2="86650"/>
                          <a14:foregroundMark x1="20930" y1="86146" x2="20930" y2="86146"/>
                          <a14:foregroundMark x1="20930" y1="84887" x2="20930" y2="84887"/>
                          <a14:foregroundMark x1="38760" y1="93955" x2="38760" y2="93955"/>
                          <a14:foregroundMark x1="83979" y1="43325" x2="71318" y2="42569"/>
                        </a14:backgroundRemoval>
                      </a14:imgEffect>
                    </a14:imgLayer>
                  </a14:imgProps>
                </a:ext>
                <a:ext uri="{28A0092B-C50C-407E-A947-70E740481C1C}">
                  <a14:useLocalDpi xmlns:a14="http://schemas.microsoft.com/office/drawing/2010/main" val="0"/>
                </a:ext>
              </a:extLst>
            </a:blip>
            <a:srcRect/>
            <a:stretch/>
          </p:blipFill>
          <p:spPr>
            <a:xfrm>
              <a:off x="8623448" y="2152021"/>
              <a:ext cx="4018871" cy="4137178"/>
            </a:xfrm>
            <a:prstGeom prst="rect">
              <a:avLst/>
            </a:prstGeom>
            <a:ln>
              <a:noFill/>
            </a:ln>
          </p:spPr>
        </p:pic>
        <p:sp>
          <p:nvSpPr>
            <p:cNvPr id="2" name="テキスト ボックス 1">
              <a:extLst>
                <a:ext uri="{FF2B5EF4-FFF2-40B4-BE49-F238E27FC236}">
                  <a16:creationId xmlns:a16="http://schemas.microsoft.com/office/drawing/2014/main" id="{56E27575-BDAF-463A-9DF5-B051F75B7F88}"/>
                </a:ext>
              </a:extLst>
            </p:cNvPr>
            <p:cNvSpPr txBox="1"/>
            <p:nvPr/>
          </p:nvSpPr>
          <p:spPr>
            <a:xfrm>
              <a:off x="8473776" y="6139125"/>
              <a:ext cx="4318214" cy="572226"/>
            </a:xfrm>
            <a:prstGeom prst="rect">
              <a:avLst/>
            </a:prstGeom>
            <a:noFill/>
          </p:spPr>
          <p:txBody>
            <a:bodyPr wrap="square">
              <a:spAutoFit/>
            </a:bodyPr>
            <a:lstStyle/>
            <a:p>
              <a:pPr algn="ctr"/>
              <a:r>
                <a:rPr lang="en-US" altLang="ja-JP" dirty="0">
                  <a:latin typeface="ＭＳ Ｐゴシック" panose="020B0600070205080204" pitchFamily="50" charset="-128"/>
                  <a:ea typeface="ＭＳ Ｐゴシック" panose="020B0600070205080204" pitchFamily="50" charset="-128"/>
                </a:rPr>
                <a:t>Kashimura</a:t>
              </a:r>
              <a:r>
                <a:rPr kumimoji="1" lang="en-US" altLang="ja-JP"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+2019</a:t>
              </a:r>
              <a:endParaRPr lang="ja-JP" altLang="en-US" dirty="0">
                <a:latin typeface="ＭＳ Ｐゴシック" panose="020B0600070205080204" pitchFamily="50" charset="-128"/>
                <a:ea typeface="ＭＳ Ｐゴシック" panose="020B0600070205080204" pitchFamily="50" charset="-128"/>
              </a:endParaRPr>
            </a:p>
          </p:txBody>
        </p:sp>
      </p:grpSp>
      <p:sp>
        <p:nvSpPr>
          <p:cNvPr id="8" name="テキスト ボックス 7">
            <a:extLst>
              <a:ext uri="{FF2B5EF4-FFF2-40B4-BE49-F238E27FC236}">
                <a16:creationId xmlns:a16="http://schemas.microsoft.com/office/drawing/2014/main" id="{EC045E6C-9896-440B-AD39-96D037ED96E3}"/>
              </a:ext>
            </a:extLst>
          </p:cNvPr>
          <p:cNvSpPr txBox="1"/>
          <p:nvPr/>
        </p:nvSpPr>
        <p:spPr>
          <a:xfrm>
            <a:off x="8796852" y="5790432"/>
            <a:ext cx="3124200" cy="461665"/>
          </a:xfrm>
          <a:prstGeom prst="rect">
            <a:avLst/>
          </a:prstGeom>
          <a:noFill/>
        </p:spPr>
        <p:txBody>
          <a:bodyPr wrap="square">
            <a:spAutoFit/>
          </a:bodyPr>
          <a:lstStyle/>
          <a:p>
            <a:r>
              <a:rPr lang="ja-JP" altLang="en-US" sz="2400" b="1"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 </a:t>
            </a:r>
            <a:r>
              <a:rPr kumimoji="1" lang="en-US" altLang="ja-JP" sz="24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Sugimoto+2019</a:t>
            </a:r>
            <a:endParaRPr lang="ja-JP" altLang="en-US" sz="2400" dirty="0">
              <a:latin typeface="ＭＳ Ｐゴシック" panose="020B0600070205080204" pitchFamily="50" charset="-128"/>
              <a:ea typeface="ＭＳ Ｐゴシック" panose="020B0600070205080204" pitchFamily="50" charset="-128"/>
            </a:endParaRPr>
          </a:p>
        </p:txBody>
      </p:sp>
      <p:sp>
        <p:nvSpPr>
          <p:cNvPr id="9" name="タイトル 1">
            <a:extLst>
              <a:ext uri="{FF2B5EF4-FFF2-40B4-BE49-F238E27FC236}">
                <a16:creationId xmlns:a16="http://schemas.microsoft.com/office/drawing/2014/main" id="{2DF4ECCC-67DB-4597-8A92-6690017663F8}"/>
              </a:ext>
            </a:extLst>
          </p:cNvPr>
          <p:cNvSpPr txBox="1">
            <a:spLocks/>
          </p:cNvSpPr>
          <p:nvPr/>
        </p:nvSpPr>
        <p:spPr>
          <a:xfrm>
            <a:off x="308225" y="41096"/>
            <a:ext cx="11712540" cy="10274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AFES-Venus (</a:t>
            </a:r>
            <a:r>
              <a:rPr lang="ja-JP" altLang="en-US"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金星版大気大循環モデル</a:t>
            </a:r>
            <a:r>
              <a:rPr lang="en-US" altLang="ja-JP"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 </a:t>
            </a:r>
            <a:endParaRPr lang="ja-JP" altLang="en-US" dirty="0">
              <a:solidFill>
                <a:srgbClr val="00206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116560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82A22806-89C9-45A5-BEDE-8E6EBE3080D4}"/>
              </a:ext>
            </a:extLst>
          </p:cNvPr>
          <p:cNvSpPr txBox="1"/>
          <p:nvPr/>
        </p:nvSpPr>
        <p:spPr>
          <a:xfrm>
            <a:off x="8796852" y="5773177"/>
            <a:ext cx="3124200" cy="461665"/>
          </a:xfrm>
          <a:prstGeom prst="rect">
            <a:avLst/>
          </a:prstGeom>
          <a:noFill/>
        </p:spPr>
        <p:txBody>
          <a:bodyPr wrap="square">
            <a:spAutoFit/>
          </a:bodyPr>
          <a:lstStyle/>
          <a:p>
            <a:r>
              <a:rPr lang="ja-JP" altLang="en-US" sz="2400" b="1"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 </a:t>
            </a:r>
            <a:r>
              <a:rPr kumimoji="1" lang="en-US" altLang="ja-JP" sz="24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Sugimoto+2017</a:t>
            </a:r>
            <a:endParaRPr lang="ja-JP" altLang="en-US" sz="2400" dirty="0">
              <a:latin typeface="ＭＳ Ｐゴシック" panose="020B0600070205080204" pitchFamily="50" charset="-128"/>
              <a:ea typeface="ＭＳ Ｐゴシック" panose="020B0600070205080204" pitchFamily="50" charset="-128"/>
            </a:endParaRPr>
          </a:p>
        </p:txBody>
      </p:sp>
      <p:sp>
        <p:nvSpPr>
          <p:cNvPr id="7" name="コンテンツ プレースホルダー 4">
            <a:extLst>
              <a:ext uri="{FF2B5EF4-FFF2-40B4-BE49-F238E27FC236}">
                <a16:creationId xmlns:a16="http://schemas.microsoft.com/office/drawing/2014/main" id="{E8504D2A-C1B6-4F9A-8EE7-375CAFC99FA9}"/>
              </a:ext>
            </a:extLst>
          </p:cNvPr>
          <p:cNvSpPr txBox="1">
            <a:spLocks/>
          </p:cNvSpPr>
          <p:nvPr/>
        </p:nvSpPr>
        <p:spPr>
          <a:xfrm>
            <a:off x="555566" y="1392016"/>
            <a:ext cx="11438314" cy="436497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a:latin typeface="ＭＳ Ｐゴシック" panose="020B0600070205080204" pitchFamily="50" charset="-128"/>
                <a:ea typeface="ＭＳ Ｐゴシック" panose="020B0600070205080204" pitchFamily="50" charset="-128"/>
              </a:rPr>
              <a:t>アンサンブルメンバー</a:t>
            </a:r>
            <a:r>
              <a:rPr lang="en-US" altLang="ja-JP" dirty="0">
                <a:latin typeface="ＭＳ Ｐゴシック" panose="020B0600070205080204" pitchFamily="50" charset="-128"/>
                <a:ea typeface="ＭＳ Ｐゴシック" panose="020B0600070205080204" pitchFamily="50" charset="-128"/>
              </a:rPr>
              <a:t>: 31</a:t>
            </a:r>
          </a:p>
          <a:p>
            <a:r>
              <a:rPr lang="ja-JP" altLang="en-US" dirty="0">
                <a:latin typeface="ＭＳ Ｐゴシック" panose="020B0600070205080204" pitchFamily="50" charset="-128"/>
                <a:ea typeface="ＭＳ Ｐゴシック" panose="020B0600070205080204" pitchFamily="50" charset="-128"/>
              </a:rPr>
              <a:t>データ同化サイクル</a:t>
            </a:r>
            <a:r>
              <a:rPr lang="en-US" altLang="ja-JP" dirty="0">
                <a:latin typeface="ＭＳ Ｐゴシック" panose="020B0600070205080204" pitchFamily="50" charset="-128"/>
                <a:ea typeface="ＭＳ Ｐゴシック" panose="020B0600070205080204" pitchFamily="50" charset="-128"/>
              </a:rPr>
              <a:t>: 6</a:t>
            </a:r>
            <a:r>
              <a:rPr lang="ja-JP" altLang="en-US" dirty="0">
                <a:latin typeface="ＭＳ Ｐゴシック" panose="020B0600070205080204" pitchFamily="50" charset="-128"/>
                <a:ea typeface="ＭＳ Ｐゴシック" panose="020B0600070205080204" pitchFamily="50" charset="-128"/>
              </a:rPr>
              <a:t>時間</a:t>
            </a:r>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観測ウィンドウ</a:t>
            </a:r>
            <a:r>
              <a:rPr lang="en-US" altLang="ja-JP" dirty="0">
                <a:latin typeface="ＭＳ Ｐゴシック" panose="020B0600070205080204" pitchFamily="50" charset="-128"/>
                <a:ea typeface="ＭＳ Ｐゴシック" panose="020B0600070205080204" pitchFamily="50" charset="-128"/>
              </a:rPr>
              <a:t>: 1</a:t>
            </a:r>
            <a:r>
              <a:rPr lang="ja-JP" altLang="en-US" dirty="0">
                <a:latin typeface="ＭＳ Ｐゴシック" panose="020B0600070205080204" pitchFamily="50" charset="-128"/>
                <a:ea typeface="ＭＳ Ｐゴシック" panose="020B0600070205080204" pitchFamily="50" charset="-128"/>
              </a:rPr>
              <a:t>時間</a:t>
            </a:r>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インフレーション</a:t>
            </a:r>
            <a:r>
              <a:rPr lang="en-US" altLang="ja-JP" dirty="0">
                <a:latin typeface="ＭＳ Ｐゴシック" panose="020B0600070205080204" pitchFamily="50" charset="-128"/>
                <a:ea typeface="ＭＳ Ｐゴシック" panose="020B0600070205080204" pitchFamily="50" charset="-128"/>
              </a:rPr>
              <a:t>: 10 %</a:t>
            </a:r>
          </a:p>
          <a:p>
            <a:r>
              <a:rPr lang="ja-JP" altLang="en-US" dirty="0">
                <a:latin typeface="ＭＳ Ｐゴシック" panose="020B0600070205080204" pitchFamily="50" charset="-128"/>
                <a:ea typeface="ＭＳ Ｐゴシック" panose="020B0600070205080204" pitchFamily="50" charset="-128"/>
              </a:rPr>
              <a:t>局所化パラメータ</a:t>
            </a:r>
            <a:r>
              <a:rPr lang="en-US" altLang="ja-JP"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水平</a:t>
            </a:r>
            <a:r>
              <a:rPr lang="en-US" altLang="ja-JP" dirty="0">
                <a:latin typeface="ＭＳ Ｐゴシック" panose="020B0600070205080204" pitchFamily="50" charset="-128"/>
                <a:ea typeface="ＭＳ Ｐゴシック" panose="020B0600070205080204" pitchFamily="50" charset="-128"/>
              </a:rPr>
              <a:t>): 400 km </a:t>
            </a:r>
          </a:p>
          <a:p>
            <a:r>
              <a:rPr lang="ja-JP" altLang="en-US" dirty="0">
                <a:latin typeface="ＭＳ Ｐゴシック" panose="020B0600070205080204" pitchFamily="50" charset="-128"/>
                <a:ea typeface="ＭＳ Ｐゴシック" panose="020B0600070205080204" pitchFamily="50" charset="-128"/>
              </a:rPr>
              <a:t>局所化パラメータ</a:t>
            </a:r>
            <a:r>
              <a:rPr lang="en-US" altLang="ja-JP"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鉛直</a:t>
            </a:r>
            <a:r>
              <a:rPr lang="en-US" altLang="ja-JP" dirty="0">
                <a:latin typeface="ＭＳ Ｐゴシック" panose="020B0600070205080204" pitchFamily="50" charset="-128"/>
                <a:ea typeface="ＭＳ Ｐゴシック" panose="020B0600070205080204" pitchFamily="50" charset="-128"/>
              </a:rPr>
              <a:t>): </a:t>
            </a:r>
            <a:r>
              <a:rPr lang="en-US" altLang="ja-JP" dirty="0" err="1">
                <a:latin typeface="ＭＳ Ｐゴシック" panose="020B0600070205080204" pitchFamily="50" charset="-128"/>
                <a:ea typeface="ＭＳ Ｐゴシック" panose="020B0600070205080204" pitchFamily="50" charset="-128"/>
              </a:rPr>
              <a:t>logP</a:t>
            </a:r>
            <a:r>
              <a:rPr lang="en-US" altLang="ja-JP" dirty="0">
                <a:latin typeface="ＭＳ Ｐゴシック" panose="020B0600070205080204" pitchFamily="50" charset="-128"/>
                <a:ea typeface="ＭＳ Ｐゴシック" panose="020B0600070205080204" pitchFamily="50" charset="-128"/>
              </a:rPr>
              <a:t>=0.4 (P: </a:t>
            </a:r>
            <a:r>
              <a:rPr lang="ja-JP" altLang="en-US" dirty="0">
                <a:latin typeface="ＭＳ Ｐゴシック" panose="020B0600070205080204" pitchFamily="50" charset="-128"/>
                <a:ea typeface="ＭＳ Ｐゴシック" panose="020B0600070205080204" pitchFamily="50" charset="-128"/>
              </a:rPr>
              <a:t>圧力</a:t>
            </a:r>
            <a:r>
              <a:rPr lang="en-US" altLang="ja-JP"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a:t>
            </a:r>
            <a:r>
              <a:rPr lang="en-US" altLang="ja-JP" dirty="0">
                <a:latin typeface="ＭＳ Ｐゴシック" panose="020B0600070205080204" pitchFamily="50" charset="-128"/>
                <a:ea typeface="ＭＳ Ｐゴシック" panose="020B0600070205080204" pitchFamily="50" charset="-128"/>
              </a:rPr>
              <a:t>4km</a:t>
            </a:r>
          </a:p>
          <a:p>
            <a:r>
              <a:rPr lang="ja-JP" altLang="en-US" dirty="0">
                <a:latin typeface="ＭＳ Ｐゴシック" panose="020B0600070205080204" pitchFamily="50" charset="-128"/>
                <a:ea typeface="ＭＳ Ｐゴシック" panose="020B0600070205080204" pitchFamily="50" charset="-128"/>
              </a:rPr>
              <a:t>観測誤差</a:t>
            </a:r>
            <a:r>
              <a:rPr lang="en-US" altLang="ja-JP"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温度</a:t>
            </a:r>
            <a:r>
              <a:rPr lang="en-US" altLang="ja-JP" dirty="0">
                <a:latin typeface="ＭＳ Ｐゴシック" panose="020B0600070205080204" pitchFamily="50" charset="-128"/>
                <a:ea typeface="ＭＳ Ｐゴシック" panose="020B0600070205080204" pitchFamily="50" charset="-128"/>
              </a:rPr>
              <a:t>): 3 K</a:t>
            </a:r>
          </a:p>
          <a:p>
            <a:r>
              <a:rPr lang="ja-JP" altLang="en-US" dirty="0">
                <a:latin typeface="ＭＳ Ｐゴシック" panose="020B0600070205080204" pitchFamily="50" charset="-128"/>
                <a:ea typeface="ＭＳ Ｐゴシック" panose="020B0600070205080204" pitchFamily="50" charset="-128"/>
              </a:rPr>
              <a:t>９時間予報をして</a:t>
            </a:r>
            <a:r>
              <a:rPr lang="en-US" altLang="ja-JP" dirty="0">
                <a:latin typeface="ＭＳ Ｐゴシック" panose="020B0600070205080204" pitchFamily="50" charset="-128"/>
                <a:ea typeface="ＭＳ Ｐゴシック" panose="020B0600070205080204" pitchFamily="50" charset="-128"/>
              </a:rPr>
              <a:t>(</a:t>
            </a:r>
            <a:r>
              <a:rPr lang="en-US" altLang="ja-JP" dirty="0">
                <a:latin typeface="BIZ UDPゴシック" panose="020B0400000000000000" pitchFamily="50" charset="-128"/>
                <a:ea typeface="BIZ UDPゴシック" panose="020B0400000000000000" pitchFamily="50" charset="-128"/>
              </a:rPr>
              <a:t>t</a:t>
            </a:r>
            <a:r>
              <a:rPr lang="en-US" altLang="ja-JP" dirty="0">
                <a:latin typeface="ＭＳ Ｐゴシック" panose="020B0600070205080204" pitchFamily="50" charset="-128"/>
                <a:ea typeface="ＭＳ Ｐゴシック" panose="020B0600070205080204" pitchFamily="50" charset="-128"/>
              </a:rPr>
              <a:t>=0)</a:t>
            </a:r>
            <a:r>
              <a:rPr lang="ja-JP" altLang="en-US" dirty="0">
                <a:latin typeface="ＭＳ Ｐゴシック" panose="020B0600070205080204" pitchFamily="50" charset="-128"/>
                <a:ea typeface="ＭＳ Ｐゴシック" panose="020B0600070205080204" pitchFamily="50" charset="-128"/>
              </a:rPr>
              <a:t>、</a:t>
            </a:r>
            <a:r>
              <a:rPr lang="en-US" altLang="ja-JP" dirty="0">
                <a:latin typeface="BIZ UDPゴシック" panose="020B0400000000000000" pitchFamily="50" charset="-128"/>
                <a:ea typeface="BIZ UDPゴシック" panose="020B0400000000000000" pitchFamily="50" charset="-128"/>
              </a:rPr>
              <a:t> t</a:t>
            </a:r>
            <a:r>
              <a:rPr lang="en-US" altLang="ja-JP" dirty="0">
                <a:latin typeface="ＭＳ Ｐゴシック" panose="020B0600070205080204" pitchFamily="50" charset="-128"/>
                <a:ea typeface="ＭＳ Ｐゴシック" panose="020B0600070205080204" pitchFamily="50" charset="-128"/>
              </a:rPr>
              <a:t>=3</a:t>
            </a:r>
            <a:r>
              <a:rPr lang="ja-JP" altLang="en-US" dirty="0">
                <a:latin typeface="ＭＳ Ｐゴシック" panose="020B0600070205080204" pitchFamily="50" charset="-128"/>
                <a:ea typeface="ＭＳ Ｐゴシック" panose="020B0600070205080204" pitchFamily="50" charset="-128"/>
              </a:rPr>
              <a:t>から</a:t>
            </a:r>
            <a:r>
              <a:rPr lang="en-US" altLang="ja-JP" dirty="0">
                <a:latin typeface="BIZ UDPゴシック" panose="020B0400000000000000" pitchFamily="50" charset="-128"/>
                <a:ea typeface="BIZ UDPゴシック" panose="020B0400000000000000" pitchFamily="50" charset="-128"/>
              </a:rPr>
              <a:t>t</a:t>
            </a:r>
            <a:r>
              <a:rPr lang="en-US" altLang="ja-JP" dirty="0">
                <a:latin typeface="ＭＳ Ｐゴシック" panose="020B0600070205080204" pitchFamily="50" charset="-128"/>
                <a:ea typeface="ＭＳ Ｐゴシック" panose="020B0600070205080204" pitchFamily="50" charset="-128"/>
              </a:rPr>
              <a:t>=9</a:t>
            </a:r>
            <a:r>
              <a:rPr lang="ja-JP" altLang="en-US" dirty="0">
                <a:latin typeface="ＭＳ Ｐゴシック" panose="020B0600070205080204" pitchFamily="50" charset="-128"/>
                <a:ea typeface="ＭＳ Ｐゴシック" panose="020B0600070205080204" pitchFamily="50" charset="-128"/>
              </a:rPr>
              <a:t>を同化に用いる。</a:t>
            </a:r>
            <a:endParaRPr lang="en-US" altLang="ja-JP" dirty="0">
              <a:latin typeface="ＭＳ Ｐゴシック" panose="020B0600070205080204" pitchFamily="50" charset="-128"/>
              <a:ea typeface="ＭＳ Ｐゴシック" panose="020B0600070205080204" pitchFamily="50" charset="-128"/>
            </a:endParaRPr>
          </a:p>
          <a:p>
            <a:r>
              <a:rPr lang="en-US" altLang="ja-JP" sz="2600" dirty="0">
                <a:latin typeface="BIZ UDPゴシック" panose="020B0400000000000000" pitchFamily="50" charset="-128"/>
                <a:ea typeface="BIZ UDPゴシック" panose="020B0400000000000000" pitchFamily="50" charset="-128"/>
              </a:rPr>
              <a:t>t</a:t>
            </a:r>
            <a:r>
              <a:rPr lang="en-US" altLang="ja-JP" dirty="0">
                <a:latin typeface="ＭＳ Ｐゴシック" panose="020B0600070205080204" pitchFamily="50" charset="-128"/>
                <a:ea typeface="ＭＳ Ｐゴシック" panose="020B0600070205080204" pitchFamily="50" charset="-128"/>
              </a:rPr>
              <a:t>=3</a:t>
            </a:r>
            <a:r>
              <a:rPr lang="ja-JP" altLang="en-US" dirty="0">
                <a:latin typeface="ＭＳ Ｐゴシック" panose="020B0600070205080204" pitchFamily="50" charset="-128"/>
                <a:ea typeface="ＭＳ Ｐゴシック" panose="020B0600070205080204" pitchFamily="50" charset="-128"/>
              </a:rPr>
              <a:t>から</a:t>
            </a:r>
            <a:r>
              <a:rPr lang="en-US" altLang="ja-JP" sz="2600" dirty="0">
                <a:latin typeface="BIZ UDPゴシック" panose="020B0400000000000000" pitchFamily="50" charset="-128"/>
                <a:ea typeface="BIZ UDPゴシック" panose="020B0400000000000000" pitchFamily="50" charset="-128"/>
              </a:rPr>
              <a:t>t=</a:t>
            </a:r>
            <a:r>
              <a:rPr lang="en-US" altLang="ja-JP" dirty="0">
                <a:latin typeface="ＭＳ Ｐゴシック" panose="020B0600070205080204" pitchFamily="50" charset="-128"/>
                <a:ea typeface="ＭＳ Ｐゴシック" panose="020B0600070205080204" pitchFamily="50" charset="-128"/>
              </a:rPr>
              <a:t>9</a:t>
            </a:r>
            <a:r>
              <a:rPr lang="ja-JP" altLang="en-US" dirty="0">
                <a:latin typeface="ＭＳ Ｐゴシック" panose="020B0600070205080204" pitchFamily="50" charset="-128"/>
                <a:ea typeface="ＭＳ Ｐゴシック" panose="020B0600070205080204" pitchFamily="50" charset="-128"/>
              </a:rPr>
              <a:t>の観測を入力して同化、</a:t>
            </a:r>
            <a:r>
              <a:rPr lang="en-US" altLang="ja-JP" dirty="0">
                <a:latin typeface="BIZ UDPゴシック" panose="020B0400000000000000" pitchFamily="50" charset="-128"/>
                <a:ea typeface="BIZ UDPゴシック" panose="020B0400000000000000" pitchFamily="50" charset="-128"/>
              </a:rPr>
              <a:t> t</a:t>
            </a:r>
            <a:r>
              <a:rPr lang="en-US" altLang="ja-JP" dirty="0">
                <a:latin typeface="ＭＳ Ｐゴシック" panose="020B0600070205080204" pitchFamily="50" charset="-128"/>
                <a:ea typeface="ＭＳ Ｐゴシック" panose="020B0600070205080204" pitchFamily="50" charset="-128"/>
              </a:rPr>
              <a:t>=6</a:t>
            </a:r>
            <a:r>
              <a:rPr lang="ja-JP" altLang="en-US" dirty="0">
                <a:latin typeface="ＭＳ Ｐゴシック" panose="020B0600070205080204" pitchFamily="50" charset="-128"/>
                <a:ea typeface="ＭＳ Ｐゴシック" panose="020B0600070205080204" pitchFamily="50" charset="-128"/>
              </a:rPr>
              <a:t>を再解析値とする。</a:t>
            </a:r>
            <a:r>
              <a:rPr lang="en-US" altLang="ja-JP" dirty="0">
                <a:latin typeface="ＭＳ Ｐゴシック" panose="020B0600070205080204" pitchFamily="50" charset="-128"/>
                <a:ea typeface="ＭＳ Ｐゴシック" panose="020B0600070205080204" pitchFamily="50" charset="-128"/>
              </a:rPr>
              <a:t> (=4D LETKF)</a:t>
            </a:r>
          </a:p>
          <a:p>
            <a:pPr marL="0" indent="0">
              <a:buFont typeface="Arial" panose="020B0604020202020204" pitchFamily="34" charset="0"/>
              <a:buNone/>
            </a:pPr>
            <a:endParaRPr lang="ja-JP" altLang="en-US" dirty="0">
              <a:latin typeface="ＭＳ Ｐゴシック" panose="020B0600070205080204" pitchFamily="50" charset="-128"/>
              <a:ea typeface="ＭＳ Ｐゴシック" panose="020B0600070205080204" pitchFamily="50" charset="-128"/>
            </a:endParaRPr>
          </a:p>
        </p:txBody>
      </p:sp>
      <p:sp>
        <p:nvSpPr>
          <p:cNvPr id="5" name="タイトル 1">
            <a:extLst>
              <a:ext uri="{FF2B5EF4-FFF2-40B4-BE49-F238E27FC236}">
                <a16:creationId xmlns:a16="http://schemas.microsoft.com/office/drawing/2014/main" id="{E9431CE3-7113-4755-97DF-8C04E7101668}"/>
              </a:ext>
            </a:extLst>
          </p:cNvPr>
          <p:cNvSpPr txBox="1">
            <a:spLocks/>
          </p:cNvSpPr>
          <p:nvPr/>
        </p:nvSpPr>
        <p:spPr>
          <a:xfrm>
            <a:off x="308225" y="41096"/>
            <a:ext cx="11712540" cy="10274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ALEDAS-V (</a:t>
            </a:r>
            <a:r>
              <a:rPr lang="ja-JP" altLang="en-US"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データ同化システム</a:t>
            </a:r>
            <a:r>
              <a:rPr lang="en-US" altLang="ja-JP"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a:t>
            </a:r>
            <a:endParaRPr lang="ja-JP" altLang="en-US" dirty="0">
              <a:solidFill>
                <a:srgbClr val="00206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739099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コンテンツ プレースホルダー 4">
            <a:extLst>
              <a:ext uri="{FF2B5EF4-FFF2-40B4-BE49-F238E27FC236}">
                <a16:creationId xmlns:a16="http://schemas.microsoft.com/office/drawing/2014/main" id="{8E789D4D-F287-40B3-B822-5864BB6A6526}"/>
              </a:ext>
            </a:extLst>
          </p:cNvPr>
          <p:cNvSpPr txBox="1">
            <a:spLocks/>
          </p:cNvSpPr>
          <p:nvPr/>
        </p:nvSpPr>
        <p:spPr>
          <a:xfrm>
            <a:off x="331177" y="1167694"/>
            <a:ext cx="11705111" cy="52319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3200" u="sng" dirty="0">
                <a:latin typeface="ＭＳ Ｐゴシック" panose="020B0600070205080204" pitchFamily="50" charset="-128"/>
                <a:ea typeface="ＭＳ Ｐゴシック" panose="020B0600070205080204" pitchFamily="50" charset="-128"/>
              </a:rPr>
              <a:t>衛星間電波掩蔽観測</a:t>
            </a:r>
            <a:endParaRPr lang="en-US" altLang="ja-JP" sz="3200" u="sng" dirty="0">
              <a:latin typeface="ＭＳ Ｐゴシック" panose="020B0600070205080204" pitchFamily="50" charset="-128"/>
              <a:ea typeface="ＭＳ Ｐゴシック" panose="020B0600070205080204" pitchFamily="50" charset="-128"/>
            </a:endParaRPr>
          </a:p>
          <a:p>
            <a:pPr lvl="1"/>
            <a:r>
              <a:rPr lang="ja-JP" altLang="en-US" sz="2800" dirty="0">
                <a:latin typeface="ＭＳ Ｐゴシック" panose="020B0600070205080204" pitchFamily="50" charset="-128"/>
                <a:ea typeface="ＭＳ Ｐゴシック" panose="020B0600070205080204" pitchFamily="50" charset="-128"/>
              </a:rPr>
              <a:t>観測軌道データ：</a:t>
            </a:r>
            <a:r>
              <a:rPr lang="en-US" altLang="ja-JP" sz="2800" dirty="0">
                <a:latin typeface="ＭＳ Ｐゴシック" panose="020B0600070205080204" pitchFamily="50" charset="-128"/>
                <a:ea typeface="ＭＳ Ｐゴシック" panose="020B0600070205080204" pitchFamily="50" charset="-128"/>
              </a:rPr>
              <a:t>Chi </a:t>
            </a:r>
            <a:r>
              <a:rPr lang="en-US" altLang="ja-JP" sz="2800" dirty="0" err="1">
                <a:latin typeface="ＭＳ Ｐゴシック" panose="020B0600070205080204" pitchFamily="50" charset="-128"/>
                <a:ea typeface="ＭＳ Ｐゴシック" panose="020B0600070205080204" pitchFamily="50" charset="-128"/>
              </a:rPr>
              <a:t>Ao</a:t>
            </a:r>
            <a:r>
              <a:rPr lang="ja-JP" altLang="en-US" sz="2800" dirty="0">
                <a:latin typeface="ＭＳ Ｐゴシック" panose="020B0600070205080204" pitchFamily="50" charset="-128"/>
                <a:ea typeface="ＭＳ Ｐゴシック" panose="020B0600070205080204" pitchFamily="50" charset="-128"/>
              </a:rPr>
              <a:t>氏作成</a:t>
            </a:r>
            <a:r>
              <a:rPr lang="en-US" altLang="ja-JP" sz="2800" dirty="0">
                <a:latin typeface="ＭＳ Ｐゴシック" panose="020B0600070205080204" pitchFamily="50" charset="-128"/>
                <a:ea typeface="ＭＳ Ｐゴシック" panose="020B0600070205080204" pitchFamily="50" charset="-128"/>
              </a:rPr>
              <a:t> (</a:t>
            </a:r>
            <a:r>
              <a:rPr lang="ja-JP" altLang="en-US" sz="2800" dirty="0">
                <a:latin typeface="ＭＳ Ｐゴシック" panose="020B0600070205080204" pitchFamily="50" charset="-128"/>
                <a:ea typeface="ＭＳ Ｐゴシック" panose="020B0600070205080204" pitchFamily="50" charset="-128"/>
              </a:rPr>
              <a:t>３基の極軌道衛星）、高度</a:t>
            </a:r>
            <a:r>
              <a:rPr lang="en-US" altLang="ja-JP" sz="2800" dirty="0">
                <a:latin typeface="ＭＳ Ｐゴシック" panose="020B0600070205080204" pitchFamily="50" charset="-128"/>
                <a:ea typeface="ＭＳ Ｐゴシック" panose="020B0600070205080204" pitchFamily="50" charset="-128"/>
              </a:rPr>
              <a:t>40</a:t>
            </a:r>
            <a:r>
              <a:rPr lang="ja-JP" altLang="en-US" sz="2800" dirty="0">
                <a:latin typeface="ＭＳ Ｐゴシック" panose="020B0600070205080204" pitchFamily="50" charset="-128"/>
                <a:ea typeface="ＭＳ Ｐゴシック" panose="020B0600070205080204" pitchFamily="50" charset="-128"/>
              </a:rPr>
              <a:t>～</a:t>
            </a:r>
            <a:r>
              <a:rPr lang="en-US" altLang="ja-JP" sz="2800" dirty="0">
                <a:latin typeface="ＭＳ Ｐゴシック" panose="020B0600070205080204" pitchFamily="50" charset="-128"/>
                <a:ea typeface="ＭＳ Ｐゴシック" panose="020B0600070205080204" pitchFamily="50" charset="-128"/>
              </a:rPr>
              <a:t>90km</a:t>
            </a:r>
          </a:p>
          <a:p>
            <a:r>
              <a:rPr lang="ja-JP" altLang="en-US" sz="3200" u="sng" dirty="0">
                <a:latin typeface="ＭＳ Ｐゴシック" panose="020B0600070205080204" pitchFamily="50" charset="-128"/>
                <a:ea typeface="ＭＳ Ｐゴシック" panose="020B0600070205080204" pitchFamily="50" charset="-128"/>
              </a:rPr>
              <a:t>中間赤外カメラ観測</a:t>
            </a:r>
            <a:endParaRPr lang="en-US" altLang="ja-JP" sz="3200" u="sng" dirty="0">
              <a:latin typeface="ＭＳ Ｐゴシック" panose="020B0600070205080204" pitchFamily="50" charset="-128"/>
              <a:ea typeface="ＭＳ Ｐゴシック" panose="020B0600070205080204" pitchFamily="50" charset="-128"/>
            </a:endParaRPr>
          </a:p>
          <a:p>
            <a:pPr lvl="1"/>
            <a:r>
              <a:rPr lang="ja-JP" altLang="en-US" sz="2800" dirty="0">
                <a:latin typeface="ＭＳ Ｐゴシック" panose="020B0600070205080204" pitchFamily="50" charset="-128"/>
                <a:ea typeface="ＭＳ Ｐゴシック" panose="020B0600070205080204" pitchFamily="50" charset="-128"/>
              </a:rPr>
              <a:t>あかつきを参考に、高度</a:t>
            </a:r>
            <a:r>
              <a:rPr lang="en-US" altLang="ja-JP" sz="2800" dirty="0">
                <a:latin typeface="ＭＳ Ｐゴシック" panose="020B0600070205080204" pitchFamily="50" charset="-128"/>
                <a:ea typeface="ＭＳ Ｐゴシック" panose="020B0600070205080204" pitchFamily="50" charset="-128"/>
              </a:rPr>
              <a:t>70km</a:t>
            </a:r>
            <a:r>
              <a:rPr lang="ja-JP" altLang="en-US" sz="2800" dirty="0">
                <a:latin typeface="ＭＳ Ｐゴシック" panose="020B0600070205080204" pitchFamily="50" charset="-128"/>
                <a:ea typeface="ＭＳ Ｐゴシック" panose="020B0600070205080204" pitchFamily="50" charset="-128"/>
              </a:rPr>
              <a:t>、昼間（</a:t>
            </a:r>
            <a:r>
              <a:rPr lang="en-US" altLang="ja-JP" sz="2800" dirty="0">
                <a:latin typeface="ＭＳ Ｐゴシック" panose="020B0600070205080204" pitchFamily="50" charset="-128"/>
                <a:ea typeface="ＭＳ Ｐゴシック" panose="020B0600070205080204" pitchFamily="50" charset="-128"/>
              </a:rPr>
              <a:t>8</a:t>
            </a:r>
            <a:r>
              <a:rPr lang="ja-JP" altLang="en-US" sz="2800" dirty="0">
                <a:latin typeface="ＭＳ Ｐゴシック" panose="020B0600070205080204" pitchFamily="50" charset="-128"/>
                <a:ea typeface="ＭＳ Ｐゴシック" panose="020B0600070205080204" pitchFamily="50" charset="-128"/>
              </a:rPr>
              <a:t>～</a:t>
            </a:r>
            <a:r>
              <a:rPr lang="en-US" altLang="ja-JP" sz="2800" dirty="0">
                <a:latin typeface="ＭＳ Ｐゴシック" panose="020B0600070205080204" pitchFamily="50" charset="-128"/>
                <a:ea typeface="ＭＳ Ｐゴシック" panose="020B0600070205080204" pitchFamily="50" charset="-128"/>
              </a:rPr>
              <a:t>16</a:t>
            </a:r>
            <a:r>
              <a:rPr lang="ja-JP" altLang="en-US" sz="2800" dirty="0">
                <a:latin typeface="ＭＳ Ｐゴシック" panose="020B0600070205080204" pitchFamily="50" charset="-128"/>
                <a:ea typeface="ＭＳ Ｐゴシック" panose="020B0600070205080204" pitchFamily="50" charset="-128"/>
              </a:rPr>
              <a:t>時）、北緯</a:t>
            </a:r>
            <a:r>
              <a:rPr lang="en-US" altLang="ja-JP" sz="2800" dirty="0">
                <a:latin typeface="ＭＳ Ｐゴシック" panose="020B0600070205080204" pitchFamily="50" charset="-128"/>
                <a:ea typeface="ＭＳ Ｐゴシック" panose="020B0600070205080204" pitchFamily="50" charset="-128"/>
              </a:rPr>
              <a:t>0</a:t>
            </a:r>
            <a:r>
              <a:rPr lang="ja-JP" altLang="en-US" sz="2800" dirty="0">
                <a:latin typeface="ＭＳ Ｐゴシック" panose="020B0600070205080204" pitchFamily="50" charset="-128"/>
                <a:ea typeface="ＭＳ Ｐゴシック" panose="020B0600070205080204" pitchFamily="50" charset="-128"/>
              </a:rPr>
              <a:t>～</a:t>
            </a:r>
            <a:r>
              <a:rPr lang="en-US" altLang="ja-JP" sz="2800" dirty="0">
                <a:latin typeface="ＭＳ Ｐゴシック" panose="020B0600070205080204" pitchFamily="50" charset="-128"/>
                <a:ea typeface="ＭＳ Ｐゴシック" panose="020B0600070205080204" pitchFamily="50" charset="-128"/>
              </a:rPr>
              <a:t>90</a:t>
            </a:r>
            <a:r>
              <a:rPr lang="ja-JP" altLang="en-US" sz="2800" dirty="0">
                <a:latin typeface="ＭＳ Ｐゴシック" panose="020B0600070205080204" pitchFamily="50" charset="-128"/>
                <a:ea typeface="ＭＳ Ｐゴシック" panose="020B0600070205080204" pitchFamily="50" charset="-128"/>
              </a:rPr>
              <a:t>度に１日２回</a:t>
            </a:r>
            <a:endParaRPr lang="en-US" altLang="ja-JP" sz="2800" dirty="0">
              <a:latin typeface="ＭＳ Ｐゴシック" panose="020B0600070205080204" pitchFamily="50" charset="-128"/>
              <a:ea typeface="ＭＳ Ｐゴシック" panose="020B0600070205080204" pitchFamily="50" charset="-128"/>
            </a:endParaRPr>
          </a:p>
        </p:txBody>
      </p:sp>
      <p:pic>
        <p:nvPicPr>
          <p:cNvPr id="5" name="図 4">
            <a:extLst>
              <a:ext uri="{FF2B5EF4-FFF2-40B4-BE49-F238E27FC236}">
                <a16:creationId xmlns:a16="http://schemas.microsoft.com/office/drawing/2014/main" id="{B587C0BD-719A-4FCF-BE09-C555DF9216B6}"/>
              </a:ext>
            </a:extLst>
          </p:cNvPr>
          <p:cNvPicPr>
            <a:picLocks noChangeAspect="1"/>
          </p:cNvPicPr>
          <p:nvPr/>
        </p:nvPicPr>
        <p:blipFill rotWithShape="1">
          <a:blip r:embed="rId3"/>
          <a:srcRect l="42888" t="31501" r="20249" b="13902"/>
          <a:stretch/>
        </p:blipFill>
        <p:spPr>
          <a:xfrm>
            <a:off x="650748" y="3540638"/>
            <a:ext cx="2285512" cy="2115590"/>
          </a:xfrm>
          <a:prstGeom prst="rect">
            <a:avLst/>
          </a:prstGeom>
          <a:ln>
            <a:noFill/>
          </a:ln>
        </p:spPr>
      </p:pic>
      <p:sp>
        <p:nvSpPr>
          <p:cNvPr id="16" name="テキスト ボックス 3">
            <a:extLst>
              <a:ext uri="{FF2B5EF4-FFF2-40B4-BE49-F238E27FC236}">
                <a16:creationId xmlns:a16="http://schemas.microsoft.com/office/drawing/2014/main" id="{D7B9C62B-9A0A-4CE8-90A3-039E467FF24B}"/>
              </a:ext>
            </a:extLst>
          </p:cNvPr>
          <p:cNvSpPr txBox="1"/>
          <p:nvPr/>
        </p:nvSpPr>
        <p:spPr>
          <a:xfrm>
            <a:off x="600762" y="5656228"/>
            <a:ext cx="2512576" cy="646331"/>
          </a:xfrm>
          <a:prstGeom prst="rect">
            <a:avLst/>
          </a:prstGeom>
          <a:solidFill>
            <a:schemeClr val="bg1"/>
          </a:solidFill>
          <a:ln w="28575">
            <a:solidFill>
              <a:srgbClr val="0070C0"/>
            </a:solidFill>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2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one pair(P3)            : 0.4 obs. /day</a:t>
            </a:r>
          </a:p>
          <a:p>
            <a:r>
              <a:rPr lang="en-US" altLang="ja-JP" sz="12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Two pair(P2P3)       : 1.2 obs. /day</a:t>
            </a:r>
          </a:p>
          <a:p>
            <a:r>
              <a:rPr lang="en-US" altLang="ja-JP" sz="12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three pair(P1P2P3)  : 2.1 obs. /day</a:t>
            </a:r>
          </a:p>
        </p:txBody>
      </p:sp>
      <p:sp>
        <p:nvSpPr>
          <p:cNvPr id="18" name="テキスト ボックス 17">
            <a:extLst>
              <a:ext uri="{FF2B5EF4-FFF2-40B4-BE49-F238E27FC236}">
                <a16:creationId xmlns:a16="http://schemas.microsoft.com/office/drawing/2014/main" id="{B5CF1E5E-2C7B-4D00-BF0E-E7CFF99683D0}"/>
              </a:ext>
            </a:extLst>
          </p:cNvPr>
          <p:cNvSpPr txBox="1"/>
          <p:nvPr/>
        </p:nvSpPr>
        <p:spPr>
          <a:xfrm>
            <a:off x="4053465" y="6327382"/>
            <a:ext cx="2109582"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ja-JP" altLang="en-US"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観測点の緯度時間図</a:t>
            </a:r>
          </a:p>
        </p:txBody>
      </p:sp>
      <p:sp>
        <p:nvSpPr>
          <p:cNvPr id="2" name="タイトル 1">
            <a:extLst>
              <a:ext uri="{FF2B5EF4-FFF2-40B4-BE49-F238E27FC236}">
                <a16:creationId xmlns:a16="http://schemas.microsoft.com/office/drawing/2014/main" id="{85E4FC3F-0855-AE61-769C-B5CE921085BE}"/>
              </a:ext>
            </a:extLst>
          </p:cNvPr>
          <p:cNvSpPr txBox="1">
            <a:spLocks/>
          </p:cNvSpPr>
          <p:nvPr/>
        </p:nvSpPr>
        <p:spPr>
          <a:xfrm>
            <a:off x="396491" y="32464"/>
            <a:ext cx="11883775" cy="10274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8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観測範囲</a:t>
            </a:r>
            <a:endParaRPr lang="ja-JP" altLang="en-US" sz="4800" dirty="0">
              <a:solidFill>
                <a:srgbClr val="002060"/>
              </a:solidFill>
              <a:latin typeface="ＭＳ Ｐゴシック" panose="020B0600070205080204" pitchFamily="50" charset="-128"/>
              <a:ea typeface="ＭＳ Ｐゴシック" panose="020B0600070205080204" pitchFamily="50" charset="-128"/>
            </a:endParaRPr>
          </a:p>
        </p:txBody>
      </p:sp>
      <p:sp>
        <p:nvSpPr>
          <p:cNvPr id="11" name="テキスト ボックス 10">
            <a:extLst>
              <a:ext uri="{FF2B5EF4-FFF2-40B4-BE49-F238E27FC236}">
                <a16:creationId xmlns:a16="http://schemas.microsoft.com/office/drawing/2014/main" id="{343B5479-C7DA-878E-1BE9-0B2BE77A321A}"/>
              </a:ext>
            </a:extLst>
          </p:cNvPr>
          <p:cNvSpPr txBox="1">
            <a:spLocks noChangeAspect="1"/>
          </p:cNvSpPr>
          <p:nvPr/>
        </p:nvSpPr>
        <p:spPr>
          <a:xfrm>
            <a:off x="600762" y="6338309"/>
            <a:ext cx="2512576"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ja-JP" altLang="en-US"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北緯</a:t>
            </a:r>
            <a:r>
              <a:rPr lang="en-US" altLang="ja-JP"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75</a:t>
            </a:r>
            <a:r>
              <a:rPr lang="ja-JP" altLang="en-US"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度以北の観測回数</a:t>
            </a:r>
          </a:p>
        </p:txBody>
      </p:sp>
      <p:grpSp>
        <p:nvGrpSpPr>
          <p:cNvPr id="21" name="グループ化 20">
            <a:extLst>
              <a:ext uri="{FF2B5EF4-FFF2-40B4-BE49-F238E27FC236}">
                <a16:creationId xmlns:a16="http://schemas.microsoft.com/office/drawing/2014/main" id="{EC0C69B1-EB9E-99BC-F446-36D369BBDFBA}"/>
              </a:ext>
            </a:extLst>
          </p:cNvPr>
          <p:cNvGrpSpPr>
            <a:grpSpLocks noChangeAspect="1"/>
          </p:cNvGrpSpPr>
          <p:nvPr/>
        </p:nvGrpSpPr>
        <p:grpSpPr>
          <a:xfrm>
            <a:off x="7767959" y="3570233"/>
            <a:ext cx="3720000" cy="2466355"/>
            <a:chOff x="4838330" y="3775563"/>
            <a:chExt cx="3116061" cy="2065944"/>
          </a:xfrm>
        </p:grpSpPr>
        <p:pic>
          <p:nvPicPr>
            <p:cNvPr id="12" name="図 11">
              <a:extLst>
                <a:ext uri="{FF2B5EF4-FFF2-40B4-BE49-F238E27FC236}">
                  <a16:creationId xmlns:a16="http://schemas.microsoft.com/office/drawing/2014/main" id="{247B1888-BCCF-3700-6513-6A63A1EA8E04}"/>
                </a:ext>
              </a:extLst>
            </p:cNvPr>
            <p:cNvPicPr>
              <a:picLocks noChangeAspect="1"/>
            </p:cNvPicPr>
            <p:nvPr/>
          </p:nvPicPr>
          <p:blipFill rotWithShape="1">
            <a:blip r:embed="rId4">
              <a:extLst>
                <a:ext uri="{28A0092B-C50C-407E-A947-70E740481C1C}">
                  <a14:useLocalDpi xmlns:a14="http://schemas.microsoft.com/office/drawing/2010/main" val="0"/>
                </a:ext>
              </a:extLst>
            </a:blip>
            <a:srcRect l="66797" t="12051" b="21304"/>
            <a:stretch/>
          </p:blipFill>
          <p:spPr>
            <a:xfrm>
              <a:off x="4838330" y="3883377"/>
              <a:ext cx="3116061" cy="1958130"/>
            </a:xfrm>
            <a:prstGeom prst="rect">
              <a:avLst/>
            </a:prstGeom>
          </p:spPr>
        </p:pic>
        <p:pic>
          <p:nvPicPr>
            <p:cNvPr id="13" name="図 12">
              <a:extLst>
                <a:ext uri="{FF2B5EF4-FFF2-40B4-BE49-F238E27FC236}">
                  <a16:creationId xmlns:a16="http://schemas.microsoft.com/office/drawing/2014/main" id="{6F54C912-62E2-325B-7FBE-59A648DC37A3}"/>
                </a:ext>
              </a:extLst>
            </p:cNvPr>
            <p:cNvPicPr>
              <a:picLocks noChangeAspect="1"/>
            </p:cNvPicPr>
            <p:nvPr/>
          </p:nvPicPr>
          <p:blipFill rotWithShape="1">
            <a:blip r:embed="rId4">
              <a:extLst>
                <a:ext uri="{28A0092B-C50C-407E-A947-70E740481C1C}">
                  <a14:useLocalDpi xmlns:a14="http://schemas.microsoft.com/office/drawing/2010/main" val="0"/>
                </a:ext>
              </a:extLst>
            </a:blip>
            <a:srcRect l="89201" t="21768" r="5313" b="42202"/>
            <a:stretch/>
          </p:blipFill>
          <p:spPr>
            <a:xfrm>
              <a:off x="5739849" y="4182026"/>
              <a:ext cx="514905" cy="1058587"/>
            </a:xfrm>
            <a:prstGeom prst="rect">
              <a:avLst/>
            </a:prstGeom>
          </p:spPr>
        </p:pic>
        <p:pic>
          <p:nvPicPr>
            <p:cNvPr id="14" name="図 13">
              <a:extLst>
                <a:ext uri="{FF2B5EF4-FFF2-40B4-BE49-F238E27FC236}">
                  <a16:creationId xmlns:a16="http://schemas.microsoft.com/office/drawing/2014/main" id="{96C75E6F-9343-141D-E685-ABC429B7F395}"/>
                </a:ext>
              </a:extLst>
            </p:cNvPr>
            <p:cNvPicPr>
              <a:picLocks noChangeAspect="1"/>
            </p:cNvPicPr>
            <p:nvPr/>
          </p:nvPicPr>
          <p:blipFill rotWithShape="1">
            <a:blip r:embed="rId4">
              <a:extLst>
                <a:ext uri="{28A0092B-C50C-407E-A947-70E740481C1C}">
                  <a14:useLocalDpi xmlns:a14="http://schemas.microsoft.com/office/drawing/2010/main" val="0"/>
                </a:ext>
              </a:extLst>
            </a:blip>
            <a:srcRect l="89201" t="21768" r="5313" b="42202"/>
            <a:stretch/>
          </p:blipFill>
          <p:spPr>
            <a:xfrm>
              <a:off x="6140822" y="4183507"/>
              <a:ext cx="514905" cy="1058587"/>
            </a:xfrm>
            <a:prstGeom prst="rect">
              <a:avLst/>
            </a:prstGeom>
          </p:spPr>
        </p:pic>
        <p:pic>
          <p:nvPicPr>
            <p:cNvPr id="19" name="図 18">
              <a:extLst>
                <a:ext uri="{FF2B5EF4-FFF2-40B4-BE49-F238E27FC236}">
                  <a16:creationId xmlns:a16="http://schemas.microsoft.com/office/drawing/2014/main" id="{C90A755E-1543-5C5A-C0D1-81E5D962A442}"/>
                </a:ext>
              </a:extLst>
            </p:cNvPr>
            <p:cNvPicPr>
              <a:picLocks noChangeAspect="1"/>
            </p:cNvPicPr>
            <p:nvPr/>
          </p:nvPicPr>
          <p:blipFill rotWithShape="1">
            <a:blip r:embed="rId4">
              <a:extLst>
                <a:ext uri="{28A0092B-C50C-407E-A947-70E740481C1C}">
                  <a14:useLocalDpi xmlns:a14="http://schemas.microsoft.com/office/drawing/2010/main" val="0"/>
                </a:ext>
              </a:extLst>
            </a:blip>
            <a:srcRect l="89201" t="21768" r="5313" b="42202"/>
            <a:stretch/>
          </p:blipFill>
          <p:spPr>
            <a:xfrm>
              <a:off x="6541799" y="4184985"/>
              <a:ext cx="514905" cy="1058587"/>
            </a:xfrm>
            <a:prstGeom prst="rect">
              <a:avLst/>
            </a:prstGeom>
          </p:spPr>
        </p:pic>
        <p:sp>
          <p:nvSpPr>
            <p:cNvPr id="4" name="正方形/長方形 3">
              <a:extLst>
                <a:ext uri="{FF2B5EF4-FFF2-40B4-BE49-F238E27FC236}">
                  <a16:creationId xmlns:a16="http://schemas.microsoft.com/office/drawing/2014/main" id="{B2ECE0DC-75B9-B875-13A1-C85B60E2059A}"/>
                </a:ext>
              </a:extLst>
            </p:cNvPr>
            <p:cNvSpPr/>
            <p:nvPr/>
          </p:nvSpPr>
          <p:spPr>
            <a:xfrm>
              <a:off x="6164503" y="4057095"/>
              <a:ext cx="778269" cy="689724"/>
            </a:xfrm>
            <a:prstGeom prst="rect">
              <a:avLst/>
            </a:prstGeom>
            <a:noFill/>
            <a:ln w="5715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0A48899C-250E-8222-A161-913384F219C4}"/>
                </a:ext>
              </a:extLst>
            </p:cNvPr>
            <p:cNvSpPr/>
            <p:nvPr/>
          </p:nvSpPr>
          <p:spPr>
            <a:xfrm>
              <a:off x="5468645" y="3775563"/>
              <a:ext cx="896644" cy="1938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 name="テキスト ボックス 21">
            <a:extLst>
              <a:ext uri="{FF2B5EF4-FFF2-40B4-BE49-F238E27FC236}">
                <a16:creationId xmlns:a16="http://schemas.microsoft.com/office/drawing/2014/main" id="{B9E7BEFE-C11C-908C-637C-BC63A7875B49}"/>
              </a:ext>
            </a:extLst>
          </p:cNvPr>
          <p:cNvSpPr txBox="1"/>
          <p:nvPr/>
        </p:nvSpPr>
        <p:spPr>
          <a:xfrm>
            <a:off x="8353887" y="6171036"/>
            <a:ext cx="2771138"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ja-JP" altLang="en-US"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観測範囲の緯度局所時間図</a:t>
            </a:r>
          </a:p>
        </p:txBody>
      </p:sp>
      <p:grpSp>
        <p:nvGrpSpPr>
          <p:cNvPr id="28" name="グループ化 27">
            <a:extLst>
              <a:ext uri="{FF2B5EF4-FFF2-40B4-BE49-F238E27FC236}">
                <a16:creationId xmlns:a16="http://schemas.microsoft.com/office/drawing/2014/main" id="{E67C906A-19F6-5221-6218-10F8A05C0191}"/>
              </a:ext>
            </a:extLst>
          </p:cNvPr>
          <p:cNvGrpSpPr>
            <a:grpSpLocks noChangeAspect="1"/>
          </p:cNvGrpSpPr>
          <p:nvPr/>
        </p:nvGrpSpPr>
        <p:grpSpPr>
          <a:xfrm>
            <a:off x="3248621" y="3587612"/>
            <a:ext cx="3477836" cy="2706969"/>
            <a:chOff x="4004244" y="2564509"/>
            <a:chExt cx="3606266" cy="2806932"/>
          </a:xfrm>
        </p:grpSpPr>
        <p:pic>
          <p:nvPicPr>
            <p:cNvPr id="25" name="図 24">
              <a:extLst>
                <a:ext uri="{FF2B5EF4-FFF2-40B4-BE49-F238E27FC236}">
                  <a16:creationId xmlns:a16="http://schemas.microsoft.com/office/drawing/2014/main" id="{498B7BB6-EE5E-B38A-CA3B-14C6B72139A8}"/>
                </a:ext>
              </a:extLst>
            </p:cNvPr>
            <p:cNvPicPr>
              <a:picLocks noChangeAspect="1"/>
            </p:cNvPicPr>
            <p:nvPr/>
          </p:nvPicPr>
          <p:blipFill rotWithShape="1">
            <a:blip r:embed="rId5"/>
            <a:srcRect r="6648"/>
            <a:stretch/>
          </p:blipFill>
          <p:spPr>
            <a:xfrm>
              <a:off x="4004244" y="2564509"/>
              <a:ext cx="3606266" cy="2391425"/>
            </a:xfrm>
            <a:prstGeom prst="rect">
              <a:avLst/>
            </a:prstGeom>
          </p:spPr>
        </p:pic>
        <p:pic>
          <p:nvPicPr>
            <p:cNvPr id="27" name="図 26">
              <a:extLst>
                <a:ext uri="{FF2B5EF4-FFF2-40B4-BE49-F238E27FC236}">
                  <a16:creationId xmlns:a16="http://schemas.microsoft.com/office/drawing/2014/main" id="{0CEFECF3-290F-C8E5-E49B-B2A95AC36918}"/>
                </a:ext>
              </a:extLst>
            </p:cNvPr>
            <p:cNvPicPr>
              <a:picLocks noChangeAspect="1"/>
            </p:cNvPicPr>
            <p:nvPr/>
          </p:nvPicPr>
          <p:blipFill rotWithShape="1">
            <a:blip r:embed="rId6"/>
            <a:srcRect l="5512" t="2005" r="17269" b="73762"/>
            <a:stretch/>
          </p:blipFill>
          <p:spPr>
            <a:xfrm>
              <a:off x="4857991" y="4982878"/>
              <a:ext cx="2149123" cy="388563"/>
            </a:xfrm>
            <a:prstGeom prst="rect">
              <a:avLst/>
            </a:prstGeom>
          </p:spPr>
        </p:pic>
      </p:grpSp>
      <p:sp>
        <p:nvSpPr>
          <p:cNvPr id="29" name="正方形/長方形 28">
            <a:extLst>
              <a:ext uri="{FF2B5EF4-FFF2-40B4-BE49-F238E27FC236}">
                <a16:creationId xmlns:a16="http://schemas.microsoft.com/office/drawing/2014/main" id="{2EC1D4B3-01BA-F837-46C2-170E82AF21BF}"/>
              </a:ext>
            </a:extLst>
          </p:cNvPr>
          <p:cNvSpPr/>
          <p:nvPr/>
        </p:nvSpPr>
        <p:spPr>
          <a:xfrm>
            <a:off x="188974" y="3354281"/>
            <a:ext cx="6942015" cy="3321103"/>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正方形/長方形 29">
            <a:extLst>
              <a:ext uri="{FF2B5EF4-FFF2-40B4-BE49-F238E27FC236}">
                <a16:creationId xmlns:a16="http://schemas.microsoft.com/office/drawing/2014/main" id="{19B00678-A5BA-4455-A04B-85E8F546128B}"/>
              </a:ext>
            </a:extLst>
          </p:cNvPr>
          <p:cNvSpPr/>
          <p:nvPr/>
        </p:nvSpPr>
        <p:spPr>
          <a:xfrm>
            <a:off x="7450560" y="3355760"/>
            <a:ext cx="4262461" cy="3321103"/>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338323F8-5EBC-AE30-46C2-55003A1D5D02}"/>
              </a:ext>
            </a:extLst>
          </p:cNvPr>
          <p:cNvSpPr txBox="1"/>
          <p:nvPr/>
        </p:nvSpPr>
        <p:spPr>
          <a:xfrm>
            <a:off x="432086" y="3174267"/>
            <a:ext cx="2262158" cy="369332"/>
          </a:xfrm>
          <a:prstGeom prst="rect">
            <a:avLst/>
          </a:prstGeom>
          <a:solidFill>
            <a:schemeClr val="bg1"/>
          </a:solidFill>
        </p:spPr>
        <p:txBody>
          <a:bodyPr wrap="none" rtlCol="0">
            <a:spAutoFit/>
          </a:bodyPr>
          <a:lstStyle/>
          <a:p>
            <a:r>
              <a:rPr kumimoji="1" lang="ja-JP" altLang="en-US" dirty="0">
                <a:latin typeface="ＭＳ Ｐゴシック" panose="020B0600070205080204" pitchFamily="50" charset="-128"/>
                <a:ea typeface="ＭＳ Ｐゴシック" panose="020B0600070205080204" pitchFamily="50" charset="-128"/>
              </a:rPr>
              <a:t>衛星間電波掩蔽観測</a:t>
            </a:r>
          </a:p>
        </p:txBody>
      </p:sp>
      <p:sp>
        <p:nvSpPr>
          <p:cNvPr id="33" name="テキスト ボックス 32">
            <a:extLst>
              <a:ext uri="{FF2B5EF4-FFF2-40B4-BE49-F238E27FC236}">
                <a16:creationId xmlns:a16="http://schemas.microsoft.com/office/drawing/2014/main" id="{EC7221C0-099B-7A9C-A1B9-BB51E65098CF}"/>
              </a:ext>
            </a:extLst>
          </p:cNvPr>
          <p:cNvSpPr txBox="1"/>
          <p:nvPr/>
        </p:nvSpPr>
        <p:spPr>
          <a:xfrm>
            <a:off x="7729529" y="3182261"/>
            <a:ext cx="2113079" cy="369332"/>
          </a:xfrm>
          <a:prstGeom prst="rect">
            <a:avLst/>
          </a:prstGeom>
          <a:solidFill>
            <a:schemeClr val="bg1"/>
          </a:solid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中間赤外カメラ観測</a:t>
            </a:r>
            <a:endParaRPr kumimoji="1" lang="ja-JP" altLang="en-US"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71197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86B5C0B8-4371-BED9-E7C4-EC1C4B1DF3C6}"/>
              </a:ext>
            </a:extLst>
          </p:cNvPr>
          <p:cNvGrpSpPr/>
          <p:nvPr/>
        </p:nvGrpSpPr>
        <p:grpSpPr>
          <a:xfrm>
            <a:off x="422933" y="3490799"/>
            <a:ext cx="11703965" cy="2626344"/>
            <a:chOff x="422933" y="3490799"/>
            <a:chExt cx="11703965" cy="2626344"/>
          </a:xfrm>
        </p:grpSpPr>
        <p:pic>
          <p:nvPicPr>
            <p:cNvPr id="17" name="図 16">
              <a:extLst>
                <a:ext uri="{FF2B5EF4-FFF2-40B4-BE49-F238E27FC236}">
                  <a16:creationId xmlns:a16="http://schemas.microsoft.com/office/drawing/2014/main" id="{336F9331-91B9-83F3-6B6F-3E1FCC33221C}"/>
                </a:ext>
              </a:extLst>
            </p:cNvPr>
            <p:cNvPicPr>
              <a:picLocks noChangeAspect="1"/>
            </p:cNvPicPr>
            <p:nvPr/>
          </p:nvPicPr>
          <p:blipFill rotWithShape="1">
            <a:blip r:embed="rId3">
              <a:extLst>
                <a:ext uri="{28A0092B-C50C-407E-A947-70E740481C1C}">
                  <a14:useLocalDpi xmlns:a14="http://schemas.microsoft.com/office/drawing/2010/main" val="0"/>
                </a:ext>
              </a:extLst>
            </a:blip>
            <a:srcRect t="13821"/>
            <a:stretch/>
          </p:blipFill>
          <p:spPr>
            <a:xfrm>
              <a:off x="422933" y="3490799"/>
              <a:ext cx="8380800" cy="2626344"/>
            </a:xfrm>
            <a:prstGeom prst="rect">
              <a:avLst/>
            </a:prstGeom>
          </p:spPr>
        </p:pic>
        <p:sp>
          <p:nvSpPr>
            <p:cNvPr id="43" name="テキスト ボックス 42">
              <a:extLst>
                <a:ext uri="{FF2B5EF4-FFF2-40B4-BE49-F238E27FC236}">
                  <a16:creationId xmlns:a16="http://schemas.microsoft.com/office/drawing/2014/main" id="{E2C63613-A7ED-F18D-E8DE-5E9A1B97CB09}"/>
                </a:ext>
              </a:extLst>
            </p:cNvPr>
            <p:cNvSpPr txBox="1"/>
            <p:nvPr/>
          </p:nvSpPr>
          <p:spPr>
            <a:xfrm>
              <a:off x="8585190" y="4228407"/>
              <a:ext cx="2561165" cy="101566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ja-JP" altLang="en-US" sz="20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温度、</a:t>
              </a:r>
              <a:endParaRPr lang="en-US" altLang="ja-JP" sz="20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defRPr/>
              </a:pPr>
              <a:r>
                <a:rPr lang="ja-JP" altLang="en-US" sz="20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高度</a:t>
              </a:r>
              <a:r>
                <a:rPr lang="en-US" altLang="ja-JP" sz="20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67km, </a:t>
              </a:r>
            </a:p>
            <a:p>
              <a:pPr>
                <a:defRPr/>
              </a:pPr>
              <a:r>
                <a:rPr lang="en-US" altLang="ja-JP" sz="20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30-90</a:t>
              </a:r>
              <a:r>
                <a:rPr lang="ja-JP" altLang="en-US" sz="20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20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N</a:t>
              </a:r>
              <a:endParaRPr lang="ja-JP" altLang="en-US" sz="20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45" name="テキスト ボックス 44">
              <a:extLst>
                <a:ext uri="{FF2B5EF4-FFF2-40B4-BE49-F238E27FC236}">
                  <a16:creationId xmlns:a16="http://schemas.microsoft.com/office/drawing/2014/main" id="{D8C7604C-8E32-26F8-4838-2CE6FBF12B3D}"/>
                </a:ext>
              </a:extLst>
            </p:cNvPr>
            <p:cNvSpPr txBox="1"/>
            <p:nvPr/>
          </p:nvSpPr>
          <p:spPr>
            <a:xfrm>
              <a:off x="7688292" y="5350472"/>
              <a:ext cx="4438606" cy="646331"/>
            </a:xfrm>
            <a:prstGeom prst="rect">
              <a:avLst/>
            </a:prstGeom>
            <a:noFill/>
          </p:spPr>
          <p:txBody>
            <a:bodyPr wrap="square">
              <a:spAutoFit/>
            </a:bodyPr>
            <a:lstStyle/>
            <a:p>
              <a:r>
                <a:rPr lang="ja-JP" altLang="en-US"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（右下の数字：</a:t>
              </a:r>
              <a:endParaRPr lang="en-US" altLang="ja-JP"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a:p>
              <a:r>
                <a:rPr lang="ja-JP" altLang="en-US" sz="18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東西平均温度の</a:t>
              </a:r>
              <a:r>
                <a:rPr lang="en-US" altLang="ja-JP" sz="18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 87.9</a:t>
              </a:r>
              <a:r>
                <a:rPr lang="ja-JP" altLang="en-US" sz="18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18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N </a:t>
              </a:r>
              <a:r>
                <a:rPr lang="ja-JP" altLang="en-US" sz="18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と</a:t>
              </a:r>
              <a:r>
                <a:rPr lang="en-US" altLang="ja-JP" sz="18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 71.2</a:t>
              </a:r>
              <a:r>
                <a:rPr lang="ja-JP" altLang="en-US" sz="18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18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N </a:t>
              </a:r>
              <a:r>
                <a:rPr lang="ja-JP" altLang="en-US" sz="18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との差）</a:t>
              </a:r>
              <a:endParaRPr lang="ja-JP" altLang="en-US" dirty="0"/>
            </a:p>
          </p:txBody>
        </p:sp>
      </p:grpSp>
      <p:grpSp>
        <p:nvGrpSpPr>
          <p:cNvPr id="10" name="グループ化 9">
            <a:extLst>
              <a:ext uri="{FF2B5EF4-FFF2-40B4-BE49-F238E27FC236}">
                <a16:creationId xmlns:a16="http://schemas.microsoft.com/office/drawing/2014/main" id="{FFD2F8F2-1268-D194-6A3F-A04727484F76}"/>
              </a:ext>
            </a:extLst>
          </p:cNvPr>
          <p:cNvGrpSpPr/>
          <p:nvPr/>
        </p:nvGrpSpPr>
        <p:grpSpPr>
          <a:xfrm>
            <a:off x="173158" y="3266983"/>
            <a:ext cx="11883775" cy="3388843"/>
            <a:chOff x="173158" y="3266983"/>
            <a:chExt cx="11883775" cy="3388843"/>
          </a:xfrm>
        </p:grpSpPr>
        <p:grpSp>
          <p:nvGrpSpPr>
            <p:cNvPr id="19" name="グループ化 18">
              <a:extLst>
                <a:ext uri="{FF2B5EF4-FFF2-40B4-BE49-F238E27FC236}">
                  <a16:creationId xmlns:a16="http://schemas.microsoft.com/office/drawing/2014/main" id="{B67636D6-8E16-A2B4-975F-4B29FF0E9494}"/>
                </a:ext>
              </a:extLst>
            </p:cNvPr>
            <p:cNvGrpSpPr/>
            <p:nvPr/>
          </p:nvGrpSpPr>
          <p:grpSpPr>
            <a:xfrm>
              <a:off x="173158" y="3266983"/>
              <a:ext cx="11883775" cy="3388843"/>
              <a:chOff x="173158" y="3266983"/>
              <a:chExt cx="11883775" cy="3388843"/>
            </a:xfrm>
          </p:grpSpPr>
          <p:sp>
            <p:nvSpPr>
              <p:cNvPr id="20" name="正方形/長方形 19">
                <a:extLst>
                  <a:ext uri="{FF2B5EF4-FFF2-40B4-BE49-F238E27FC236}">
                    <a16:creationId xmlns:a16="http://schemas.microsoft.com/office/drawing/2014/main" id="{D1AA55AA-51DB-2FF8-5F9F-FE3B574CE3FF}"/>
                  </a:ext>
                </a:extLst>
              </p:cNvPr>
              <p:cNvSpPr/>
              <p:nvPr/>
            </p:nvSpPr>
            <p:spPr>
              <a:xfrm>
                <a:off x="173158" y="3266983"/>
                <a:ext cx="11883775" cy="3388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60BF435E-4EDE-F0F3-7DBD-1D273B9A9700}"/>
                  </a:ext>
                </a:extLst>
              </p:cNvPr>
              <p:cNvGrpSpPr>
                <a:grpSpLocks noChangeAspect="1"/>
              </p:cNvGrpSpPr>
              <p:nvPr/>
            </p:nvGrpSpPr>
            <p:grpSpPr>
              <a:xfrm>
                <a:off x="659770" y="3332680"/>
                <a:ext cx="7859094" cy="3323146"/>
                <a:chOff x="33155" y="3490798"/>
                <a:chExt cx="8883937" cy="3756491"/>
              </a:xfrm>
            </p:grpSpPr>
            <p:pic>
              <p:nvPicPr>
                <p:cNvPr id="24" name="図 23">
                  <a:extLst>
                    <a:ext uri="{FF2B5EF4-FFF2-40B4-BE49-F238E27FC236}">
                      <a16:creationId xmlns:a16="http://schemas.microsoft.com/office/drawing/2014/main" id="{BA77F144-7082-CECA-5683-55557AD6ADF5}"/>
                    </a:ext>
                  </a:extLst>
                </p:cNvPr>
                <p:cNvPicPr>
                  <a:picLocks noChangeAspect="1"/>
                </p:cNvPicPr>
                <p:nvPr/>
              </p:nvPicPr>
              <p:blipFill rotWithShape="1">
                <a:blip r:embed="rId4">
                  <a:extLst>
                    <a:ext uri="{28A0092B-C50C-407E-A947-70E740481C1C}">
                      <a14:useLocalDpi xmlns:a14="http://schemas.microsoft.com/office/drawing/2010/main" val="0"/>
                    </a:ext>
                  </a:extLst>
                </a:blip>
                <a:srcRect t="2843" b="55987"/>
                <a:stretch/>
              </p:blipFill>
              <p:spPr>
                <a:xfrm>
                  <a:off x="33155" y="3490798"/>
                  <a:ext cx="8875059" cy="2823443"/>
                </a:xfrm>
                <a:prstGeom prst="rect">
                  <a:avLst/>
                </a:prstGeom>
              </p:spPr>
            </p:pic>
            <p:pic>
              <p:nvPicPr>
                <p:cNvPr id="25" name="図 24">
                  <a:extLst>
                    <a:ext uri="{FF2B5EF4-FFF2-40B4-BE49-F238E27FC236}">
                      <a16:creationId xmlns:a16="http://schemas.microsoft.com/office/drawing/2014/main" id="{945B095E-8E47-13F1-8162-B06A41582728}"/>
                    </a:ext>
                  </a:extLst>
                </p:cNvPr>
                <p:cNvPicPr>
                  <a:picLocks noChangeAspect="1"/>
                </p:cNvPicPr>
                <p:nvPr/>
              </p:nvPicPr>
              <p:blipFill rotWithShape="1">
                <a:blip r:embed="rId4">
                  <a:extLst>
                    <a:ext uri="{28A0092B-C50C-407E-A947-70E740481C1C}">
                      <a14:useLocalDpi xmlns:a14="http://schemas.microsoft.com/office/drawing/2010/main" val="0"/>
                    </a:ext>
                  </a:extLst>
                </a:blip>
                <a:srcRect t="82878" b="2967"/>
                <a:stretch/>
              </p:blipFill>
              <p:spPr>
                <a:xfrm>
                  <a:off x="42033" y="6276509"/>
                  <a:ext cx="8875059" cy="970780"/>
                </a:xfrm>
                <a:prstGeom prst="rect">
                  <a:avLst/>
                </a:prstGeom>
              </p:spPr>
            </p:pic>
          </p:grpSp>
          <p:sp>
            <p:nvSpPr>
              <p:cNvPr id="22" name="テキスト ボックス 21">
                <a:extLst>
                  <a:ext uri="{FF2B5EF4-FFF2-40B4-BE49-F238E27FC236}">
                    <a16:creationId xmlns:a16="http://schemas.microsoft.com/office/drawing/2014/main" id="{A8AC8694-84FF-593C-CAE6-C9618B2196D2}"/>
                  </a:ext>
                </a:extLst>
              </p:cNvPr>
              <p:cNvSpPr txBox="1"/>
              <p:nvPr/>
            </p:nvSpPr>
            <p:spPr>
              <a:xfrm>
                <a:off x="8608317" y="5414914"/>
                <a:ext cx="2923913" cy="83099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ja-JP" altLang="en-US"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東西平均温度の</a:t>
                </a:r>
                <a:endParaRPr lang="en-US" altLang="ja-JP"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defRPr/>
                </a:pPr>
                <a:r>
                  <a:rPr lang="en-US" altLang="ja-JP"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 87.9</a:t>
                </a:r>
                <a:r>
                  <a:rPr lang="ja-JP" altLang="en-US"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N </a:t>
                </a:r>
                <a:r>
                  <a:rPr lang="ja-JP" altLang="en-US"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と</a:t>
                </a:r>
                <a:r>
                  <a:rPr lang="en-US" altLang="ja-JP"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 71.2</a:t>
                </a:r>
                <a:r>
                  <a:rPr lang="ja-JP" altLang="en-US"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N </a:t>
                </a:r>
                <a:r>
                  <a:rPr lang="ja-JP" altLang="en-US"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との差の</a:t>
                </a:r>
                <a:endParaRPr lang="en-US" altLang="ja-JP"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defRPr/>
                </a:pPr>
                <a:r>
                  <a:rPr lang="ja-JP" altLang="en-US"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時間変化</a:t>
                </a:r>
              </a:p>
            </p:txBody>
          </p:sp>
          <p:sp>
            <p:nvSpPr>
              <p:cNvPr id="23" name="正方形/長方形 22">
                <a:extLst>
                  <a:ext uri="{FF2B5EF4-FFF2-40B4-BE49-F238E27FC236}">
                    <a16:creationId xmlns:a16="http://schemas.microsoft.com/office/drawing/2014/main" id="{F28D2BDD-A978-CDD8-40FA-7D309A0B943F}"/>
                  </a:ext>
                </a:extLst>
              </p:cNvPr>
              <p:cNvSpPr/>
              <p:nvPr/>
            </p:nvSpPr>
            <p:spPr>
              <a:xfrm>
                <a:off x="1597981" y="3266983"/>
                <a:ext cx="497149" cy="435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テキスト ボックス 7">
              <a:extLst>
                <a:ext uri="{FF2B5EF4-FFF2-40B4-BE49-F238E27FC236}">
                  <a16:creationId xmlns:a16="http://schemas.microsoft.com/office/drawing/2014/main" id="{EACD47A4-D0F1-672D-B634-89147180E695}"/>
                </a:ext>
              </a:extLst>
            </p:cNvPr>
            <p:cNvSpPr txBox="1"/>
            <p:nvPr/>
          </p:nvSpPr>
          <p:spPr>
            <a:xfrm>
              <a:off x="4979660" y="6267068"/>
              <a:ext cx="1005403" cy="338554"/>
            </a:xfrm>
            <a:prstGeom prst="rect">
              <a:avLst/>
            </a:prstGeom>
            <a:solidFill>
              <a:schemeClr val="bg1"/>
            </a:solidFill>
          </p:spPr>
          <p:txBody>
            <a:bodyPr wrap="none" rtlCol="0">
              <a:spAutoFit/>
            </a:bodyPr>
            <a:lstStyle/>
            <a:p>
              <a:r>
                <a:rPr kumimoji="1" lang="ja-JP" altLang="en-US" sz="1600" dirty="0">
                  <a:latin typeface="ＭＳ Ｐゴシック" panose="020B0600070205080204" pitchFamily="50" charset="-128"/>
                  <a:ea typeface="ＭＳ Ｐゴシック" panose="020B0600070205080204" pitchFamily="50" charset="-128"/>
                </a:rPr>
                <a:t>電波掩蔽</a:t>
              </a:r>
            </a:p>
          </p:txBody>
        </p:sp>
        <p:sp>
          <p:nvSpPr>
            <p:cNvPr id="9" name="テキスト ボックス 8">
              <a:extLst>
                <a:ext uri="{FF2B5EF4-FFF2-40B4-BE49-F238E27FC236}">
                  <a16:creationId xmlns:a16="http://schemas.microsoft.com/office/drawing/2014/main" id="{EC6D1CB6-C9F0-1A62-4705-757C21F28F72}"/>
                </a:ext>
              </a:extLst>
            </p:cNvPr>
            <p:cNvSpPr txBox="1"/>
            <p:nvPr/>
          </p:nvSpPr>
          <p:spPr>
            <a:xfrm>
              <a:off x="6475304" y="6258546"/>
              <a:ext cx="1005403" cy="338554"/>
            </a:xfrm>
            <a:prstGeom prst="rect">
              <a:avLst/>
            </a:prstGeom>
            <a:solidFill>
              <a:schemeClr val="bg1"/>
            </a:solidFill>
          </p:spPr>
          <p:txBody>
            <a:bodyPr wrap="none" rtlCol="0">
              <a:spAutoFit/>
            </a:bodyPr>
            <a:lstStyle/>
            <a:p>
              <a:r>
                <a:rPr lang="ja-JP" altLang="en-US" sz="1600" dirty="0">
                  <a:latin typeface="ＭＳ Ｐゴシック" panose="020B0600070205080204" pitchFamily="50" charset="-128"/>
                  <a:ea typeface="ＭＳ Ｐゴシック" panose="020B0600070205080204" pitchFamily="50" charset="-128"/>
                </a:rPr>
                <a:t>中間赤外</a:t>
              </a:r>
              <a:endParaRPr kumimoji="1" lang="ja-JP" altLang="en-US" sz="1600" dirty="0">
                <a:latin typeface="ＭＳ Ｐゴシック" panose="020B0600070205080204" pitchFamily="50" charset="-128"/>
                <a:ea typeface="ＭＳ Ｐゴシック" panose="020B0600070205080204" pitchFamily="50" charset="-128"/>
              </a:endParaRPr>
            </a:p>
          </p:txBody>
        </p:sp>
      </p:grpSp>
      <p:pic>
        <p:nvPicPr>
          <p:cNvPr id="34" name="図 33">
            <a:extLst>
              <a:ext uri="{FF2B5EF4-FFF2-40B4-BE49-F238E27FC236}">
                <a16:creationId xmlns:a16="http://schemas.microsoft.com/office/drawing/2014/main" id="{02286E03-87E5-E4A1-DD42-0AE0962479F1}"/>
              </a:ext>
            </a:extLst>
          </p:cNvPr>
          <p:cNvPicPr>
            <a:picLocks noChangeAspect="1"/>
          </p:cNvPicPr>
          <p:nvPr/>
        </p:nvPicPr>
        <p:blipFill rotWithShape="1">
          <a:blip r:embed="rId5">
            <a:extLst>
              <a:ext uri="{28A0092B-C50C-407E-A947-70E740481C1C}">
                <a14:useLocalDpi xmlns:a14="http://schemas.microsoft.com/office/drawing/2010/main" val="0"/>
              </a:ext>
            </a:extLst>
          </a:blip>
          <a:srcRect t="14187" b="27267"/>
          <a:stretch/>
        </p:blipFill>
        <p:spPr>
          <a:xfrm>
            <a:off x="421733" y="1102097"/>
            <a:ext cx="8382000" cy="2230583"/>
          </a:xfrm>
          <a:prstGeom prst="rect">
            <a:avLst/>
          </a:prstGeom>
        </p:spPr>
      </p:pic>
      <p:sp>
        <p:nvSpPr>
          <p:cNvPr id="2" name="タイトル 1">
            <a:extLst>
              <a:ext uri="{FF2B5EF4-FFF2-40B4-BE49-F238E27FC236}">
                <a16:creationId xmlns:a16="http://schemas.microsoft.com/office/drawing/2014/main" id="{85E4FC3F-0855-AE61-769C-B5CE921085BE}"/>
              </a:ext>
            </a:extLst>
          </p:cNvPr>
          <p:cNvSpPr txBox="1">
            <a:spLocks/>
          </p:cNvSpPr>
          <p:nvPr/>
        </p:nvSpPr>
        <p:spPr>
          <a:xfrm>
            <a:off x="396491" y="32464"/>
            <a:ext cx="11883775" cy="10274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8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実験結果：高度</a:t>
            </a:r>
            <a:r>
              <a:rPr lang="en-US" altLang="ja-JP" sz="48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67km</a:t>
            </a:r>
            <a:r>
              <a:rPr lang="ja-JP" altLang="en-US" sz="48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温度</a:t>
            </a:r>
            <a:endParaRPr lang="en-US" altLang="ja-JP" sz="48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37" name="図 36">
            <a:extLst>
              <a:ext uri="{FF2B5EF4-FFF2-40B4-BE49-F238E27FC236}">
                <a16:creationId xmlns:a16="http://schemas.microsoft.com/office/drawing/2014/main" id="{5BFD9988-76DB-59DB-AA8D-0A4663E537BA}"/>
              </a:ext>
            </a:extLst>
          </p:cNvPr>
          <p:cNvPicPr>
            <a:picLocks noChangeAspect="1"/>
          </p:cNvPicPr>
          <p:nvPr/>
        </p:nvPicPr>
        <p:blipFill rotWithShape="1">
          <a:blip r:embed="rId5">
            <a:extLst>
              <a:ext uri="{28A0092B-C50C-407E-A947-70E740481C1C}">
                <a14:useLocalDpi xmlns:a14="http://schemas.microsoft.com/office/drawing/2010/main" val="0"/>
              </a:ext>
            </a:extLst>
          </a:blip>
          <a:srcRect l="73856" t="-3640" r="5390" b="88736"/>
          <a:stretch/>
        </p:blipFill>
        <p:spPr>
          <a:xfrm>
            <a:off x="8763106" y="1405844"/>
            <a:ext cx="1739539" cy="567806"/>
          </a:xfrm>
          <a:prstGeom prst="rect">
            <a:avLst/>
          </a:prstGeom>
        </p:spPr>
      </p:pic>
      <p:sp>
        <p:nvSpPr>
          <p:cNvPr id="3" name="テキスト ボックス 2">
            <a:extLst>
              <a:ext uri="{FF2B5EF4-FFF2-40B4-BE49-F238E27FC236}">
                <a16:creationId xmlns:a16="http://schemas.microsoft.com/office/drawing/2014/main" id="{861440D7-DE70-BF7A-13D6-1836419F7546}"/>
              </a:ext>
            </a:extLst>
          </p:cNvPr>
          <p:cNvSpPr txBox="1"/>
          <p:nvPr/>
        </p:nvSpPr>
        <p:spPr>
          <a:xfrm>
            <a:off x="5326744" y="1120468"/>
            <a:ext cx="1005403" cy="338554"/>
          </a:xfrm>
          <a:prstGeom prst="rect">
            <a:avLst/>
          </a:prstGeom>
          <a:solidFill>
            <a:schemeClr val="bg1"/>
          </a:solidFill>
        </p:spPr>
        <p:txBody>
          <a:bodyPr wrap="none" rtlCol="0">
            <a:spAutoFit/>
          </a:bodyPr>
          <a:lstStyle/>
          <a:p>
            <a:r>
              <a:rPr kumimoji="1" lang="ja-JP" altLang="en-US" sz="1600" dirty="0">
                <a:latin typeface="ＭＳ Ｐゴシック" panose="020B0600070205080204" pitchFamily="50" charset="-128"/>
                <a:ea typeface="ＭＳ Ｐゴシック" panose="020B0600070205080204" pitchFamily="50" charset="-128"/>
              </a:rPr>
              <a:t>電波掩蔽</a:t>
            </a:r>
          </a:p>
        </p:txBody>
      </p:sp>
      <p:sp>
        <p:nvSpPr>
          <p:cNvPr id="4" name="テキスト ボックス 3">
            <a:extLst>
              <a:ext uri="{FF2B5EF4-FFF2-40B4-BE49-F238E27FC236}">
                <a16:creationId xmlns:a16="http://schemas.microsoft.com/office/drawing/2014/main" id="{23A45234-FF27-5252-7577-EF5FCCDD2A8E}"/>
              </a:ext>
            </a:extLst>
          </p:cNvPr>
          <p:cNvSpPr txBox="1"/>
          <p:nvPr/>
        </p:nvSpPr>
        <p:spPr>
          <a:xfrm>
            <a:off x="7544194" y="1140447"/>
            <a:ext cx="1005403" cy="338554"/>
          </a:xfrm>
          <a:prstGeom prst="rect">
            <a:avLst/>
          </a:prstGeom>
          <a:solidFill>
            <a:schemeClr val="bg1"/>
          </a:solidFill>
        </p:spPr>
        <p:txBody>
          <a:bodyPr wrap="none" rtlCol="0">
            <a:spAutoFit/>
          </a:bodyPr>
          <a:lstStyle/>
          <a:p>
            <a:r>
              <a:rPr lang="ja-JP" altLang="en-US" sz="1600" dirty="0">
                <a:latin typeface="ＭＳ Ｐゴシック" panose="020B0600070205080204" pitchFamily="50" charset="-128"/>
                <a:ea typeface="ＭＳ Ｐゴシック" panose="020B0600070205080204" pitchFamily="50" charset="-128"/>
              </a:rPr>
              <a:t>中間赤外</a:t>
            </a:r>
            <a:endParaRPr kumimoji="1" lang="ja-JP" altLang="en-US" sz="1600" dirty="0">
              <a:latin typeface="ＭＳ Ｐゴシック" panose="020B0600070205080204" pitchFamily="50" charset="-128"/>
              <a:ea typeface="ＭＳ Ｐゴシック" panose="020B0600070205080204" pitchFamily="50" charset="-128"/>
            </a:endParaRPr>
          </a:p>
        </p:txBody>
      </p:sp>
      <p:grpSp>
        <p:nvGrpSpPr>
          <p:cNvPr id="11" name="グループ化 10">
            <a:extLst>
              <a:ext uri="{FF2B5EF4-FFF2-40B4-BE49-F238E27FC236}">
                <a16:creationId xmlns:a16="http://schemas.microsoft.com/office/drawing/2014/main" id="{CCCE7C42-6DB3-9B64-0731-2DD0CE91D080}"/>
              </a:ext>
            </a:extLst>
          </p:cNvPr>
          <p:cNvGrpSpPr/>
          <p:nvPr/>
        </p:nvGrpSpPr>
        <p:grpSpPr>
          <a:xfrm>
            <a:off x="123362" y="3268305"/>
            <a:ext cx="11883775" cy="3388843"/>
            <a:chOff x="174161" y="3268305"/>
            <a:chExt cx="11883775" cy="3388843"/>
          </a:xfrm>
        </p:grpSpPr>
        <p:grpSp>
          <p:nvGrpSpPr>
            <p:cNvPr id="12" name="グループ化 11">
              <a:extLst>
                <a:ext uri="{FF2B5EF4-FFF2-40B4-BE49-F238E27FC236}">
                  <a16:creationId xmlns:a16="http://schemas.microsoft.com/office/drawing/2014/main" id="{F541DDA8-33FC-39B6-E522-764858F9FF9B}"/>
                </a:ext>
              </a:extLst>
            </p:cNvPr>
            <p:cNvGrpSpPr/>
            <p:nvPr/>
          </p:nvGrpSpPr>
          <p:grpSpPr>
            <a:xfrm>
              <a:off x="174161" y="3268305"/>
              <a:ext cx="11883775" cy="3388843"/>
              <a:chOff x="173158" y="3266983"/>
              <a:chExt cx="11883775" cy="3388843"/>
            </a:xfrm>
          </p:grpSpPr>
          <p:sp>
            <p:nvSpPr>
              <p:cNvPr id="15" name="正方形/長方形 14">
                <a:extLst>
                  <a:ext uri="{FF2B5EF4-FFF2-40B4-BE49-F238E27FC236}">
                    <a16:creationId xmlns:a16="http://schemas.microsoft.com/office/drawing/2014/main" id="{17B7BF3B-D08B-D987-CC1B-05A13FD8692B}"/>
                  </a:ext>
                </a:extLst>
              </p:cNvPr>
              <p:cNvSpPr/>
              <p:nvPr/>
            </p:nvSpPr>
            <p:spPr>
              <a:xfrm>
                <a:off x="173158" y="3266983"/>
                <a:ext cx="11883775" cy="3388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a:extLst>
                  <a:ext uri="{FF2B5EF4-FFF2-40B4-BE49-F238E27FC236}">
                    <a16:creationId xmlns:a16="http://schemas.microsoft.com/office/drawing/2014/main" id="{96A1E4CF-3286-B3A5-F910-44476A312A5C}"/>
                  </a:ext>
                </a:extLst>
              </p:cNvPr>
              <p:cNvPicPr>
                <a:picLocks noChangeAspect="1"/>
              </p:cNvPicPr>
              <p:nvPr/>
            </p:nvPicPr>
            <p:blipFill rotWithShape="1">
              <a:blip r:embed="rId4">
                <a:extLst>
                  <a:ext uri="{28A0092B-C50C-407E-A947-70E740481C1C}">
                    <a14:useLocalDpi xmlns:a14="http://schemas.microsoft.com/office/drawing/2010/main" val="0"/>
                  </a:ext>
                </a:extLst>
              </a:blip>
              <a:srcRect t="43495" b="3171"/>
              <a:stretch/>
            </p:blipFill>
            <p:spPr>
              <a:xfrm>
                <a:off x="669666" y="3394828"/>
                <a:ext cx="7858800" cy="3238779"/>
              </a:xfrm>
              <a:prstGeom prst="rect">
                <a:avLst/>
              </a:prstGeom>
            </p:spPr>
          </p:pic>
          <p:sp>
            <p:nvSpPr>
              <p:cNvPr id="33" name="正方形/長方形 32">
                <a:extLst>
                  <a:ext uri="{FF2B5EF4-FFF2-40B4-BE49-F238E27FC236}">
                    <a16:creationId xmlns:a16="http://schemas.microsoft.com/office/drawing/2014/main" id="{7AEE6AF1-C835-0D41-887C-30CC528E19B8}"/>
                  </a:ext>
                </a:extLst>
              </p:cNvPr>
              <p:cNvSpPr/>
              <p:nvPr/>
            </p:nvSpPr>
            <p:spPr>
              <a:xfrm>
                <a:off x="1597981" y="3266983"/>
                <a:ext cx="497149" cy="435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35" name="テキスト ボックス 34">
                    <a:extLst>
                      <a:ext uri="{FF2B5EF4-FFF2-40B4-BE49-F238E27FC236}">
                        <a16:creationId xmlns:a16="http://schemas.microsoft.com/office/drawing/2014/main" id="{5E9C2C71-B1CA-7E30-CC99-5E6683146293}"/>
                      </a:ext>
                    </a:extLst>
                  </p:cNvPr>
                  <p:cNvSpPr txBox="1"/>
                  <p:nvPr/>
                </p:nvSpPr>
                <p:spPr>
                  <a:xfrm>
                    <a:off x="8375030" y="5494020"/>
                    <a:ext cx="3414515" cy="1015663"/>
                  </a:xfrm>
                  <a:prstGeom prst="rect">
                    <a:avLst/>
                  </a:prstGeom>
                  <a:noFill/>
                  <a:ln w="19050">
                    <a:solidFill>
                      <a:schemeClr val="accent1"/>
                    </a:solidFill>
                  </a:ln>
                </p:spPr>
                <p:txBody>
                  <a:bodyPr wrap="square">
                    <a:spAutoFit/>
                  </a:bodyPr>
                  <a:lstStyle/>
                  <a:p>
                    <a14:m>
                      <m:oMath xmlns:m="http://schemas.openxmlformats.org/officeDocument/2006/math">
                        <m:sSub>
                          <m:sSubPr>
                            <m:ctrlPr>
                              <a:rPr lang="ja-JP" altLang="en-US" sz="2000" i="1" smtClean="0">
                                <a:solidFill>
                                  <a:schemeClr val="tx1"/>
                                </a:solidFill>
                                <a:latin typeface="Cambria Math" panose="02040503050406030204" pitchFamily="18" charset="0"/>
                              </a:rPr>
                            </m:ctrlPr>
                          </m:sSubPr>
                          <m:e>
                            <m:r>
                              <a:rPr lang="ja-JP" altLang="en-US" sz="2000" i="1">
                                <a:solidFill>
                                  <a:schemeClr val="tx1"/>
                                </a:solidFill>
                                <a:latin typeface="Cambria Math" panose="02040503050406030204" pitchFamily="18" charset="0"/>
                              </a:rPr>
                              <m:t>𝑋</m:t>
                            </m:r>
                          </m:e>
                          <m:sub>
                            <m:r>
                              <a:rPr lang="ja-JP" altLang="en-US" sz="2000" i="1">
                                <a:solidFill>
                                  <a:schemeClr val="tx1"/>
                                </a:solidFill>
                                <a:latin typeface="Cambria Math" panose="02040503050406030204" pitchFamily="18" charset="0"/>
                              </a:rPr>
                              <m:t>𝑖</m:t>
                            </m:r>
                          </m:sub>
                        </m:sSub>
                      </m:oMath>
                    </a14:m>
                    <a:r>
                      <a:rPr lang="en-US" altLang="ja-JP" sz="2000" dirty="0">
                        <a:solidFill>
                          <a:schemeClr val="tx1"/>
                        </a:solidFill>
                        <a:latin typeface="Cambria Math" panose="02040503050406030204" pitchFamily="18" charset="0"/>
                      </a:rPr>
                      <a:t> </a:t>
                    </a:r>
                    <a:r>
                      <a:rPr lang="en-US" altLang="ja-JP" sz="2000" dirty="0">
                        <a:solidFill>
                          <a:schemeClr val="tx1"/>
                        </a:solidFill>
                        <a:latin typeface="ＭＳ Ｐゴシック" panose="020B0600070205080204" pitchFamily="50" charset="-128"/>
                        <a:ea typeface="ＭＳ Ｐゴシック" panose="020B0600070205080204" pitchFamily="50" charset="-128"/>
                      </a:rPr>
                      <a:t> :</a:t>
                    </a:r>
                    <a:r>
                      <a:rPr lang="ja-JP" altLang="en-US" sz="2000" dirty="0">
                        <a:latin typeface="ＭＳ Ｐゴシック" panose="020B0600070205080204" pitchFamily="50" charset="-128"/>
                        <a:ea typeface="ＭＳ Ｐゴシック" panose="020B0600070205080204" pitchFamily="50" charset="-128"/>
                      </a:rPr>
                      <a:t>　</a:t>
                    </a:r>
                    <a:r>
                      <a:rPr lang="en-US" altLang="ja-JP" sz="2000" u="sng" dirty="0">
                        <a:solidFill>
                          <a:schemeClr val="tx1"/>
                        </a:solidFill>
                        <a:latin typeface="ＭＳ Ｐゴシック" panose="020B0600070205080204" pitchFamily="50" charset="-128"/>
                        <a:ea typeface="ＭＳ Ｐゴシック" panose="020B0600070205080204" pitchFamily="50" charset="-128"/>
                      </a:rPr>
                      <a:t>IPSL  </a:t>
                    </a:r>
                    <a:endParaRPr lang="en-US" altLang="ja-JP" sz="2000" i="1" u="sng" dirty="0">
                      <a:solidFill>
                        <a:schemeClr val="tx1"/>
                      </a:solidFill>
                      <a:latin typeface="ＭＳ Ｐゴシック" panose="020B0600070205080204" pitchFamily="50" charset="-128"/>
                      <a:ea typeface="ＭＳ Ｐゴシック" panose="020B0600070205080204" pitchFamily="50" charset="-128"/>
                    </a:endParaRPr>
                  </a:p>
                  <a:p>
                    <a14:m>
                      <m:oMath xmlns:m="http://schemas.openxmlformats.org/officeDocument/2006/math">
                        <m:sSub>
                          <m:sSubPr>
                            <m:ctrlPr>
                              <a:rPr lang="ja-JP" altLang="en-US" sz="2000" i="1">
                                <a:solidFill>
                                  <a:schemeClr val="tx1"/>
                                </a:solidFill>
                                <a:latin typeface="Cambria Math" panose="02040503050406030204" pitchFamily="18" charset="0"/>
                              </a:rPr>
                            </m:ctrlPr>
                          </m:sSubPr>
                          <m:e>
                            <m:r>
                              <a:rPr lang="ja-JP" altLang="en-US" sz="2000" i="1">
                                <a:solidFill>
                                  <a:schemeClr val="tx1"/>
                                </a:solidFill>
                                <a:latin typeface="Cambria Math" panose="02040503050406030204" pitchFamily="18" charset="0"/>
                              </a:rPr>
                              <m:t>𝑥</m:t>
                            </m:r>
                          </m:e>
                          <m:sub>
                            <m:r>
                              <a:rPr lang="ja-JP" altLang="en-US" sz="2000" i="1">
                                <a:solidFill>
                                  <a:schemeClr val="tx1"/>
                                </a:solidFill>
                                <a:latin typeface="Cambria Math" panose="02040503050406030204" pitchFamily="18" charset="0"/>
                              </a:rPr>
                              <m:t>𝑖</m:t>
                            </m:r>
                          </m:sub>
                        </m:sSub>
                      </m:oMath>
                    </a14:m>
                    <a:r>
                      <a:rPr lang="en-US" altLang="ja-JP" sz="2000" b="0" i="0" dirty="0">
                        <a:solidFill>
                          <a:schemeClr val="tx1"/>
                        </a:solidFill>
                        <a:latin typeface="Cambria Math" panose="02040503050406030204" pitchFamily="18" charset="0"/>
                      </a:rPr>
                      <a:t>  </a:t>
                    </a:r>
                    <a:r>
                      <a:rPr lang="en-US" altLang="ja-JP" b="0" i="0" dirty="0">
                        <a:solidFill>
                          <a:schemeClr val="tx1"/>
                        </a:solidFill>
                        <a:latin typeface="Cambria Math" panose="02040503050406030204" pitchFamily="18" charset="0"/>
                      </a:rPr>
                      <a:t> </a:t>
                    </a:r>
                    <a:r>
                      <a:rPr lang="en-US" altLang="ja-JP" sz="2000" b="0" i="0" dirty="0">
                        <a:solidFill>
                          <a:schemeClr val="tx1"/>
                        </a:solidFill>
                        <a:latin typeface="ＭＳ Ｐゴシック" panose="020B0600070205080204" pitchFamily="50" charset="-128"/>
                        <a:ea typeface="ＭＳ Ｐゴシック" panose="020B0600070205080204" pitchFamily="50" charset="-128"/>
                      </a:rPr>
                      <a:t>:</a:t>
                    </a:r>
                    <a:r>
                      <a:rPr lang="ja-JP" altLang="en-US" sz="2000" dirty="0">
                        <a:latin typeface="ＭＳ Ｐゴシック" panose="020B0600070205080204" pitchFamily="50" charset="-128"/>
                        <a:ea typeface="ＭＳ Ｐゴシック" panose="020B0600070205080204" pitchFamily="50" charset="-128"/>
                      </a:rPr>
                      <a:t>　</a:t>
                    </a:r>
                    <a:r>
                      <a:rPr lang="ja-JP" altLang="en-US" sz="2000" u="sng" dirty="0">
                        <a:solidFill>
                          <a:schemeClr val="tx1"/>
                        </a:solidFill>
                        <a:latin typeface="ＭＳ Ｐゴシック" panose="020B0600070205080204" pitchFamily="50" charset="-128"/>
                        <a:ea typeface="ＭＳ Ｐゴシック" panose="020B0600070205080204" pitchFamily="50" charset="-128"/>
                      </a:rPr>
                      <a:t>同化あり実験</a:t>
                    </a:r>
                    <a:endParaRPr lang="en-US" altLang="ja-JP" sz="2000" b="0" i="0" u="sng" dirty="0">
                      <a:solidFill>
                        <a:schemeClr val="tx1"/>
                      </a:solidFill>
                      <a:latin typeface="ＭＳ Ｐゴシック" panose="020B0600070205080204" pitchFamily="50" charset="-128"/>
                      <a:ea typeface="ＭＳ Ｐゴシック" panose="020B0600070205080204" pitchFamily="50" charset="-128"/>
                    </a:endParaRPr>
                  </a:p>
                  <a:p>
                    <a:r>
                      <a:rPr lang="en-US" altLang="ja-JP" sz="2000" dirty="0">
                        <a:latin typeface="ＭＳ Ｐゴシック" panose="020B0600070205080204" pitchFamily="50" charset="-128"/>
                        <a:ea typeface="ＭＳ Ｐゴシック" panose="020B0600070205080204" pitchFamily="50" charset="-128"/>
                      </a:rPr>
                      <a:t>N </a:t>
                    </a:r>
                    <a:r>
                      <a:rPr lang="en-US" altLang="ja-JP" sz="1100" dirty="0">
                        <a:latin typeface="ＭＳ Ｐゴシック" panose="020B0600070205080204" pitchFamily="50" charset="-128"/>
                        <a:ea typeface="ＭＳ Ｐゴシック" panose="020B0600070205080204" pitchFamily="50" charset="-128"/>
                      </a:rPr>
                      <a:t> </a:t>
                    </a:r>
                    <a:r>
                      <a:rPr lang="en-US" altLang="ja-JP" sz="2000" dirty="0">
                        <a:latin typeface="ＭＳ Ｐゴシック" panose="020B0600070205080204" pitchFamily="50" charset="-128"/>
                        <a:ea typeface="ＭＳ Ｐゴシック" panose="020B0600070205080204" pitchFamily="50" charset="-128"/>
                      </a:rPr>
                      <a:t> : </a:t>
                    </a:r>
                    <a:r>
                      <a:rPr lang="ja-JP" altLang="en-US" sz="2000" dirty="0">
                        <a:latin typeface="ＭＳ Ｐゴシック" panose="020B0600070205080204" pitchFamily="50" charset="-128"/>
                        <a:ea typeface="ＭＳ Ｐゴシック" panose="020B0600070205080204" pitchFamily="50" charset="-128"/>
                      </a:rPr>
                      <a:t> 格子点数</a:t>
                    </a:r>
                  </a:p>
                </p:txBody>
              </p:sp>
            </mc:Choice>
            <mc:Fallback xmlns="">
              <p:sp>
                <p:nvSpPr>
                  <p:cNvPr id="30" name="テキスト ボックス 29">
                    <a:extLst>
                      <a:ext uri="{FF2B5EF4-FFF2-40B4-BE49-F238E27FC236}">
                        <a16:creationId xmlns:a16="http://schemas.microsoft.com/office/drawing/2014/main" id="{1709A97D-C600-2D4F-D1CD-6A9709815BB6}"/>
                      </a:ext>
                    </a:extLst>
                  </p:cNvPr>
                  <p:cNvSpPr txBox="1">
                    <a:spLocks noRot="1" noChangeAspect="1" noMove="1" noResize="1" noEditPoints="1" noAdjustHandles="1" noChangeArrowheads="1" noChangeShapeType="1" noTextEdit="1"/>
                  </p:cNvSpPr>
                  <p:nvPr/>
                </p:nvSpPr>
                <p:spPr>
                  <a:xfrm>
                    <a:off x="8375030" y="5494020"/>
                    <a:ext cx="3414515" cy="1015663"/>
                  </a:xfrm>
                  <a:prstGeom prst="rect">
                    <a:avLst/>
                  </a:prstGeom>
                  <a:blipFill>
                    <a:blip r:embed="rId6"/>
                    <a:stretch>
                      <a:fillRect l="-1599" t="-3529" b="-8235"/>
                    </a:stretch>
                  </a:blipFill>
                  <a:ln w="19050">
                    <a:solidFill>
                      <a:schemeClr val="accent1"/>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6" name="テキスト ボックス 35">
                    <a:extLst>
                      <a:ext uri="{FF2B5EF4-FFF2-40B4-BE49-F238E27FC236}">
                        <a16:creationId xmlns:a16="http://schemas.microsoft.com/office/drawing/2014/main" id="{B135DA14-E69D-F53B-A806-7E44D6450CB1}"/>
                      </a:ext>
                    </a:extLst>
                  </p:cNvPr>
                  <p:cNvSpPr txBox="1"/>
                  <p:nvPr/>
                </p:nvSpPr>
                <p:spPr>
                  <a:xfrm>
                    <a:off x="7834481" y="4119344"/>
                    <a:ext cx="4025285" cy="128971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ja-JP" altLang="en-US" sz="2000" i="1" smtClean="0">
                              <a:solidFill>
                                <a:schemeClr val="tx1"/>
                              </a:solidFill>
                              <a:latin typeface="Cambria Math" panose="02040503050406030204" pitchFamily="18" charset="0"/>
                            </a:rPr>
                            <m:t>𝑅𝑀𝑆𝐷</m:t>
                          </m:r>
                          <m:r>
                            <a:rPr lang="ja-JP" altLang="en-US" sz="2000" i="0">
                              <a:solidFill>
                                <a:schemeClr val="tx1"/>
                              </a:solidFill>
                              <a:latin typeface="Cambria Math" panose="02040503050406030204" pitchFamily="18" charset="0"/>
                            </a:rPr>
                            <m:t>=</m:t>
                          </m:r>
                          <m:rad>
                            <m:radPr>
                              <m:degHide m:val="on"/>
                              <m:ctrlPr>
                                <a:rPr lang="ja-JP" altLang="en-US" sz="2000" i="1">
                                  <a:solidFill>
                                    <a:schemeClr val="tx1"/>
                                  </a:solidFill>
                                  <a:latin typeface="Cambria Math" panose="02040503050406030204" pitchFamily="18" charset="0"/>
                                </a:rPr>
                              </m:ctrlPr>
                            </m:radPr>
                            <m:deg/>
                            <m:e>
                              <m:f>
                                <m:fPr>
                                  <m:ctrlPr>
                                    <a:rPr lang="ja-JP" altLang="en-US" sz="2000" i="1">
                                      <a:solidFill>
                                        <a:schemeClr val="tx1"/>
                                      </a:solidFill>
                                      <a:latin typeface="Cambria Math" panose="02040503050406030204" pitchFamily="18" charset="0"/>
                                    </a:rPr>
                                  </m:ctrlPr>
                                </m:fPr>
                                <m:num>
                                  <m:r>
                                    <a:rPr lang="ja-JP" altLang="en-US" sz="2000" i="0">
                                      <a:solidFill>
                                        <a:schemeClr val="tx1"/>
                                      </a:solidFill>
                                      <a:latin typeface="Cambria Math" panose="02040503050406030204" pitchFamily="18" charset="0"/>
                                    </a:rPr>
                                    <m:t>1</m:t>
                                  </m:r>
                                </m:num>
                                <m:den>
                                  <m:r>
                                    <a:rPr lang="ja-JP" altLang="en-US" sz="2000" i="1">
                                      <a:solidFill>
                                        <a:schemeClr val="tx1"/>
                                      </a:solidFill>
                                      <a:latin typeface="Cambria Math" panose="02040503050406030204" pitchFamily="18" charset="0"/>
                                    </a:rPr>
                                    <m:t>𝑁</m:t>
                                  </m:r>
                                </m:den>
                              </m:f>
                              <m:nary>
                                <m:naryPr>
                                  <m:chr m:val="∑"/>
                                  <m:limLoc m:val="undOvr"/>
                                  <m:ctrlPr>
                                    <a:rPr lang="ja-JP" altLang="en-US" sz="2000" i="1">
                                      <a:solidFill>
                                        <a:schemeClr val="tx1"/>
                                      </a:solidFill>
                                      <a:latin typeface="Cambria Math" panose="02040503050406030204" pitchFamily="18" charset="0"/>
                                    </a:rPr>
                                  </m:ctrlPr>
                                </m:naryPr>
                                <m:sub>
                                  <m:r>
                                    <a:rPr lang="ja-JP" altLang="en-US" sz="2000" i="1">
                                      <a:solidFill>
                                        <a:schemeClr val="tx1"/>
                                      </a:solidFill>
                                      <a:latin typeface="Cambria Math" panose="02040503050406030204" pitchFamily="18" charset="0"/>
                                    </a:rPr>
                                    <m:t>𝑖</m:t>
                                  </m:r>
                                  <m:r>
                                    <a:rPr lang="ja-JP" altLang="en-US" sz="2000" i="0">
                                      <a:solidFill>
                                        <a:schemeClr val="tx1"/>
                                      </a:solidFill>
                                      <a:latin typeface="Cambria Math" panose="02040503050406030204" pitchFamily="18" charset="0"/>
                                    </a:rPr>
                                    <m:t>=1</m:t>
                                  </m:r>
                                </m:sub>
                                <m:sup>
                                  <m:r>
                                    <a:rPr lang="ja-JP" altLang="en-US" sz="2000" i="1">
                                      <a:solidFill>
                                        <a:schemeClr val="tx1"/>
                                      </a:solidFill>
                                      <a:latin typeface="Cambria Math" panose="02040503050406030204" pitchFamily="18" charset="0"/>
                                    </a:rPr>
                                    <m:t>𝑁</m:t>
                                  </m:r>
                                </m:sup>
                                <m:e>
                                  <m:sSup>
                                    <m:sSupPr>
                                      <m:ctrlPr>
                                        <a:rPr lang="ja-JP" altLang="en-US" sz="2000" i="1">
                                          <a:solidFill>
                                            <a:schemeClr val="tx1"/>
                                          </a:solidFill>
                                          <a:latin typeface="Cambria Math" panose="02040503050406030204" pitchFamily="18" charset="0"/>
                                        </a:rPr>
                                      </m:ctrlPr>
                                    </m:sSupPr>
                                    <m:e>
                                      <m:d>
                                        <m:dPr>
                                          <m:ctrlPr>
                                            <a:rPr lang="ja-JP" altLang="en-US" sz="2000" i="1">
                                              <a:solidFill>
                                                <a:schemeClr val="tx1"/>
                                              </a:solidFill>
                                              <a:latin typeface="Cambria Math" panose="02040503050406030204" pitchFamily="18" charset="0"/>
                                            </a:rPr>
                                          </m:ctrlPr>
                                        </m:dPr>
                                        <m:e>
                                          <m:sSub>
                                            <m:sSubPr>
                                              <m:ctrlPr>
                                                <a:rPr lang="ja-JP" altLang="en-US" sz="2000" i="1">
                                                  <a:solidFill>
                                                    <a:schemeClr val="tx1"/>
                                                  </a:solidFill>
                                                  <a:latin typeface="Cambria Math" panose="02040503050406030204" pitchFamily="18" charset="0"/>
                                                </a:rPr>
                                              </m:ctrlPr>
                                            </m:sSubPr>
                                            <m:e>
                                              <m:r>
                                                <a:rPr lang="ja-JP" altLang="en-US" sz="2000" i="1">
                                                  <a:solidFill>
                                                    <a:schemeClr val="tx1"/>
                                                  </a:solidFill>
                                                  <a:latin typeface="Cambria Math" panose="02040503050406030204" pitchFamily="18" charset="0"/>
                                                </a:rPr>
                                                <m:t>𝑋</m:t>
                                              </m:r>
                                            </m:e>
                                            <m:sub>
                                              <m:r>
                                                <a:rPr lang="ja-JP" altLang="en-US" sz="2000" i="1">
                                                  <a:solidFill>
                                                    <a:schemeClr val="tx1"/>
                                                  </a:solidFill>
                                                  <a:latin typeface="Cambria Math" panose="02040503050406030204" pitchFamily="18" charset="0"/>
                                                </a:rPr>
                                                <m:t>𝑖</m:t>
                                              </m:r>
                                            </m:sub>
                                          </m:sSub>
                                          <m:r>
                                            <a:rPr lang="ja-JP" altLang="en-US" sz="2000" i="0">
                                              <a:solidFill>
                                                <a:schemeClr val="tx1"/>
                                              </a:solidFill>
                                              <a:latin typeface="Cambria Math" panose="02040503050406030204" pitchFamily="18" charset="0"/>
                                            </a:rPr>
                                            <m:t>−</m:t>
                                          </m:r>
                                          <m:sSub>
                                            <m:sSubPr>
                                              <m:ctrlPr>
                                                <a:rPr lang="ja-JP" altLang="en-US" sz="2000" i="1">
                                                  <a:solidFill>
                                                    <a:schemeClr val="tx1"/>
                                                  </a:solidFill>
                                                  <a:latin typeface="Cambria Math" panose="02040503050406030204" pitchFamily="18" charset="0"/>
                                                </a:rPr>
                                              </m:ctrlPr>
                                            </m:sSubPr>
                                            <m:e>
                                              <m:r>
                                                <a:rPr lang="ja-JP" altLang="en-US" sz="2000" i="1">
                                                  <a:solidFill>
                                                    <a:schemeClr val="tx1"/>
                                                  </a:solidFill>
                                                  <a:latin typeface="Cambria Math" panose="02040503050406030204" pitchFamily="18" charset="0"/>
                                                </a:rPr>
                                                <m:t>𝑥</m:t>
                                              </m:r>
                                            </m:e>
                                            <m:sub>
                                              <m:r>
                                                <a:rPr lang="ja-JP" altLang="en-US" sz="2000" i="1">
                                                  <a:solidFill>
                                                    <a:schemeClr val="tx1"/>
                                                  </a:solidFill>
                                                  <a:latin typeface="Cambria Math" panose="02040503050406030204" pitchFamily="18" charset="0"/>
                                                </a:rPr>
                                                <m:t>𝑖</m:t>
                                              </m:r>
                                            </m:sub>
                                          </m:sSub>
                                        </m:e>
                                      </m:d>
                                    </m:e>
                                    <m:sup>
                                      <m:r>
                                        <a:rPr lang="ja-JP" altLang="en-US" sz="2000" i="0">
                                          <a:solidFill>
                                            <a:schemeClr val="tx1"/>
                                          </a:solidFill>
                                          <a:latin typeface="Cambria Math" panose="02040503050406030204" pitchFamily="18" charset="0"/>
                                        </a:rPr>
                                        <m:t>2</m:t>
                                      </m:r>
                                    </m:sup>
                                  </m:sSup>
                                </m:e>
                              </m:nary>
                            </m:e>
                          </m:rad>
                        </m:oMath>
                      </m:oMathPara>
                    </a14:m>
                    <a:endParaRPr lang="en-US" altLang="ja-JP" sz="2000" i="1" dirty="0">
                      <a:solidFill>
                        <a:schemeClr val="tx1"/>
                      </a:solidFill>
                      <a:latin typeface="Cambria Math" panose="02040503050406030204" pitchFamily="18" charset="0"/>
                    </a:endParaRPr>
                  </a:p>
                </p:txBody>
              </p:sp>
            </mc:Choice>
            <mc:Fallback xmlns="">
              <p:sp>
                <p:nvSpPr>
                  <p:cNvPr id="31" name="テキスト ボックス 30">
                    <a:extLst>
                      <a:ext uri="{FF2B5EF4-FFF2-40B4-BE49-F238E27FC236}">
                        <a16:creationId xmlns:a16="http://schemas.microsoft.com/office/drawing/2014/main" id="{E5836F36-29E5-C7CA-31CA-D53A7E3C16C7}"/>
                      </a:ext>
                    </a:extLst>
                  </p:cNvPr>
                  <p:cNvSpPr txBox="1">
                    <a:spLocks noRot="1" noChangeAspect="1" noMove="1" noResize="1" noEditPoints="1" noAdjustHandles="1" noChangeArrowheads="1" noChangeShapeType="1" noTextEdit="1"/>
                  </p:cNvSpPr>
                  <p:nvPr/>
                </p:nvSpPr>
                <p:spPr>
                  <a:xfrm>
                    <a:off x="7834481" y="4119344"/>
                    <a:ext cx="4025285" cy="1289712"/>
                  </a:xfrm>
                  <a:prstGeom prst="rect">
                    <a:avLst/>
                  </a:prstGeom>
                  <a:blipFill>
                    <a:blip r:embed="rId7"/>
                    <a:stretch>
                      <a:fillRect/>
                    </a:stretch>
                  </a:blipFill>
                  <a:ln>
                    <a:noFill/>
                  </a:ln>
                </p:spPr>
                <p:txBody>
                  <a:bodyPr/>
                  <a:lstStyle/>
                  <a:p>
                    <a:r>
                      <a:rPr lang="ja-JP" altLang="en-US">
                        <a:noFill/>
                      </a:rPr>
                      <a:t> </a:t>
                    </a:r>
                  </a:p>
                </p:txBody>
              </p:sp>
            </mc:Fallback>
          </mc:AlternateContent>
          <p:sp>
            <p:nvSpPr>
              <p:cNvPr id="38" name="テキスト ボックス 37">
                <a:extLst>
                  <a:ext uri="{FF2B5EF4-FFF2-40B4-BE49-F238E27FC236}">
                    <a16:creationId xmlns:a16="http://schemas.microsoft.com/office/drawing/2014/main" id="{2E383C1E-41CA-7D30-25D2-E736F907F7A4}"/>
                  </a:ext>
                </a:extLst>
              </p:cNvPr>
              <p:cNvSpPr txBox="1"/>
              <p:nvPr/>
            </p:nvSpPr>
            <p:spPr>
              <a:xfrm>
                <a:off x="8242757" y="3557702"/>
                <a:ext cx="2923913"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ja-JP" altLang="en-US"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温度（高度</a:t>
                </a:r>
                <a:r>
                  <a:rPr lang="en-US" altLang="ja-JP"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67km</a:t>
                </a:r>
                <a:r>
                  <a:rPr lang="ja-JP" altLang="en-US"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 30-90</a:t>
                </a:r>
                <a:r>
                  <a:rPr lang="ja-JP" altLang="en-US"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N</a:t>
                </a:r>
                <a:r>
                  <a:rPr lang="ja-JP" altLang="en-US"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lang="en-US" altLang="ja-JP"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defRPr/>
                </a:pPr>
                <a:r>
                  <a:rPr lang="ja-JP" altLang="en-US"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平均二乗誤差（</a:t>
                </a:r>
                <a:r>
                  <a:rPr lang="en-US" altLang="ja-JP"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RMSD</a:t>
                </a:r>
                <a:r>
                  <a:rPr lang="ja-JP" altLang="en-US"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lang="en-US" altLang="ja-JP" sz="1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grpSp>
        <p:sp>
          <p:nvSpPr>
            <p:cNvPr id="13" name="テキスト ボックス 12">
              <a:extLst>
                <a:ext uri="{FF2B5EF4-FFF2-40B4-BE49-F238E27FC236}">
                  <a16:creationId xmlns:a16="http://schemas.microsoft.com/office/drawing/2014/main" id="{7C644352-DDC5-1564-AF2F-B4B75F4EF61C}"/>
                </a:ext>
              </a:extLst>
            </p:cNvPr>
            <p:cNvSpPr txBox="1"/>
            <p:nvPr/>
          </p:nvSpPr>
          <p:spPr>
            <a:xfrm>
              <a:off x="6499165" y="6258546"/>
              <a:ext cx="1005403" cy="338554"/>
            </a:xfrm>
            <a:prstGeom prst="rect">
              <a:avLst/>
            </a:prstGeom>
            <a:solidFill>
              <a:schemeClr val="bg1"/>
            </a:solidFill>
          </p:spPr>
          <p:txBody>
            <a:bodyPr wrap="none" rtlCol="0">
              <a:spAutoFit/>
            </a:bodyPr>
            <a:lstStyle/>
            <a:p>
              <a:r>
                <a:rPr lang="ja-JP" altLang="en-US" sz="1600" dirty="0">
                  <a:latin typeface="ＭＳ Ｐゴシック" panose="020B0600070205080204" pitchFamily="50" charset="-128"/>
                  <a:ea typeface="ＭＳ Ｐゴシック" panose="020B0600070205080204" pitchFamily="50" charset="-128"/>
                </a:rPr>
                <a:t>中間赤外</a:t>
              </a:r>
              <a:endParaRPr kumimoji="1" lang="ja-JP" altLang="en-US" sz="1600" dirty="0">
                <a:latin typeface="ＭＳ Ｐゴシック" panose="020B0600070205080204" pitchFamily="50" charset="-128"/>
                <a:ea typeface="ＭＳ Ｐゴシック" panose="020B0600070205080204" pitchFamily="50" charset="-128"/>
              </a:endParaRPr>
            </a:p>
          </p:txBody>
        </p:sp>
        <p:sp>
          <p:nvSpPr>
            <p:cNvPr id="14" name="テキスト ボックス 13">
              <a:extLst>
                <a:ext uri="{FF2B5EF4-FFF2-40B4-BE49-F238E27FC236}">
                  <a16:creationId xmlns:a16="http://schemas.microsoft.com/office/drawing/2014/main" id="{7407952A-4532-B0CC-FBC8-08F93317F8CF}"/>
                </a:ext>
              </a:extLst>
            </p:cNvPr>
            <p:cNvSpPr txBox="1"/>
            <p:nvPr/>
          </p:nvSpPr>
          <p:spPr>
            <a:xfrm>
              <a:off x="4955799" y="6260748"/>
              <a:ext cx="1005403" cy="338554"/>
            </a:xfrm>
            <a:prstGeom prst="rect">
              <a:avLst/>
            </a:prstGeom>
            <a:solidFill>
              <a:schemeClr val="bg1"/>
            </a:solidFill>
          </p:spPr>
          <p:txBody>
            <a:bodyPr wrap="none" rtlCol="0">
              <a:spAutoFit/>
            </a:bodyPr>
            <a:lstStyle/>
            <a:p>
              <a:r>
                <a:rPr kumimoji="1" lang="ja-JP" altLang="en-US" sz="1600" dirty="0">
                  <a:latin typeface="ＭＳ Ｐゴシック" panose="020B0600070205080204" pitchFamily="50" charset="-128"/>
                  <a:ea typeface="ＭＳ Ｐゴシック" panose="020B0600070205080204" pitchFamily="50" charset="-128"/>
                </a:rPr>
                <a:t>電波掩蔽</a:t>
              </a:r>
            </a:p>
          </p:txBody>
        </p:sp>
      </p:grpSp>
    </p:spTree>
    <p:extLst>
      <p:ext uri="{BB962C8B-B14F-4D97-AF65-F5344CB8AC3E}">
        <p14:creationId xmlns:p14="http://schemas.microsoft.com/office/powerpoint/2010/main" val="213381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E4FC3F-0855-AE61-769C-B5CE921085BE}"/>
              </a:ext>
            </a:extLst>
          </p:cNvPr>
          <p:cNvSpPr txBox="1">
            <a:spLocks/>
          </p:cNvSpPr>
          <p:nvPr/>
        </p:nvSpPr>
        <p:spPr>
          <a:xfrm>
            <a:off x="396491" y="32464"/>
            <a:ext cx="11883775" cy="10274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8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実験結果： 東西平均 温度と東西風</a:t>
            </a:r>
            <a:endParaRPr lang="en-US" altLang="ja-JP" sz="48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nvGrpSpPr>
          <p:cNvPr id="14" name="グループ化 13">
            <a:extLst>
              <a:ext uri="{FF2B5EF4-FFF2-40B4-BE49-F238E27FC236}">
                <a16:creationId xmlns:a16="http://schemas.microsoft.com/office/drawing/2014/main" id="{871844DA-99BD-4ED9-AC2B-34B3AC3F9F10}"/>
              </a:ext>
            </a:extLst>
          </p:cNvPr>
          <p:cNvGrpSpPr/>
          <p:nvPr/>
        </p:nvGrpSpPr>
        <p:grpSpPr>
          <a:xfrm>
            <a:off x="66537" y="1595313"/>
            <a:ext cx="6774032" cy="3667374"/>
            <a:chOff x="70219" y="1126279"/>
            <a:chExt cx="6774032" cy="3667374"/>
          </a:xfrm>
        </p:grpSpPr>
        <p:pic>
          <p:nvPicPr>
            <p:cNvPr id="6" name="図 5">
              <a:extLst>
                <a:ext uri="{FF2B5EF4-FFF2-40B4-BE49-F238E27FC236}">
                  <a16:creationId xmlns:a16="http://schemas.microsoft.com/office/drawing/2014/main" id="{47054017-4A58-521C-E566-D96B2C53F5FE}"/>
                </a:ext>
              </a:extLst>
            </p:cNvPr>
            <p:cNvPicPr>
              <a:picLocks noChangeAspect="1"/>
            </p:cNvPicPr>
            <p:nvPr/>
          </p:nvPicPr>
          <p:blipFill rotWithShape="1">
            <a:blip r:embed="rId3">
              <a:extLst>
                <a:ext uri="{28A0092B-C50C-407E-A947-70E740481C1C}">
                  <a14:useLocalDpi xmlns:a14="http://schemas.microsoft.com/office/drawing/2010/main" val="0"/>
                </a:ext>
              </a:extLst>
            </a:blip>
            <a:srcRect l="4385" t="5099"/>
            <a:stretch/>
          </p:blipFill>
          <p:spPr>
            <a:xfrm>
              <a:off x="70219" y="1126279"/>
              <a:ext cx="6774032" cy="3667374"/>
            </a:xfrm>
            <a:prstGeom prst="rect">
              <a:avLst/>
            </a:prstGeom>
          </p:spPr>
        </p:pic>
        <p:pic>
          <p:nvPicPr>
            <p:cNvPr id="15" name="図 14">
              <a:extLst>
                <a:ext uri="{FF2B5EF4-FFF2-40B4-BE49-F238E27FC236}">
                  <a16:creationId xmlns:a16="http://schemas.microsoft.com/office/drawing/2014/main" id="{8E28FA2C-E49D-8F56-8762-3B87AC77B056}"/>
                </a:ext>
              </a:extLst>
            </p:cNvPr>
            <p:cNvPicPr>
              <a:picLocks noChangeAspect="1"/>
            </p:cNvPicPr>
            <p:nvPr/>
          </p:nvPicPr>
          <p:blipFill rotWithShape="1">
            <a:blip r:embed="rId4">
              <a:extLst>
                <a:ext uri="{28A0092B-C50C-407E-A947-70E740481C1C}">
                  <a14:useLocalDpi xmlns:a14="http://schemas.microsoft.com/office/drawing/2010/main" val="0"/>
                </a:ext>
              </a:extLst>
            </a:blip>
            <a:srcRect l="85865" t="384" b="86694"/>
            <a:stretch/>
          </p:blipFill>
          <p:spPr>
            <a:xfrm>
              <a:off x="5473478" y="1163801"/>
              <a:ext cx="1012813" cy="336680"/>
            </a:xfrm>
            <a:prstGeom prst="rect">
              <a:avLst/>
            </a:prstGeom>
          </p:spPr>
        </p:pic>
      </p:grpSp>
      <p:grpSp>
        <p:nvGrpSpPr>
          <p:cNvPr id="9" name="グループ化 8">
            <a:extLst>
              <a:ext uri="{FF2B5EF4-FFF2-40B4-BE49-F238E27FC236}">
                <a16:creationId xmlns:a16="http://schemas.microsoft.com/office/drawing/2014/main" id="{A7C5E75B-796C-AE82-1097-2AEFACFBA723}"/>
              </a:ext>
            </a:extLst>
          </p:cNvPr>
          <p:cNvGrpSpPr/>
          <p:nvPr/>
        </p:nvGrpSpPr>
        <p:grpSpPr>
          <a:xfrm>
            <a:off x="6482609" y="1396255"/>
            <a:ext cx="5605301" cy="3760490"/>
            <a:chOff x="6489853" y="1082999"/>
            <a:chExt cx="5605301" cy="3760490"/>
          </a:xfrm>
        </p:grpSpPr>
        <p:grpSp>
          <p:nvGrpSpPr>
            <p:cNvPr id="7" name="グループ化 6">
              <a:extLst>
                <a:ext uri="{FF2B5EF4-FFF2-40B4-BE49-F238E27FC236}">
                  <a16:creationId xmlns:a16="http://schemas.microsoft.com/office/drawing/2014/main" id="{9B02C436-F31F-9F3C-D855-C2B3B541F2C3}"/>
                </a:ext>
              </a:extLst>
            </p:cNvPr>
            <p:cNvGrpSpPr/>
            <p:nvPr/>
          </p:nvGrpSpPr>
          <p:grpSpPr>
            <a:xfrm>
              <a:off x="6489853" y="1082999"/>
              <a:ext cx="5605301" cy="3760490"/>
              <a:chOff x="6489853" y="1082999"/>
              <a:chExt cx="5605301" cy="3760490"/>
            </a:xfrm>
          </p:grpSpPr>
          <p:grpSp>
            <p:nvGrpSpPr>
              <p:cNvPr id="5" name="グループ化 4">
                <a:extLst>
                  <a:ext uri="{FF2B5EF4-FFF2-40B4-BE49-F238E27FC236}">
                    <a16:creationId xmlns:a16="http://schemas.microsoft.com/office/drawing/2014/main" id="{E65E172F-B7A1-9A89-8339-4E912A17F25B}"/>
                  </a:ext>
                </a:extLst>
              </p:cNvPr>
              <p:cNvGrpSpPr/>
              <p:nvPr/>
            </p:nvGrpSpPr>
            <p:grpSpPr>
              <a:xfrm>
                <a:off x="6489853" y="1082999"/>
                <a:ext cx="5605301" cy="3760490"/>
                <a:chOff x="6489853" y="1082999"/>
                <a:chExt cx="5605301" cy="3760490"/>
              </a:xfrm>
            </p:grpSpPr>
            <p:pic>
              <p:nvPicPr>
                <p:cNvPr id="8" name="図 7">
                  <a:extLst>
                    <a:ext uri="{FF2B5EF4-FFF2-40B4-BE49-F238E27FC236}">
                      <a16:creationId xmlns:a16="http://schemas.microsoft.com/office/drawing/2014/main" id="{BDD4D784-0233-41E2-0F07-F4DB8C6D8048}"/>
                    </a:ext>
                  </a:extLst>
                </p:cNvPr>
                <p:cNvPicPr>
                  <a:picLocks noChangeAspect="1"/>
                </p:cNvPicPr>
                <p:nvPr/>
              </p:nvPicPr>
              <p:blipFill rotWithShape="1">
                <a:blip r:embed="rId5">
                  <a:extLst>
                    <a:ext uri="{28A0092B-C50C-407E-A947-70E740481C1C}">
                      <a14:useLocalDpi xmlns:a14="http://schemas.microsoft.com/office/drawing/2010/main" val="0"/>
                    </a:ext>
                  </a:extLst>
                </a:blip>
                <a:srcRect l="69102" t="2487" b="26132"/>
                <a:stretch/>
              </p:blipFill>
              <p:spPr>
                <a:xfrm>
                  <a:off x="7497461" y="1163295"/>
                  <a:ext cx="2233763" cy="2814782"/>
                </a:xfrm>
                <a:prstGeom prst="rect">
                  <a:avLst/>
                </a:prstGeom>
              </p:spPr>
            </p:pic>
            <p:pic>
              <p:nvPicPr>
                <p:cNvPr id="10" name="図 9">
                  <a:extLst>
                    <a:ext uri="{FF2B5EF4-FFF2-40B4-BE49-F238E27FC236}">
                      <a16:creationId xmlns:a16="http://schemas.microsoft.com/office/drawing/2014/main" id="{06219056-1986-CFEE-1296-7DBA2FADEB6F}"/>
                    </a:ext>
                  </a:extLst>
                </p:cNvPr>
                <p:cNvPicPr>
                  <a:picLocks noChangeAspect="1"/>
                </p:cNvPicPr>
                <p:nvPr/>
              </p:nvPicPr>
              <p:blipFill rotWithShape="1">
                <a:blip r:embed="rId6">
                  <a:extLst>
                    <a:ext uri="{28A0092B-C50C-407E-A947-70E740481C1C}">
                      <a14:useLocalDpi xmlns:a14="http://schemas.microsoft.com/office/drawing/2010/main" val="0"/>
                    </a:ext>
                  </a:extLst>
                </a:blip>
                <a:srcRect l="67209" b="24999"/>
                <a:stretch/>
              </p:blipFill>
              <p:spPr>
                <a:xfrm>
                  <a:off x="9609122" y="1082999"/>
                  <a:ext cx="2370617" cy="2793244"/>
                </a:xfrm>
                <a:prstGeom prst="rect">
                  <a:avLst/>
                </a:prstGeom>
              </p:spPr>
            </p:pic>
            <p:pic>
              <p:nvPicPr>
                <p:cNvPr id="11" name="図 10">
                  <a:extLst>
                    <a:ext uri="{FF2B5EF4-FFF2-40B4-BE49-F238E27FC236}">
                      <a16:creationId xmlns:a16="http://schemas.microsoft.com/office/drawing/2014/main" id="{ADE5F666-7BB6-1BB3-5179-6E79610EF3E8}"/>
                    </a:ext>
                  </a:extLst>
                </p:cNvPr>
                <p:cNvPicPr>
                  <a:picLocks noChangeAspect="1"/>
                </p:cNvPicPr>
                <p:nvPr/>
              </p:nvPicPr>
              <p:blipFill rotWithShape="1">
                <a:blip r:embed="rId5">
                  <a:extLst>
                    <a:ext uri="{28A0092B-C50C-407E-A947-70E740481C1C}">
                      <a14:useLocalDpi xmlns:a14="http://schemas.microsoft.com/office/drawing/2010/main" val="0"/>
                    </a:ext>
                  </a:extLst>
                </a:blip>
                <a:srcRect l="3266" t="1900" r="87122" b="29166"/>
                <a:stretch/>
              </p:blipFill>
              <p:spPr>
                <a:xfrm>
                  <a:off x="6931332" y="1140175"/>
                  <a:ext cx="694897" cy="2718299"/>
                </a:xfrm>
                <a:prstGeom prst="rect">
                  <a:avLst/>
                </a:prstGeom>
              </p:spPr>
            </p:pic>
            <p:pic>
              <p:nvPicPr>
                <p:cNvPr id="12" name="図 11">
                  <a:extLst>
                    <a:ext uri="{FF2B5EF4-FFF2-40B4-BE49-F238E27FC236}">
                      <a16:creationId xmlns:a16="http://schemas.microsoft.com/office/drawing/2014/main" id="{596DEFBF-6C06-8B64-F869-A6872A3BA35A}"/>
                    </a:ext>
                  </a:extLst>
                </p:cNvPr>
                <p:cNvPicPr>
                  <a:picLocks noChangeAspect="1"/>
                </p:cNvPicPr>
                <p:nvPr/>
              </p:nvPicPr>
              <p:blipFill rotWithShape="1">
                <a:blip r:embed="rId5">
                  <a:extLst>
                    <a:ext uri="{28A0092B-C50C-407E-A947-70E740481C1C}">
                      <a14:useLocalDpi xmlns:a14="http://schemas.microsoft.com/office/drawing/2010/main" val="0"/>
                    </a:ext>
                  </a:extLst>
                </a:blip>
                <a:srcRect l="12281" t="71575" r="14708" b="3327"/>
                <a:stretch/>
              </p:blipFill>
              <p:spPr>
                <a:xfrm>
                  <a:off x="6816846" y="3853787"/>
                  <a:ext cx="5278308" cy="989702"/>
                </a:xfrm>
                <a:prstGeom prst="rect">
                  <a:avLst/>
                </a:prstGeom>
              </p:spPr>
            </p:pic>
            <p:pic>
              <p:nvPicPr>
                <p:cNvPr id="13" name="図 12">
                  <a:extLst>
                    <a:ext uri="{FF2B5EF4-FFF2-40B4-BE49-F238E27FC236}">
                      <a16:creationId xmlns:a16="http://schemas.microsoft.com/office/drawing/2014/main" id="{2FA0E664-2FBC-A578-050C-F89452586933}"/>
                    </a:ext>
                  </a:extLst>
                </p:cNvPr>
                <p:cNvPicPr>
                  <a:picLocks noChangeAspect="1"/>
                </p:cNvPicPr>
                <p:nvPr/>
              </p:nvPicPr>
              <p:blipFill rotWithShape="1">
                <a:blip r:embed="rId5">
                  <a:extLst>
                    <a:ext uri="{28A0092B-C50C-407E-A947-70E740481C1C}">
                      <a14:useLocalDpi xmlns:a14="http://schemas.microsoft.com/office/drawing/2010/main" val="0"/>
                    </a:ext>
                  </a:extLst>
                </a:blip>
                <a:srcRect l="12281" t="71575" r="14708" b="20101"/>
                <a:stretch/>
              </p:blipFill>
              <p:spPr>
                <a:xfrm>
                  <a:off x="6489853" y="3873017"/>
                  <a:ext cx="5278308" cy="328250"/>
                </a:xfrm>
                <a:prstGeom prst="rect">
                  <a:avLst/>
                </a:prstGeom>
              </p:spPr>
            </p:pic>
          </p:grpSp>
          <p:pic>
            <p:nvPicPr>
              <p:cNvPr id="18" name="図 17">
                <a:extLst>
                  <a:ext uri="{FF2B5EF4-FFF2-40B4-BE49-F238E27FC236}">
                    <a16:creationId xmlns:a16="http://schemas.microsoft.com/office/drawing/2014/main" id="{766368EC-1D0D-53FC-354E-A3B3FD562615}"/>
                  </a:ext>
                </a:extLst>
              </p:cNvPr>
              <p:cNvPicPr>
                <a:picLocks noChangeAspect="1"/>
              </p:cNvPicPr>
              <p:nvPr/>
            </p:nvPicPr>
            <p:blipFill rotWithShape="1">
              <a:blip r:embed="rId3">
                <a:extLst>
                  <a:ext uri="{28A0092B-C50C-407E-A947-70E740481C1C}">
                    <a14:useLocalDpi xmlns:a14="http://schemas.microsoft.com/office/drawing/2010/main" val="0"/>
                  </a:ext>
                </a:extLst>
              </a:blip>
              <a:srcRect l="43722" t="1996" b="85227"/>
              <a:stretch/>
            </p:blipFill>
            <p:spPr>
              <a:xfrm>
                <a:off x="7728785" y="1163295"/>
                <a:ext cx="3987121" cy="493759"/>
              </a:xfrm>
              <a:prstGeom prst="rect">
                <a:avLst/>
              </a:prstGeom>
            </p:spPr>
          </p:pic>
        </p:grpSp>
        <p:pic>
          <p:nvPicPr>
            <p:cNvPr id="19" name="図 18">
              <a:extLst>
                <a:ext uri="{FF2B5EF4-FFF2-40B4-BE49-F238E27FC236}">
                  <a16:creationId xmlns:a16="http://schemas.microsoft.com/office/drawing/2014/main" id="{62A7ED97-96A0-2345-2F0A-70EB0CA77211}"/>
                </a:ext>
              </a:extLst>
            </p:cNvPr>
            <p:cNvPicPr>
              <a:picLocks noChangeAspect="1"/>
            </p:cNvPicPr>
            <p:nvPr/>
          </p:nvPicPr>
          <p:blipFill rotWithShape="1">
            <a:blip r:embed="rId4">
              <a:extLst>
                <a:ext uri="{28A0092B-C50C-407E-A947-70E740481C1C}">
                  <a14:useLocalDpi xmlns:a14="http://schemas.microsoft.com/office/drawing/2010/main" val="0"/>
                </a:ext>
              </a:extLst>
            </a:blip>
            <a:srcRect l="85865" t="384" b="86694"/>
            <a:stretch/>
          </p:blipFill>
          <p:spPr>
            <a:xfrm>
              <a:off x="10348113" y="1306668"/>
              <a:ext cx="1012813" cy="336680"/>
            </a:xfrm>
            <a:prstGeom prst="rect">
              <a:avLst/>
            </a:prstGeom>
          </p:spPr>
        </p:pic>
      </p:grpSp>
      <p:sp>
        <p:nvSpPr>
          <p:cNvPr id="16" name="テキスト ボックス 15">
            <a:extLst>
              <a:ext uri="{FF2B5EF4-FFF2-40B4-BE49-F238E27FC236}">
                <a16:creationId xmlns:a16="http://schemas.microsoft.com/office/drawing/2014/main" id="{39593CA4-CA36-2C70-E34E-9D6B9F2B1783}"/>
              </a:ext>
            </a:extLst>
          </p:cNvPr>
          <p:cNvSpPr txBox="1"/>
          <p:nvPr/>
        </p:nvSpPr>
        <p:spPr>
          <a:xfrm>
            <a:off x="980582" y="5459566"/>
            <a:ext cx="522738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US" altLang="ja-JP"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IPSL </a:t>
            </a:r>
            <a:r>
              <a:rPr lang="ja-JP" altLang="en-US"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からの偏差（カラー：温度、コンター：東西風）</a:t>
            </a:r>
          </a:p>
        </p:txBody>
      </p:sp>
      <p:sp>
        <p:nvSpPr>
          <p:cNvPr id="17" name="テキスト ボックス 16">
            <a:extLst>
              <a:ext uri="{FF2B5EF4-FFF2-40B4-BE49-F238E27FC236}">
                <a16:creationId xmlns:a16="http://schemas.microsoft.com/office/drawing/2014/main" id="{BA6B04CA-D31B-C67D-318C-C4B8AF751E08}"/>
              </a:ext>
            </a:extLst>
          </p:cNvPr>
          <p:cNvSpPr txBox="1"/>
          <p:nvPr/>
        </p:nvSpPr>
        <p:spPr>
          <a:xfrm>
            <a:off x="6924088" y="5459566"/>
            <a:ext cx="522738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US" altLang="ja-JP" dirty="0" err="1">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frf</a:t>
            </a:r>
            <a:r>
              <a:rPr lang="en-US" altLang="ja-JP"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en-US"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からの偏差（カラー：温度、コンター：東西風）</a:t>
            </a:r>
          </a:p>
        </p:txBody>
      </p:sp>
      <p:sp>
        <p:nvSpPr>
          <p:cNvPr id="3" name="テキスト ボックス 2">
            <a:extLst>
              <a:ext uri="{FF2B5EF4-FFF2-40B4-BE49-F238E27FC236}">
                <a16:creationId xmlns:a16="http://schemas.microsoft.com/office/drawing/2014/main" id="{99DD1E00-C870-16C4-B2C8-F4E91F72B9FD}"/>
              </a:ext>
            </a:extLst>
          </p:cNvPr>
          <p:cNvSpPr txBox="1"/>
          <p:nvPr/>
        </p:nvSpPr>
        <p:spPr>
          <a:xfrm>
            <a:off x="3367090" y="1627580"/>
            <a:ext cx="1005403" cy="338554"/>
          </a:xfrm>
          <a:prstGeom prst="rect">
            <a:avLst/>
          </a:prstGeom>
          <a:solidFill>
            <a:schemeClr val="bg1"/>
          </a:solidFill>
        </p:spPr>
        <p:txBody>
          <a:bodyPr wrap="none" rtlCol="0">
            <a:spAutoFit/>
          </a:bodyPr>
          <a:lstStyle/>
          <a:p>
            <a:r>
              <a:rPr kumimoji="1" lang="ja-JP" altLang="en-US" sz="1600" dirty="0">
                <a:latin typeface="ＭＳ Ｐゴシック" panose="020B0600070205080204" pitchFamily="50" charset="-128"/>
                <a:ea typeface="ＭＳ Ｐゴシック" panose="020B0600070205080204" pitchFamily="50" charset="-128"/>
              </a:rPr>
              <a:t>電波掩蔽</a:t>
            </a:r>
          </a:p>
        </p:txBody>
      </p:sp>
      <p:sp>
        <p:nvSpPr>
          <p:cNvPr id="4" name="テキスト ボックス 3">
            <a:extLst>
              <a:ext uri="{FF2B5EF4-FFF2-40B4-BE49-F238E27FC236}">
                <a16:creationId xmlns:a16="http://schemas.microsoft.com/office/drawing/2014/main" id="{E3CAA178-8634-C01B-2031-4C85DF968FD9}"/>
              </a:ext>
            </a:extLst>
          </p:cNvPr>
          <p:cNvSpPr txBox="1"/>
          <p:nvPr/>
        </p:nvSpPr>
        <p:spPr>
          <a:xfrm>
            <a:off x="5403115" y="1647559"/>
            <a:ext cx="1005403" cy="338554"/>
          </a:xfrm>
          <a:prstGeom prst="rect">
            <a:avLst/>
          </a:prstGeom>
          <a:solidFill>
            <a:schemeClr val="bg1"/>
          </a:solidFill>
        </p:spPr>
        <p:txBody>
          <a:bodyPr wrap="none" rtlCol="0">
            <a:spAutoFit/>
          </a:bodyPr>
          <a:lstStyle/>
          <a:p>
            <a:r>
              <a:rPr lang="ja-JP" altLang="en-US" sz="1600" dirty="0">
                <a:latin typeface="ＭＳ Ｐゴシック" panose="020B0600070205080204" pitchFamily="50" charset="-128"/>
                <a:ea typeface="ＭＳ Ｐゴシック" panose="020B0600070205080204" pitchFamily="50" charset="-128"/>
              </a:rPr>
              <a:t>中間赤外</a:t>
            </a:r>
            <a:endParaRPr kumimoji="1" lang="ja-JP" altLang="en-US" sz="1600" dirty="0">
              <a:latin typeface="ＭＳ Ｐゴシック" panose="020B0600070205080204" pitchFamily="50" charset="-128"/>
              <a:ea typeface="ＭＳ Ｐゴシック" panose="020B0600070205080204" pitchFamily="50" charset="-128"/>
            </a:endParaRPr>
          </a:p>
        </p:txBody>
      </p:sp>
      <p:sp>
        <p:nvSpPr>
          <p:cNvPr id="20" name="テキスト ボックス 19">
            <a:extLst>
              <a:ext uri="{FF2B5EF4-FFF2-40B4-BE49-F238E27FC236}">
                <a16:creationId xmlns:a16="http://schemas.microsoft.com/office/drawing/2014/main" id="{8B0A034C-264B-366D-A8B8-7A60B5330AE1}"/>
              </a:ext>
            </a:extLst>
          </p:cNvPr>
          <p:cNvSpPr txBox="1"/>
          <p:nvPr/>
        </p:nvSpPr>
        <p:spPr>
          <a:xfrm>
            <a:off x="8208834" y="1630986"/>
            <a:ext cx="1005403" cy="338554"/>
          </a:xfrm>
          <a:prstGeom prst="rect">
            <a:avLst/>
          </a:prstGeom>
          <a:solidFill>
            <a:schemeClr val="bg1"/>
          </a:solidFill>
        </p:spPr>
        <p:txBody>
          <a:bodyPr wrap="none" rtlCol="0">
            <a:spAutoFit/>
          </a:bodyPr>
          <a:lstStyle/>
          <a:p>
            <a:r>
              <a:rPr kumimoji="1" lang="ja-JP" altLang="en-US" sz="1600" dirty="0">
                <a:latin typeface="ＭＳ Ｐゴシック" panose="020B0600070205080204" pitchFamily="50" charset="-128"/>
                <a:ea typeface="ＭＳ Ｐゴシック" panose="020B0600070205080204" pitchFamily="50" charset="-128"/>
              </a:rPr>
              <a:t>電波掩蔽</a:t>
            </a:r>
          </a:p>
        </p:txBody>
      </p:sp>
      <p:sp>
        <p:nvSpPr>
          <p:cNvPr id="21" name="テキスト ボックス 20">
            <a:extLst>
              <a:ext uri="{FF2B5EF4-FFF2-40B4-BE49-F238E27FC236}">
                <a16:creationId xmlns:a16="http://schemas.microsoft.com/office/drawing/2014/main" id="{021A584F-7472-0E98-71A2-EABA3EEBB914}"/>
              </a:ext>
            </a:extLst>
          </p:cNvPr>
          <p:cNvSpPr txBox="1"/>
          <p:nvPr/>
        </p:nvSpPr>
        <p:spPr>
          <a:xfrm>
            <a:off x="10244859" y="1650965"/>
            <a:ext cx="1005403" cy="338554"/>
          </a:xfrm>
          <a:prstGeom prst="rect">
            <a:avLst/>
          </a:prstGeom>
          <a:solidFill>
            <a:schemeClr val="bg1"/>
          </a:solidFill>
        </p:spPr>
        <p:txBody>
          <a:bodyPr wrap="none" rtlCol="0">
            <a:spAutoFit/>
          </a:bodyPr>
          <a:lstStyle/>
          <a:p>
            <a:r>
              <a:rPr lang="ja-JP" altLang="en-US" sz="1600" dirty="0">
                <a:latin typeface="ＭＳ Ｐゴシック" panose="020B0600070205080204" pitchFamily="50" charset="-128"/>
                <a:ea typeface="ＭＳ Ｐゴシック" panose="020B0600070205080204" pitchFamily="50" charset="-128"/>
              </a:rPr>
              <a:t>中間赤外</a:t>
            </a:r>
            <a:endParaRPr kumimoji="1" lang="ja-JP" altLang="en-US" sz="16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48484223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2564</Words>
  <Application>Microsoft Office PowerPoint</Application>
  <PresentationFormat>ワイド画面</PresentationFormat>
  <Paragraphs>266</Paragraphs>
  <Slides>15</Slides>
  <Notes>15</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15</vt:i4>
      </vt:variant>
    </vt:vector>
  </HeadingPairs>
  <TitlesOfParts>
    <vt:vector size="26" baseType="lpstr">
      <vt:lpstr>BIZ UDPゴシック</vt:lpstr>
      <vt:lpstr>Harding</vt:lpstr>
      <vt:lpstr>ＭＳ Ｐゴシック</vt:lpstr>
      <vt:lpstr>UD デジタル 教科書体 NK-R</vt:lpstr>
      <vt:lpstr>YuGothic-Regular</vt:lpstr>
      <vt:lpstr>メイリオ</vt:lpstr>
      <vt:lpstr>游ゴシック</vt:lpstr>
      <vt:lpstr>游ゴシック Light</vt:lpstr>
      <vt:lpstr>Arial</vt:lpstr>
      <vt:lpstr>Cambria Math</vt:lpstr>
      <vt:lpstr>Office テーマ</vt:lpstr>
      <vt:lpstr>金星大気の次期衛星観測を想定した データ同化によるコールドカラー再現実験</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2022-03-29T02:08:02Z</dcterms:created>
  <dcterms:modified xsi:type="dcterms:W3CDTF">2022-10-17T08:57:23Z</dcterms:modified>
</cp:coreProperties>
</file>