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3" r:id="rId2"/>
    <p:sldMasterId id="2147483686" r:id="rId3"/>
    <p:sldMasterId id="2147483712" r:id="rId4"/>
    <p:sldMasterId id="2147483699" r:id="rId5"/>
    <p:sldMasterId id="2147483726" r:id="rId6"/>
  </p:sldMasterIdLst>
  <p:notesMasterIdLst>
    <p:notesMasterId r:id="rId25"/>
  </p:notesMasterIdLst>
  <p:handoutMasterIdLst>
    <p:handoutMasterId r:id="rId26"/>
  </p:handoutMasterIdLst>
  <p:sldIdLst>
    <p:sldId id="256" r:id="rId7"/>
    <p:sldId id="310" r:id="rId8"/>
    <p:sldId id="309" r:id="rId9"/>
    <p:sldId id="348" r:id="rId10"/>
    <p:sldId id="333" r:id="rId11"/>
    <p:sldId id="345" r:id="rId12"/>
    <p:sldId id="266" r:id="rId13"/>
    <p:sldId id="335" r:id="rId14"/>
    <p:sldId id="336" r:id="rId15"/>
    <p:sldId id="337" r:id="rId16"/>
    <p:sldId id="347" r:id="rId17"/>
    <p:sldId id="343" r:id="rId18"/>
    <p:sldId id="339" r:id="rId19"/>
    <p:sldId id="338" r:id="rId20"/>
    <p:sldId id="341" r:id="rId21"/>
    <p:sldId id="353" r:id="rId22"/>
    <p:sldId id="351" r:id="rId23"/>
    <p:sldId id="352" r:id="rId24"/>
  </p:sldIdLst>
  <p:sldSz cx="9144000" cy="6858000" type="screen4x3"/>
  <p:notesSz cx="9931400" cy="6794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DC"/>
    <a:srgbClr val="00CBE6"/>
    <a:srgbClr val="2DF828"/>
    <a:srgbClr val="E501B4"/>
    <a:srgbClr val="215483"/>
    <a:srgbClr val="00CC00"/>
    <a:srgbClr val="0C9FDA"/>
    <a:srgbClr val="0DB7D9"/>
    <a:srgbClr val="0EB2D8"/>
    <a:srgbClr val="AD7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2" autoAdjust="0"/>
    <p:restoredTop sz="94110" autoAdjust="0"/>
  </p:normalViewPr>
  <p:slideViewPr>
    <p:cSldViewPr snapToGrid="0">
      <p:cViewPr varScale="1">
        <p:scale>
          <a:sx n="101" d="100"/>
          <a:sy n="101" d="100"/>
        </p:scale>
        <p:origin x="1476" y="60"/>
      </p:cViewPr>
      <p:guideLst/>
    </p:cSldViewPr>
  </p:slideViewPr>
  <p:outlineViewPr>
    <p:cViewPr>
      <p:scale>
        <a:sx n="33" d="100"/>
        <a:sy n="33" d="100"/>
      </p:scale>
      <p:origin x="0" y="-34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notesViewPr>
    <p:cSldViewPr snapToGrid="0">
      <p:cViewPr varScale="1">
        <p:scale>
          <a:sx n="109" d="100"/>
          <a:sy n="109" d="100"/>
        </p:scale>
        <p:origin x="624"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3.xml"/><Relationship Id="rId7" Type="http://schemas.openxmlformats.org/officeDocument/2006/relationships/slide" Target="slides/slide16.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4.xml"/><Relationship Id="rId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3606" cy="34090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5498" y="2"/>
            <a:ext cx="4303606" cy="340905"/>
          </a:xfrm>
          <a:prstGeom prst="rect">
            <a:avLst/>
          </a:prstGeom>
        </p:spPr>
        <p:txBody>
          <a:bodyPr vert="horz" lIns="91440" tIns="45720" rIns="91440" bIns="45720" rtlCol="0"/>
          <a:lstStyle>
            <a:lvl1pPr algn="r">
              <a:defRPr sz="1200"/>
            </a:lvl1pPr>
          </a:lstStyle>
          <a:p>
            <a:fld id="{E695DB92-43B0-4AFC-A2E9-4207EFB2E50B}" type="datetimeFigureOut">
              <a:rPr kumimoji="1" lang="ja-JP" altLang="en-US" smtClean="0"/>
              <a:t>2018/3/2</a:t>
            </a:fld>
            <a:endParaRPr kumimoji="1" lang="ja-JP" altLang="en-US"/>
          </a:p>
        </p:txBody>
      </p:sp>
      <p:sp>
        <p:nvSpPr>
          <p:cNvPr id="4" name="フッター プレースホルダー 3"/>
          <p:cNvSpPr>
            <a:spLocks noGrp="1"/>
          </p:cNvSpPr>
          <p:nvPr>
            <p:ph type="ftr" sz="quarter" idx="2"/>
          </p:nvPr>
        </p:nvSpPr>
        <p:spPr>
          <a:xfrm>
            <a:off x="2" y="6453596"/>
            <a:ext cx="4303606" cy="34090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5498" y="6453596"/>
            <a:ext cx="4303606" cy="340904"/>
          </a:xfrm>
          <a:prstGeom prst="rect">
            <a:avLst/>
          </a:prstGeom>
        </p:spPr>
        <p:txBody>
          <a:bodyPr vert="horz" lIns="91440" tIns="45720" rIns="91440" bIns="45720" rtlCol="0" anchor="b"/>
          <a:lstStyle>
            <a:lvl1pPr algn="r">
              <a:defRPr sz="1200"/>
            </a:lvl1pPr>
          </a:lstStyle>
          <a:p>
            <a:fld id="{8BF0F05C-2A33-4884-BE42-E5C1FC0A97E3}" type="slidenum">
              <a:rPr kumimoji="1" lang="ja-JP" altLang="en-US" smtClean="0"/>
              <a:t>‹#›</a:t>
            </a:fld>
            <a:endParaRPr kumimoji="1" lang="ja-JP" altLang="en-US"/>
          </a:p>
        </p:txBody>
      </p:sp>
    </p:spTree>
    <p:extLst>
      <p:ext uri="{BB962C8B-B14F-4D97-AF65-F5344CB8AC3E}">
        <p14:creationId xmlns:p14="http://schemas.microsoft.com/office/powerpoint/2010/main" val="41624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3606" cy="34090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5498" y="2"/>
            <a:ext cx="4303606" cy="340905"/>
          </a:xfrm>
          <a:prstGeom prst="rect">
            <a:avLst/>
          </a:prstGeom>
        </p:spPr>
        <p:txBody>
          <a:bodyPr vert="horz" lIns="91440" tIns="45720" rIns="91440" bIns="45720" rtlCol="0"/>
          <a:lstStyle>
            <a:lvl1pPr algn="r">
              <a:defRPr sz="1200"/>
            </a:lvl1pPr>
          </a:lstStyle>
          <a:p>
            <a:fld id="{5D4C6148-A117-400F-B701-89A6BE1E899C}" type="datetimeFigureOut">
              <a:rPr kumimoji="1" lang="ja-JP" altLang="en-US" smtClean="0"/>
              <a:t>2018/3/2</a:t>
            </a:fld>
            <a:endParaRPr kumimoji="1" lang="ja-JP" altLang="en-US"/>
          </a:p>
        </p:txBody>
      </p:sp>
      <p:sp>
        <p:nvSpPr>
          <p:cNvPr id="4" name="スライド イメージ プレースホルダー 3"/>
          <p:cNvSpPr>
            <a:spLocks noGrp="1" noRot="1" noChangeAspect="1"/>
          </p:cNvSpPr>
          <p:nvPr>
            <p:ph type="sldImg" idx="2"/>
          </p:nvPr>
        </p:nvSpPr>
        <p:spPr>
          <a:xfrm>
            <a:off x="3436938" y="849313"/>
            <a:ext cx="3057525" cy="2292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140" y="3269854"/>
            <a:ext cx="7945120" cy="267533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53596"/>
            <a:ext cx="4303606" cy="34090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5498" y="6453596"/>
            <a:ext cx="4303606" cy="340904"/>
          </a:xfrm>
          <a:prstGeom prst="rect">
            <a:avLst/>
          </a:prstGeom>
        </p:spPr>
        <p:txBody>
          <a:bodyPr vert="horz" lIns="91440" tIns="45720" rIns="91440" bIns="45720" rtlCol="0" anchor="b"/>
          <a:lstStyle>
            <a:lvl1pPr algn="r">
              <a:defRPr sz="1200"/>
            </a:lvl1pPr>
          </a:lstStyle>
          <a:p>
            <a:fld id="{46A5F62E-C140-4DFA-A8AF-1F583FA20CEF}" type="slidenum">
              <a:rPr kumimoji="1" lang="ja-JP" altLang="en-US" smtClean="0"/>
              <a:t>‹#›</a:t>
            </a:fld>
            <a:endParaRPr kumimoji="1" lang="ja-JP" altLang="en-US"/>
          </a:p>
        </p:txBody>
      </p:sp>
    </p:spTree>
    <p:extLst>
      <p:ext uri="{BB962C8B-B14F-4D97-AF65-F5344CB8AC3E}">
        <p14:creationId xmlns:p14="http://schemas.microsoft.com/office/powerpoint/2010/main" val="647083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大気大循環モデルを用いた地球気候の太陽定数依存性に関する数値的研究というタイトルで発表します。松田です。よろしくお願いします。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0</a:t>
            </a:fld>
            <a:endParaRPr kumimoji="1" lang="ja-JP" altLang="en-US"/>
          </a:p>
        </p:txBody>
      </p:sp>
    </p:spTree>
    <p:extLst>
      <p:ext uri="{BB962C8B-B14F-4D97-AF65-F5344CB8AC3E}">
        <p14:creationId xmlns:p14="http://schemas.microsoft.com/office/powerpoint/2010/main" val="127392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このモデルを用いて計算した結果がこの図です。図の説明。その結果</a:t>
            </a:r>
            <a:r>
              <a:rPr kumimoji="1" lang="en-US" altLang="ja-JP" dirty="0" smtClean="0"/>
              <a:t>3</a:t>
            </a:r>
            <a:r>
              <a:rPr kumimoji="1" lang="ja-JP" altLang="en-US" dirty="0" smtClean="0"/>
              <a:t>種類の解と多重解が得られました。また、ある太陽定数に対して異なる氷線を持つ部分凍結解も得られました。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9</a:t>
            </a:fld>
            <a:endParaRPr kumimoji="1" lang="ja-JP" altLang="en-US"/>
          </a:p>
        </p:txBody>
      </p:sp>
    </p:spTree>
    <p:extLst>
      <p:ext uri="{BB962C8B-B14F-4D97-AF65-F5344CB8AC3E}">
        <p14:creationId xmlns:p14="http://schemas.microsoft.com/office/powerpoint/2010/main" val="71470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次に３つの水平格子点数をもちいて実験し比較しました。図の説明。その結果、部分凍結解の初期値依存性の幅は水平格子点数を増やすと小さくなることが見て取れます。</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10</a:t>
            </a:fld>
            <a:endParaRPr kumimoji="1" lang="ja-JP" altLang="en-US"/>
          </a:p>
        </p:txBody>
      </p:sp>
    </p:spTree>
    <p:extLst>
      <p:ext uri="{BB962C8B-B14F-4D97-AF65-F5344CB8AC3E}">
        <p14:creationId xmlns:p14="http://schemas.microsoft.com/office/powerpoint/2010/main" val="380229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部分凍結解の初期値依存性は水平格子点数が大きくなると小さくなることがわかりました。そこで離散化における表現に部分凍結解の初期値依存性の原因であると考えました。支配方程式の各項を分布を見てみる。すると太陽放射フラックスと水平熱拡散フラックスが不連続な分布になっている。しかし、水平拡散項は他</a:t>
            </a:r>
            <a:r>
              <a:rPr kumimoji="1" lang="en-US" altLang="ja-JP" dirty="0" smtClean="0"/>
              <a:t>2</a:t>
            </a:r>
            <a:r>
              <a:rPr kumimoji="1" lang="ja-JP" altLang="en-US" dirty="0" smtClean="0"/>
              <a:t>項と釣り合うように決定されるため、太陽放射フラックスに着目する。太陽放射の子午面分布は連蔵。アルベドは不連続。アルベドの分布を工夫すると解決するのでは。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11</a:t>
            </a:fld>
            <a:endParaRPr kumimoji="1" lang="ja-JP" altLang="en-US"/>
          </a:p>
        </p:txBody>
      </p:sp>
    </p:spTree>
    <p:extLst>
      <p:ext uri="{BB962C8B-B14F-4D97-AF65-F5344CB8AC3E}">
        <p14:creationId xmlns:p14="http://schemas.microsoft.com/office/powerpoint/2010/main" val="203048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そこで格子点間の</a:t>
            </a:r>
            <a:r>
              <a:rPr lang="ja-JP" altLang="en-US" sz="1200" dirty="0" smtClean="0">
                <a:latin typeface="游ゴシック" panose="020B0400000000000000" pitchFamily="50" charset="-128"/>
                <a:ea typeface="游ゴシック" panose="020B0400000000000000" pitchFamily="50" charset="-128"/>
              </a:rPr>
              <a:t>温度分布を線形と仮定して各格子内の温度が凝固点を下回る面積を推定し</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面積の重みをつけた平均によってアルベドを求めました。図の説明。つまり、格子内は実はこれくらい凍ってて少したかく、黒から赤の分布になる。先ほどの実験のうちアルベド分布のみこのアルベド分布に変更し再度実験を行った。</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12</a:t>
            </a:fld>
            <a:endParaRPr kumimoji="1" lang="ja-JP" altLang="en-US"/>
          </a:p>
        </p:txBody>
      </p:sp>
    </p:spTree>
    <p:extLst>
      <p:ext uri="{BB962C8B-B14F-4D97-AF65-F5344CB8AC3E}">
        <p14:creationId xmlns:p14="http://schemas.microsoft.com/office/powerpoint/2010/main" val="139308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このモデルを用いて計算した結果がこの図です。図の説明。まず左上に着目する。前と同様に</a:t>
            </a:r>
            <a:r>
              <a:rPr kumimoji="1" lang="en-US" altLang="ja-JP" dirty="0" smtClean="0"/>
              <a:t>3</a:t>
            </a:r>
            <a:r>
              <a:rPr kumimoji="1" lang="ja-JP" altLang="en-US" dirty="0" smtClean="0"/>
              <a:t>種類の解と多重解が得られました。しかし、前と異なり氷線緯度は一意に求まるように思われる。また水平格子点数を多くした結果と比較しても、どの水平光子点数でも氷線緯度は一意に求まり、水平格子点数 </a:t>
            </a:r>
            <a:r>
              <a:rPr kumimoji="1" lang="en-US" altLang="ja-JP" dirty="0" smtClean="0"/>
              <a:t>16 </a:t>
            </a:r>
            <a:r>
              <a:rPr kumimoji="1" lang="ja-JP" altLang="en-US" dirty="0" smtClean="0"/>
              <a:t>の解とおおよそ一致する。</a:t>
            </a:r>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13</a:t>
            </a:fld>
            <a:endParaRPr kumimoji="1" lang="ja-JP" altLang="en-US"/>
          </a:p>
        </p:txBody>
      </p:sp>
    </p:spTree>
    <p:extLst>
      <p:ext uri="{BB962C8B-B14F-4D97-AF65-F5344CB8AC3E}">
        <p14:creationId xmlns:p14="http://schemas.microsoft.com/office/powerpoint/2010/main" val="41158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14</a:t>
            </a:fld>
            <a:endParaRPr kumimoji="1" lang="ja-JP" altLang="en-US"/>
          </a:p>
        </p:txBody>
      </p:sp>
    </p:spTree>
    <p:extLst>
      <p:ext uri="{BB962C8B-B14F-4D97-AF65-F5344CB8AC3E}">
        <p14:creationId xmlns:p14="http://schemas.microsoft.com/office/powerpoint/2010/main" val="324806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結果がこの図です。横軸に・・・・・・・・・。ここでは南半球のみを示しています。南半球では、全球凍結解と部分凍結解と多重解が見つかりました。また、初期条件を変えると異なる氷線を持つ部分凍結解、つまり部分凍結解の初期値依存性が得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15</a:t>
            </a:fld>
            <a:endParaRPr kumimoji="1" lang="ja-JP" altLang="en-US"/>
          </a:p>
        </p:txBody>
      </p:sp>
    </p:spTree>
    <p:extLst>
      <p:ext uri="{BB962C8B-B14F-4D97-AF65-F5344CB8AC3E}">
        <p14:creationId xmlns:p14="http://schemas.microsoft.com/office/powerpoint/2010/main" val="169970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16</a:t>
            </a:fld>
            <a:endParaRPr kumimoji="1" lang="ja-JP" altLang="en-US"/>
          </a:p>
        </p:txBody>
      </p:sp>
    </p:spTree>
    <p:extLst>
      <p:ext uri="{BB962C8B-B14F-4D97-AF65-F5344CB8AC3E}">
        <p14:creationId xmlns:p14="http://schemas.microsoft.com/office/powerpoint/2010/main" val="405511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17</a:t>
            </a:fld>
            <a:endParaRPr kumimoji="1" lang="ja-JP" altLang="en-US"/>
          </a:p>
        </p:txBody>
      </p:sp>
    </p:spTree>
    <p:extLst>
      <p:ext uri="{BB962C8B-B14F-4D97-AF65-F5344CB8AC3E}">
        <p14:creationId xmlns:p14="http://schemas.microsoft.com/office/powerpoint/2010/main" val="65990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の地球は比較的温暖な気候をしていますが、これには様々な要素が関係しています。その中の一つに太陽定数が挙げられます。太陽定数が変化すると、現在のような気候は維持できなくな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1</a:t>
            </a:fld>
            <a:endParaRPr kumimoji="1" lang="ja-JP" altLang="en-US"/>
          </a:p>
        </p:txBody>
      </p:sp>
    </p:spTree>
    <p:extLst>
      <p:ext uri="{BB962C8B-B14F-4D97-AF65-F5344CB8AC3E}">
        <p14:creationId xmlns:p14="http://schemas.microsoft.com/office/powerpoint/2010/main" val="89801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大きく分けて </a:t>
            </a:r>
            <a:r>
              <a:rPr kumimoji="1" lang="en-US" altLang="ja-JP" dirty="0" smtClean="0"/>
              <a:t>2</a:t>
            </a:r>
            <a:r>
              <a:rPr kumimoji="1" lang="ja-JP" altLang="en-US" dirty="0" smtClean="0"/>
              <a:t>　</a:t>
            </a:r>
            <a:r>
              <a:rPr kumimoji="1" lang="ja-JP" altLang="en-US" dirty="0" err="1" smtClean="0"/>
              <a:t>つの</a:t>
            </a:r>
            <a:r>
              <a:rPr kumimoji="1" lang="ja-JP" altLang="en-US" dirty="0" smtClean="0"/>
              <a:t>数値モデルを用いて惑星気候の太陽定数依存性について研究されてきました。</a:t>
            </a:r>
            <a:r>
              <a:rPr kumimoji="1" lang="en-US" altLang="ja-JP" dirty="0" smtClean="0"/>
              <a:t>1 </a:t>
            </a:r>
            <a:r>
              <a:rPr kumimoji="1" lang="ja-JP" altLang="en-US" dirty="0" smtClean="0"/>
              <a:t>つ目は南北方向に自由度を持たせた </a:t>
            </a:r>
            <a:r>
              <a:rPr kumimoji="1" lang="en-US" altLang="ja-JP" dirty="0" smtClean="0"/>
              <a:t>1 </a:t>
            </a:r>
            <a:r>
              <a:rPr kumimoji="1" lang="ja-JP" altLang="en-US" dirty="0" smtClean="0"/>
              <a:t>次元エネルギーバランスモデルを用いた研究です。このモデルでは、各緯度帯におけるエネルギー収支の式を計算し地表面温度を求めます。この研究によれば、全球凍結解、部分凍結解、氷なし解（図を用いる）の３つの解が得られ、同じ太陽定数に対して複数の解が得られることがわかりました。もう一つは水平方向と鉛直方向の３次元に自由度を持たせた大気大循環モデルを用いた研究です。このモデルでは</a:t>
            </a:r>
            <a:r>
              <a:rPr lang="ja-JP" altLang="en-US" sz="1200" dirty="0" smtClean="0">
                <a:latin typeface="游ゴシック" panose="020B0400000000000000" pitchFamily="50" charset="-128"/>
                <a:ea typeface="游ゴシック" panose="020B0400000000000000" pitchFamily="50" charset="-128"/>
              </a:rPr>
              <a:t>力学過程</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放射過程</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凝結過程など様々な過程を考慮して</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惑星全体の温度</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風速</a:t>
            </a:r>
            <a:r>
              <a:rPr lang="en-US" altLang="ja-JP" sz="1200" dirty="0" smtClean="0">
                <a:latin typeface="游ゴシック" panose="020B0400000000000000" pitchFamily="50" charset="-128"/>
                <a:ea typeface="游ゴシック" panose="020B0400000000000000" pitchFamily="50" charset="-128"/>
              </a:rPr>
              <a:t>, </a:t>
            </a:r>
            <a:r>
              <a:rPr lang="ja-JP" altLang="en-US" sz="1200" dirty="0" smtClean="0">
                <a:latin typeface="游ゴシック" panose="020B0400000000000000" pitchFamily="50" charset="-128"/>
                <a:ea typeface="游ゴシック" panose="020B0400000000000000" pitchFamily="50" charset="-128"/>
              </a:rPr>
              <a:t>密度分布などを計算します。</a:t>
            </a:r>
            <a:r>
              <a:rPr lang="en-US" altLang="ja-JP" sz="1200" dirty="0" err="1" smtClean="0">
                <a:latin typeface="游ゴシック" panose="020B0400000000000000" pitchFamily="50" charset="-128"/>
                <a:ea typeface="游ゴシック" panose="020B0400000000000000" pitchFamily="50" charset="-128"/>
              </a:rPr>
              <a:t>Ishiwatari</a:t>
            </a:r>
            <a:r>
              <a:rPr lang="en-US" altLang="ja-JP" sz="1200" dirty="0" smtClean="0">
                <a:latin typeface="游ゴシック" panose="020B0400000000000000" pitchFamily="50" charset="-128"/>
                <a:ea typeface="游ゴシック" panose="020B0400000000000000" pitchFamily="50" charset="-128"/>
              </a:rPr>
              <a:t> et al. 2007 </a:t>
            </a:r>
            <a:r>
              <a:rPr lang="ja-JP" altLang="en-US" sz="1200" dirty="0" smtClean="0">
                <a:latin typeface="游ゴシック" panose="020B0400000000000000" pitchFamily="50" charset="-128"/>
                <a:ea typeface="游ゴシック" panose="020B0400000000000000" pitchFamily="50" charset="-128"/>
              </a:rPr>
              <a:t>では大気大循環モデルを用いて惑星気候の太陽定数依存性を調べました。その結果が右図です。この図は惑星の気候状態を氷が張っている緯度に着目しまとめたものです。これをみると、氷線緯度がゼロ度の全球凍結解とゼロ度から９０度の間の部分凍結解と９０度の氷なし解があることや同じ太陽定数に対して複数の状態が解となりうることがわかります。また、放射過程をきちんと計算することで惑星が温まり続ける暴走温室解も得られました。ただし、</a:t>
            </a:r>
            <a:r>
              <a:rPr lang="en-US" altLang="ja-JP" sz="1200" dirty="0" err="1" smtClean="0">
                <a:latin typeface="游ゴシック" panose="020B0400000000000000" pitchFamily="50" charset="-128"/>
                <a:ea typeface="游ゴシック" panose="020B0400000000000000" pitchFamily="50" charset="-128"/>
              </a:rPr>
              <a:t>Ishiwatari</a:t>
            </a:r>
            <a:r>
              <a:rPr lang="en-US" altLang="ja-JP" sz="1200" baseline="0" dirty="0" smtClean="0">
                <a:latin typeface="游ゴシック" panose="020B0400000000000000" pitchFamily="50" charset="-128"/>
                <a:ea typeface="游ゴシック" panose="020B0400000000000000" pitchFamily="50" charset="-128"/>
              </a:rPr>
              <a:t> </a:t>
            </a:r>
            <a:r>
              <a:rPr lang="ja-JP" altLang="en-US" sz="1200" baseline="0" dirty="0" smtClean="0">
                <a:latin typeface="游ゴシック" panose="020B0400000000000000" pitchFamily="50" charset="-128"/>
                <a:ea typeface="游ゴシック" panose="020B0400000000000000" pitchFamily="50" charset="-128"/>
              </a:rPr>
              <a:t>では放射特性が地球とは異なる単純な大気や陸のない全球海惑星、そして熱容量をゼロとした海を考え、また雲を考慮しませんでした。</a:t>
            </a:r>
            <a:endParaRPr lang="en-US" altLang="ja-JP" sz="1200" dirty="0" smtClean="0">
              <a:latin typeface="游ゴシック" panose="020B0400000000000000" pitchFamily="50" charset="-128"/>
              <a:ea typeface="游ゴシック" panose="020B0400000000000000" pitchFamily="50" charset="-128"/>
            </a:endParaRPr>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2</a:t>
            </a:fld>
            <a:endParaRPr kumimoji="1" lang="ja-JP" altLang="en-US"/>
          </a:p>
        </p:txBody>
      </p:sp>
    </p:spTree>
    <p:extLst>
      <p:ext uri="{BB962C8B-B14F-4D97-AF65-F5344CB8AC3E}">
        <p14:creationId xmlns:p14="http://schemas.microsoft.com/office/powerpoint/2010/main" val="48354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そこで、本研究では大気大循環モデルを用いて地球気候の太陽定数依存性を調べることを目的としました。研究内容としては、大気大循環モデルを用いて </a:t>
            </a:r>
            <a:r>
              <a:rPr kumimoji="1" lang="en-US" altLang="ja-JP" dirty="0" smtClean="0"/>
              <a:t>12 </a:t>
            </a:r>
            <a:r>
              <a:rPr kumimoji="1" lang="ja-JP" altLang="en-US" dirty="0" smtClean="0"/>
              <a:t>個の実験を実施し、その氷線緯度と太陽定数の関係を調べました。次にその過程で見つかった部分凍結解の初期値依存性についてしらべました。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3</a:t>
            </a:fld>
            <a:endParaRPr kumimoji="1" lang="ja-JP" altLang="en-US"/>
          </a:p>
        </p:txBody>
      </p:sp>
    </p:spTree>
    <p:extLst>
      <p:ext uri="{BB962C8B-B14F-4D97-AF65-F5344CB8AC3E}">
        <p14:creationId xmlns:p14="http://schemas.microsoft.com/office/powerpoint/2010/main" val="149786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本研究で用いた大気大循環モデルはより地球気候を再現できるモデルをもちいました。具体的には、放射過程は、</a:t>
            </a:r>
            <a:r>
              <a:rPr kumimoji="1" lang="en-US" altLang="ja-JP" dirty="0" smtClean="0"/>
              <a:t>H2O</a:t>
            </a:r>
            <a:r>
              <a:rPr kumimoji="1" lang="ja-JP" altLang="en-US" dirty="0" err="1" smtClean="0"/>
              <a:t>、</a:t>
            </a:r>
            <a:r>
              <a:rPr kumimoji="1" lang="en-US" altLang="ja-JP" dirty="0" smtClean="0"/>
              <a:t>CO2</a:t>
            </a:r>
            <a:r>
              <a:rPr kumimoji="1" lang="ja-JP" altLang="en-US" dirty="0" err="1" smtClean="0"/>
              <a:t>、</a:t>
            </a:r>
            <a:r>
              <a:rPr kumimoji="1" lang="ja-JP" altLang="en-US" dirty="0" smtClean="0"/>
              <a:t>オゾン等の吸収散乱や、雲を考慮し、深さ </a:t>
            </a:r>
            <a:r>
              <a:rPr kumimoji="1" lang="en-US" altLang="ja-JP" dirty="0" smtClean="0"/>
              <a:t>60 m </a:t>
            </a:r>
            <a:r>
              <a:rPr kumimoji="1" lang="ja-JP" altLang="en-US" dirty="0" smtClean="0"/>
              <a:t>の熱容量を考慮した海を使用します。また、地形を考慮し、アルベド分布は地球のアルベド分布を与えます。・・・・・・・・・・。また、複数の初期条件を用います。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4</a:t>
            </a:fld>
            <a:endParaRPr kumimoji="1" lang="ja-JP" altLang="en-US"/>
          </a:p>
        </p:txBody>
      </p:sp>
    </p:spTree>
    <p:extLst>
      <p:ext uri="{BB962C8B-B14F-4D97-AF65-F5344CB8AC3E}">
        <p14:creationId xmlns:p14="http://schemas.microsoft.com/office/powerpoint/2010/main" val="277984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結果がこの図です。横軸に・・・・・・・・・。ここでは南半球のみを示しています。南半球では、全球凍結解と部分凍結解と多重解が見つかりました。また、（クリック）初期条件を変えると異なる氷線を持つ部分凍結解、つまり部分凍結解の初期値依存性が得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5</a:t>
            </a:fld>
            <a:endParaRPr kumimoji="1" lang="ja-JP" altLang="en-US"/>
          </a:p>
        </p:txBody>
      </p:sp>
    </p:spTree>
    <p:extLst>
      <p:ext uri="{BB962C8B-B14F-4D97-AF65-F5344CB8AC3E}">
        <p14:creationId xmlns:p14="http://schemas.microsoft.com/office/powerpoint/2010/main" val="31614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本発表では、この部分凍結解の初期値依存性について調べた結果を発表します。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6</a:t>
            </a:fld>
            <a:endParaRPr kumimoji="1" lang="ja-JP" altLang="en-US"/>
          </a:p>
        </p:txBody>
      </p:sp>
    </p:spTree>
    <p:extLst>
      <p:ext uri="{BB962C8B-B14F-4D97-AF65-F5344CB8AC3E}">
        <p14:creationId xmlns:p14="http://schemas.microsoft.com/office/powerpoint/2010/main" val="133321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作成したエネルギーバランスモデルの説明です。支配方程式は右図のように吸収する太陽放射と射出する地球放射と水平方向の熱輸送を考慮しています。また太陽放射は緯度の分布を考慮した関数を与えます。計算領域は赤道から極までを考え、両端での熱の出入りはないとします。この方程式を平衡状態になるまで時間発展させ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7</a:t>
            </a:fld>
            <a:endParaRPr kumimoji="1" lang="ja-JP" altLang="en-US"/>
          </a:p>
        </p:txBody>
      </p:sp>
    </p:spTree>
    <p:extLst>
      <p:ext uri="{BB962C8B-B14F-4D97-AF65-F5344CB8AC3E}">
        <p14:creationId xmlns:p14="http://schemas.microsoft.com/office/powerpoint/2010/main" val="335118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細かい設定はこのとおりです。凝固点は</a:t>
            </a:r>
            <a:r>
              <a:rPr kumimoji="1" lang="en-US" altLang="ja-JP" dirty="0" smtClean="0"/>
              <a:t>271.15 K, </a:t>
            </a:r>
            <a:r>
              <a:rPr kumimoji="1" lang="ja-JP" altLang="en-US" dirty="0" smtClean="0"/>
              <a:t>水平格子点数は先ほどの大気大循環モデルで用いた水平格子点数とおなじ </a:t>
            </a:r>
            <a:r>
              <a:rPr kumimoji="1" lang="en-US" altLang="ja-JP" dirty="0" smtClean="0"/>
              <a:t>16 </a:t>
            </a:r>
            <a:r>
              <a:rPr kumimoji="1" lang="ja-JP" altLang="en-US" dirty="0" smtClean="0"/>
              <a:t>とそれに加えて </a:t>
            </a:r>
            <a:r>
              <a:rPr kumimoji="1" lang="en-US" altLang="ja-JP" dirty="0" smtClean="0"/>
              <a:t>50 500 </a:t>
            </a:r>
            <a:r>
              <a:rPr kumimoji="1" lang="ja-JP" altLang="en-US" dirty="0" smtClean="0"/>
              <a:t>をもちいます。初期条件は全球凍結状態、低緯度に氷線をもつ部分凍結状態、高緯度に氷線をもつ部分凍結状態、氷なし状態を与えます。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A5F62E-C140-4DFA-A8AF-1F583FA20CEF}" type="slidenum">
              <a:rPr kumimoji="1" lang="ja-JP" altLang="en-US" smtClean="0"/>
              <a:t>8</a:t>
            </a:fld>
            <a:endParaRPr kumimoji="1" lang="ja-JP" altLang="en-US"/>
          </a:p>
        </p:txBody>
      </p:sp>
    </p:spTree>
    <p:extLst>
      <p:ext uri="{BB962C8B-B14F-4D97-AF65-F5344CB8AC3E}">
        <p14:creationId xmlns:p14="http://schemas.microsoft.com/office/powerpoint/2010/main" val="104730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19249" y="806764"/>
            <a:ext cx="7661710"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0" y="1129432"/>
            <a:ext cx="7354943" cy="2452435"/>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7810745" y="802312"/>
            <a:ext cx="1181141" cy="2990973"/>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5"/>
            <a:ext cx="7684797" cy="95245"/>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3713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6209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72996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275855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5421606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2809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3556" y="6511003"/>
            <a:ext cx="3086100" cy="365125"/>
          </a:xfrm>
          <a:prstGeom prst="rect">
            <a:avLst/>
          </a:prstGeom>
        </p:spPr>
        <p:txBody>
          <a:bodyPr/>
          <a:lstStyle/>
          <a:p>
            <a:r>
              <a:rPr kumimoji="1" lang="zh-TW" altLang="en-US" dirty="0"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42528637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2. </a:t>
            </a:r>
            <a:r>
              <a:rPr lang="ja-JP" altLang="en-US" dirty="0" smtClean="0"/>
              <a:t>モデル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52995"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7" y="6530830"/>
            <a:ext cx="3084703"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5290849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507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5911233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742082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510572"/>
            <a:ext cx="3086100" cy="365125"/>
          </a:xfrm>
        </p:spPr>
        <p:txBody>
          <a:bodyPr/>
          <a:lstStyle>
            <a:lvl1pPr>
              <a:defRPr>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720128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99519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104133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2828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46745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021945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816684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0434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4044814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87003" y="691433"/>
            <a:ext cx="7886700" cy="2852737"/>
          </a:xfrm>
        </p:spPr>
        <p:txBody>
          <a:bodyPr anchor="b">
            <a:normAutofit/>
          </a:bodyPr>
          <a:lstStyle>
            <a:lvl1pPr>
              <a:defRPr sz="4000" b="1"/>
            </a:lvl1pPr>
          </a:lstStyle>
          <a:p>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/30</a:t>
            </a:r>
            <a:endParaRPr kumimoji="1" lang="ja-JP" altLang="en-US" sz="1600" b="1" dirty="0">
              <a:solidFill>
                <a:schemeClr val="bg1"/>
              </a:solidFill>
              <a:latin typeface="+mj-ea"/>
              <a:ea typeface="+mj-ea"/>
            </a:endParaRPr>
          </a:p>
        </p:txBody>
      </p:sp>
      <p:sp>
        <p:nvSpPr>
          <p:cNvPr id="21" name="正方形/長方形 20"/>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5"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2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7" name="テキスト ボックス 2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/24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27852355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586021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7555139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232496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37449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776092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29957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026888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161631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4272100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472369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3059999" y="6520385"/>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6083999" y="6511553"/>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0" y="6517209"/>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1185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731206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136151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87003" y="691433"/>
            <a:ext cx="7886700" cy="2852737"/>
          </a:xfrm>
        </p:spPr>
        <p:txBody>
          <a:bodyPr anchor="b">
            <a:normAutofit/>
          </a:bodyPr>
          <a:lstStyle>
            <a:lvl1pPr>
              <a:defRPr sz="4000" b="1"/>
            </a:lvl1pPr>
          </a:lstStyle>
          <a:p>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5" name="Footer Placeholder 4"/>
          <p:cNvSpPr>
            <a:spLocks noGrp="1"/>
          </p:cNvSpPr>
          <p:nvPr>
            <p:ph type="ftr" sz="quarter" idx="3"/>
          </p:nvPr>
        </p:nvSpPr>
        <p:spPr>
          <a:xfrm>
            <a:off x="2993556" y="6513496"/>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4"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5" name="テキスト ボックス 14"/>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5060501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216661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811445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21525106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510572"/>
            <a:ext cx="3086100" cy="365125"/>
          </a:xfrm>
          <a:prstGeom prst="rect">
            <a:avLst/>
          </a:prstGeom>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245107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8170619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8278798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95568361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0728488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89328" y="6497229"/>
            <a:ext cx="2057400" cy="365125"/>
          </a:xfrm>
          <a:prstGeom prst="rect">
            <a:avLst/>
          </a:prstGeom>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a:xfrm>
            <a:off x="2997899" y="6492875"/>
            <a:ext cx="3086100" cy="365125"/>
          </a:xfrm>
          <a:prstGeom prst="rect">
            <a:avLst/>
          </a:prstGeom>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054582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142073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65335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58054989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13"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4" name="テキスト ボックス 13"/>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/16</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252912377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9584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752843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3405690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723510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320072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696746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79189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4097021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794547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993357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 name="正方形/長方形 19"/>
          <p:cNvSpPr/>
          <p:nvPr userDrawn="1"/>
        </p:nvSpPr>
        <p:spPr>
          <a:xfrm>
            <a:off x="-3840" y="806764"/>
            <a:ext cx="6712648" cy="2790798"/>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9251" y="1129432"/>
            <a:ext cx="6689558" cy="2468130"/>
          </a:xfrm>
        </p:spPr>
        <p:txBody>
          <a:bodyPr anchor="b">
            <a:normAutofit/>
          </a:bodyPr>
          <a:lstStyle>
            <a:lvl1pPr algn="ctr">
              <a:defRPr sz="4000">
                <a:solidFill>
                  <a:schemeClr val="bg1"/>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9192" y="392023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マスター サブタイトルの書式設定</a:t>
            </a:r>
            <a:endParaRPr lang="en-US" dirty="0"/>
          </a:p>
        </p:txBody>
      </p:sp>
      <p:sp>
        <p:nvSpPr>
          <p:cNvPr id="21" name="正方形/長方形 20"/>
          <p:cNvSpPr/>
          <p:nvPr userDrawn="1"/>
        </p:nvSpPr>
        <p:spPr>
          <a:xfrm>
            <a:off x="6900341" y="806764"/>
            <a:ext cx="2044398" cy="298559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3839" y="3705726"/>
            <a:ext cx="6712647" cy="86628"/>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9694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1270535"/>
            <a:ext cx="7886700" cy="4906428"/>
          </a:xfrm>
        </p:spPr>
        <p:txBody>
          <a:bodyPr/>
          <a:lstStyle>
            <a:lvl1pPr>
              <a:lnSpc>
                <a:spcPct val="125000"/>
              </a:lnSpc>
              <a:defRPr sz="2400"/>
            </a:lvl1pPr>
            <a:lvl2pPr>
              <a:lnSpc>
                <a:spcPct val="125000"/>
              </a:lnSpc>
              <a:defRPr sz="2000"/>
            </a:lvl2pPr>
            <a:lvl3pPr>
              <a:lnSpc>
                <a:spcPct val="100000"/>
              </a:lnSpc>
              <a:defRPr sz="1600"/>
            </a:lvl3pPr>
            <a:lvl4pPr>
              <a:lnSpc>
                <a:spcPct val="100000"/>
              </a:lnSpc>
              <a:defRPr sz="1400"/>
            </a:lvl4pPr>
            <a:lvl5pPr>
              <a:lnSpc>
                <a:spcPct val="100000"/>
              </a:lnSpc>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Slide Number Placeholder 5"/>
          <p:cNvSpPr>
            <a:spLocks noGrp="1"/>
          </p:cNvSpPr>
          <p:nvPr>
            <p:ph type="sldNum" sz="quarter" idx="12"/>
          </p:nvPr>
        </p:nvSpPr>
        <p:spPr>
          <a:xfrm>
            <a:off x="6748492" y="6492874"/>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8563559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7003" y="691433"/>
            <a:ext cx="7886700" cy="2852737"/>
          </a:xfrm>
        </p:spPr>
        <p:txBody>
          <a:bodyPr anchor="b">
            <a:normAutofit/>
          </a:bodyPr>
          <a:lstStyle>
            <a:lvl1pPr>
              <a:defRPr sz="4000" b="1"/>
            </a:lvl1pPr>
          </a:lstStyle>
          <a:p>
            <a:r>
              <a:rPr lang="en-US" altLang="ja-JP" dirty="0" smtClean="0"/>
              <a:t>1. </a:t>
            </a:r>
            <a:r>
              <a:rPr lang="ja-JP" altLang="en-US" dirty="0" smtClean="0"/>
              <a:t>はじめに</a:t>
            </a:r>
            <a:endParaRPr lang="en-US" dirty="0"/>
          </a:p>
        </p:txBody>
      </p:sp>
      <p:sp>
        <p:nvSpPr>
          <p:cNvPr id="29" name="正方形/長方形 28"/>
          <p:cNvSpPr/>
          <p:nvPr userDrawn="1"/>
        </p:nvSpPr>
        <p:spPr>
          <a:xfrm>
            <a:off x="171499" y="3544170"/>
            <a:ext cx="8414236" cy="45719"/>
          </a:xfrm>
          <a:prstGeom prst="rect">
            <a:avLst/>
          </a:prstGeom>
          <a:solidFill>
            <a:srgbClr val="94BEE4">
              <a:alpha val="80000"/>
            </a:srgbClr>
          </a:solidFill>
          <a:ln>
            <a:solidFill>
              <a:srgbClr val="BAE1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4"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25"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6" name="テキスト ボックス 25"/>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/33</a:t>
            </a:r>
            <a:endParaRPr kumimoji="1" lang="ja-JP" altLang="en-US" sz="1600" b="1" dirty="0">
              <a:solidFill>
                <a:schemeClr val="bg1"/>
              </a:solidFill>
              <a:latin typeface="+mj-ea"/>
              <a:ea typeface="+mj-ea"/>
            </a:endParaRPr>
          </a:p>
        </p:txBody>
      </p:sp>
    </p:spTree>
    <p:extLst>
      <p:ext uri="{BB962C8B-B14F-4D97-AF65-F5344CB8AC3E}">
        <p14:creationId xmlns:p14="http://schemas.microsoft.com/office/powerpoint/2010/main" val="3251638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495354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2018/02/13</a:t>
            </a:r>
            <a:endParaRPr kumimoji="1" lang="ja-JP" altLang="en-US"/>
          </a:p>
        </p:txBody>
      </p:sp>
      <p:sp>
        <p:nvSpPr>
          <p:cNvPr id="8" name="Footer Placeholder 7"/>
          <p:cNvSpPr>
            <a:spLocks noGrp="1"/>
          </p:cNvSpPr>
          <p:nvPr>
            <p:ph type="ftr" sz="quarter" idx="11"/>
          </p:nvPr>
        </p:nvSpPr>
        <p:spPr/>
        <p:txBody>
          <a:bodyPr/>
          <a:lstStyle/>
          <a:p>
            <a:r>
              <a:rPr kumimoji="1" lang="zh-TW" altLang="en-US" smtClean="0"/>
              <a:t>修士論文審査会</a:t>
            </a:r>
            <a:endParaRPr kumimoji="1" lang="ja-JP" altLang="en-US"/>
          </a:p>
        </p:txBody>
      </p:sp>
      <p:sp>
        <p:nvSpPr>
          <p:cNvPr id="9" name="Slide Number Placeholder 8"/>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509805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2018/02/13</a:t>
            </a:r>
            <a:endParaRPr kumimoji="1" lang="ja-JP" altLang="en-US"/>
          </a:p>
        </p:txBody>
      </p:sp>
      <p:sp>
        <p:nvSpPr>
          <p:cNvPr id="4" name="Footer Placeholder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Slide Number Placeholder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284345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4254427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9104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2018/02/13</a:t>
            </a:r>
            <a:endParaRPr lang="ja-JP" altLang="en-US" dirty="0"/>
          </a:p>
        </p:txBody>
      </p:sp>
      <p:sp>
        <p:nvSpPr>
          <p:cNvPr id="4" name="フッター プレースホルダー 3"/>
          <p:cNvSpPr>
            <a:spLocks noGrp="1"/>
          </p:cNvSpPr>
          <p:nvPr>
            <p:ph type="ftr" sz="quarter" idx="11"/>
          </p:nvPr>
        </p:nvSpPr>
        <p:spPr/>
        <p:txBody>
          <a:bodyPr/>
          <a:lstStyle/>
          <a:p>
            <a:r>
              <a:rPr lang="zh-TW" altLang="en-US" smtClean="0"/>
              <a:t>修士論文審査会</a:t>
            </a:r>
            <a:endParaRPr lang="ja-JP" altLang="en-US" dirty="0"/>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lang="ja-JP" altLang="en-US" smtClean="0"/>
              <a:pPr/>
              <a:t>‹#›</a:t>
            </a:fld>
            <a:endParaRPr lang="en-US" altLang="ja-JP" dirty="0" smtClean="0"/>
          </a:p>
        </p:txBody>
      </p:sp>
    </p:spTree>
    <p:extLst>
      <p:ext uri="{BB962C8B-B14F-4D97-AF65-F5344CB8AC3E}">
        <p14:creationId xmlns:p14="http://schemas.microsoft.com/office/powerpoint/2010/main" val="1300352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555089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2018/02/13</a:t>
            </a:r>
            <a:endParaRPr kumimoji="1" lang="ja-JP" altLang="en-US"/>
          </a:p>
        </p:txBody>
      </p:sp>
      <p:sp>
        <p:nvSpPr>
          <p:cNvPr id="6" name="Footer Placeholder 5"/>
          <p:cNvSpPr>
            <a:spLocks noGrp="1"/>
          </p:cNvSpPr>
          <p:nvPr>
            <p:ph type="ftr" sz="quarter" idx="11"/>
          </p:nvPr>
        </p:nvSpPr>
        <p:spPr/>
        <p:txBody>
          <a:bodyPr/>
          <a:lstStyle/>
          <a:p>
            <a:r>
              <a:rPr kumimoji="1" lang="zh-TW" altLang="en-US" smtClean="0"/>
              <a:t>修士論文審査会</a:t>
            </a:r>
            <a:endParaRPr kumimoji="1" lang="ja-JP" altLang="en-US"/>
          </a:p>
        </p:txBody>
      </p:sp>
      <p:sp>
        <p:nvSpPr>
          <p:cNvPr id="7" name="Slide Number Placeholder 6"/>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411906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2008404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2018/02/13</a:t>
            </a:r>
            <a:endParaRPr kumimoji="1" lang="ja-JP" altLang="en-US"/>
          </a:p>
        </p:txBody>
      </p:sp>
      <p:sp>
        <p:nvSpPr>
          <p:cNvPr id="5" name="Footer Placeholder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Slide Number Placeholder 5"/>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37980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34100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2018/02/13</a:t>
            </a:r>
            <a:endParaRPr kumimoji="1" lang="ja-JP" altLang="en-US"/>
          </a:p>
        </p:txBody>
      </p:sp>
      <p:sp>
        <p:nvSpPr>
          <p:cNvPr id="3" name="Footer Placeholder 2"/>
          <p:cNvSpPr>
            <a:spLocks noGrp="1"/>
          </p:cNvSpPr>
          <p:nvPr>
            <p:ph type="ftr" sz="quarter" idx="11"/>
          </p:nvPr>
        </p:nvSpPr>
        <p:spPr/>
        <p:txBody>
          <a:bodyPr/>
          <a:lstStyle/>
          <a:p>
            <a:r>
              <a:rPr kumimoji="1" lang="zh-TW" altLang="en-US" smtClean="0"/>
              <a:t>修士論文審査会</a:t>
            </a:r>
            <a:endParaRPr kumimoji="1" lang="ja-JP" altLang="en-US"/>
          </a:p>
        </p:txBody>
      </p:sp>
      <p:sp>
        <p:nvSpPr>
          <p:cNvPr id="4" name="Slide Number Placeholder 3"/>
          <p:cNvSpPr>
            <a:spLocks noGrp="1"/>
          </p:cNvSpPr>
          <p:nvPr>
            <p:ph type="sldNum" sz="quarter" idx="12"/>
          </p:nvPr>
        </p:nvSpPr>
        <p:spPr>
          <a:xfrm>
            <a:off x="6742594" y="6501407"/>
            <a:ext cx="2057400" cy="365125"/>
          </a:xfrm>
          <a:prstGeom prst="rect">
            <a:avLst/>
          </a:prstGeom>
        </p:spPr>
        <p:txBody>
          <a:bodyPr/>
          <a:lstStyle/>
          <a:p>
            <a:fld id="{CAFBEBFA-988F-40E0-ADF6-7BADD92C03B8}" type="slidenum">
              <a:rPr kumimoji="1" lang="ja-JP" altLang="en-US" smtClean="0"/>
              <a:t>‹#›</a:t>
            </a:fld>
            <a:endParaRPr kumimoji="1" lang="ja-JP" altLang="en-US"/>
          </a:p>
        </p:txBody>
      </p:sp>
    </p:spTree>
    <p:extLst>
      <p:ext uri="{BB962C8B-B14F-4D97-AF65-F5344CB8AC3E}">
        <p14:creationId xmlns:p14="http://schemas.microsoft.com/office/powerpoint/2010/main" val="141550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3004248" y="6516471"/>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317435" y="-13213"/>
            <a:ext cx="1445342" cy="369332"/>
          </a:xfrm>
          <a:prstGeom prst="rect">
            <a:avLst/>
          </a:prstGeom>
          <a:noFill/>
        </p:spPr>
        <p:txBody>
          <a:bodyPr wrap="square" rtlCol="0">
            <a:spAutoFit/>
          </a:bodyPr>
          <a:lstStyle/>
          <a:p>
            <a:r>
              <a:rPr kumimoji="1" lang="ja-JP" altLang="en-US" baseline="0" dirty="0" smtClean="0">
                <a:solidFill>
                  <a:schemeClr val="bg1"/>
                </a:solidFill>
              </a:rPr>
              <a:t> はじめに</a:t>
            </a:r>
            <a:endParaRPr kumimoji="1" lang="ja-JP" altLang="en-US" dirty="0">
              <a:solidFill>
                <a:schemeClr val="bg1"/>
              </a:solidFill>
            </a:endParaRPr>
          </a:p>
        </p:txBody>
      </p:sp>
      <p:sp>
        <p:nvSpPr>
          <p:cNvPr id="1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444249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25" r:id="rId7"/>
    <p:sldLayoutId id="2147483672"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565208" y="-13213"/>
            <a:ext cx="1445342" cy="369332"/>
          </a:xfrm>
          <a:prstGeom prst="rect">
            <a:avLst/>
          </a:prstGeom>
          <a:noFill/>
        </p:spPr>
        <p:txBody>
          <a:bodyPr wrap="square" rtlCol="0">
            <a:spAutoFit/>
          </a:bodyPr>
          <a:lstStyle/>
          <a:p>
            <a:r>
              <a:rPr kumimoji="1" lang="ja-JP" altLang="en-US" baseline="0" dirty="0" smtClean="0">
                <a:solidFill>
                  <a:schemeClr val="bg1"/>
                </a:solidFill>
              </a:rPr>
              <a:t>モデル </a:t>
            </a:r>
            <a:endParaRPr kumimoji="1" lang="ja-JP" altLang="en-US" dirty="0">
              <a:solidFill>
                <a:schemeClr val="bg1"/>
              </a:solidFill>
            </a:endParaRPr>
          </a:p>
        </p:txBody>
      </p:sp>
      <p:sp>
        <p:nvSpPr>
          <p:cNvPr id="23" name="正方形/長方形 22"/>
          <p:cNvSpPr/>
          <p:nvPr userDrawn="1"/>
        </p:nvSpPr>
        <p:spPr>
          <a:xfrm>
            <a:off x="3052995"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7"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16" name="Slide Number Placeholder 5"/>
          <p:cNvSpPr>
            <a:spLocks noGrp="1"/>
          </p:cNvSpPr>
          <p:nvPr>
            <p:ph type="sldNum" sz="quarter" idx="4"/>
          </p:nvPr>
        </p:nvSpPr>
        <p:spPr>
          <a:xfrm>
            <a:off x="6742594" y="6513496"/>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777320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43299" y="17564"/>
            <a:ext cx="4575896" cy="307777"/>
          </a:xfrm>
          <a:prstGeom prst="rect">
            <a:avLst/>
          </a:prstGeom>
          <a:noFill/>
        </p:spPr>
        <p:txBody>
          <a:bodyPr wrap="square" rtlCol="0">
            <a:spAutoFit/>
          </a:bodyPr>
          <a:lstStyle/>
          <a:p>
            <a:r>
              <a:rPr kumimoji="1" lang="ja-JP" altLang="en-US" sz="1400" dirty="0" smtClean="0">
                <a:solidFill>
                  <a:schemeClr val="bg1"/>
                </a:solidFill>
              </a:rPr>
              <a:t>エネルギーバランスモデルにおけるアルベドの表現の影響</a:t>
            </a:r>
            <a:endParaRPr kumimoji="1" lang="ja-JP" altLang="en-US" sz="1400" dirty="0">
              <a:solidFill>
                <a:schemeClr val="bg1"/>
              </a:solidFill>
            </a:endParaRPr>
          </a:p>
        </p:txBody>
      </p:sp>
      <p:sp>
        <p:nvSpPr>
          <p:cNvPr id="16" name="テキスト ボックス 15"/>
          <p:cNvSpPr txBox="1"/>
          <p:nvPr userDrawn="1"/>
        </p:nvSpPr>
        <p:spPr>
          <a:xfrm>
            <a:off x="8652471" y="6492875"/>
            <a:ext cx="639053" cy="338554"/>
          </a:xfrm>
          <a:prstGeom prst="rect">
            <a:avLst/>
          </a:prstGeom>
          <a:noFill/>
        </p:spPr>
        <p:txBody>
          <a:bodyPr wrap="square" rtlCol="0">
            <a:spAutoFit/>
          </a:bodyPr>
          <a:lstStyle/>
          <a:p>
            <a:r>
              <a:rPr kumimoji="1" lang="en-US" altLang="ja-JP" sz="1600" b="1" dirty="0" smtClean="0">
                <a:solidFill>
                  <a:schemeClr val="bg1"/>
                </a:solidFill>
                <a:latin typeface="+mj-ea"/>
                <a:ea typeface="+mj-ea"/>
              </a:rPr>
              <a:t>/30</a:t>
            </a:r>
            <a:endParaRPr kumimoji="1" lang="ja-JP" altLang="en-US" sz="1600" b="1" dirty="0">
              <a:solidFill>
                <a:schemeClr val="bg1"/>
              </a:solidFill>
              <a:latin typeface="+mj-ea"/>
              <a:ea typeface="+mj-ea"/>
            </a:endParaRPr>
          </a:p>
        </p:txBody>
      </p:sp>
      <p:sp>
        <p:nvSpPr>
          <p:cNvPr id="17" name="正方形/長方形 16"/>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1" name="Footer Placeholder 4"/>
          <p:cNvSpPr>
            <a:spLocks noGrp="1"/>
          </p:cNvSpPr>
          <p:nvPr>
            <p:ph type="ftr" sz="quarter" idx="3"/>
          </p:nvPr>
        </p:nvSpPr>
        <p:spPr>
          <a:xfrm>
            <a:off x="2997899" y="6516471"/>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22"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3" name="テキスト ボックス 22"/>
          <p:cNvSpPr txBox="1"/>
          <p:nvPr userDrawn="1"/>
        </p:nvSpPr>
        <p:spPr>
          <a:xfrm>
            <a:off x="8652470" y="6519446"/>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11081182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6059298" y="6530830"/>
            <a:ext cx="3084702"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21"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2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27" name="テキスト ボックス 26"/>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/14</a:t>
            </a:r>
            <a:endParaRPr kumimoji="1" lang="ja-JP" altLang="en-US" sz="1600" b="1" dirty="0">
              <a:solidFill>
                <a:schemeClr val="bg1"/>
              </a:solidFill>
              <a:latin typeface="+mn-lt"/>
              <a:ea typeface="+mj-ea"/>
            </a:endParaRPr>
          </a:p>
        </p:txBody>
      </p:sp>
      <p:sp>
        <p:nvSpPr>
          <p:cNvPr id="15" name="テキスト ボックス 14"/>
          <p:cNvSpPr txBox="1"/>
          <p:nvPr userDrawn="1"/>
        </p:nvSpPr>
        <p:spPr>
          <a:xfrm>
            <a:off x="246114" y="0"/>
            <a:ext cx="5201228" cy="338554"/>
          </a:xfrm>
          <a:prstGeom prst="rect">
            <a:avLst/>
          </a:prstGeom>
          <a:noFill/>
        </p:spPr>
        <p:txBody>
          <a:bodyPr wrap="square" rtlCol="0">
            <a:spAutoFit/>
          </a:bodyPr>
          <a:lstStyle/>
          <a:p>
            <a:r>
              <a:rPr kumimoji="1" lang="ja-JP" altLang="en-US" sz="1600" baseline="0" dirty="0" smtClean="0">
                <a:solidFill>
                  <a:schemeClr val="bg1"/>
                </a:solidFill>
              </a:rPr>
              <a:t>エネルギーバランスモデルの太陽定数増減実験 </a:t>
            </a:r>
            <a:endParaRPr kumimoji="1" lang="ja-JP" altLang="en-US" sz="1600" dirty="0">
              <a:solidFill>
                <a:schemeClr val="bg1"/>
              </a:solidFill>
            </a:endParaRPr>
          </a:p>
        </p:txBody>
      </p:sp>
    </p:spTree>
    <p:extLst>
      <p:ext uri="{BB962C8B-B14F-4D97-AF65-F5344CB8AC3E}">
        <p14:creationId xmlns:p14="http://schemas.microsoft.com/office/powerpoint/2010/main" val="9117859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2997899" y="6510572"/>
            <a:ext cx="3086100" cy="365125"/>
          </a:xfrm>
          <a:prstGeom prst="rect">
            <a:avLst/>
          </a:prstGeom>
        </p:spPr>
        <p:txBody>
          <a:bodyPr vert="horz" lIns="91440" tIns="45720" rIns="91440" bIns="45720" rtlCol="0" anchor="ctr"/>
          <a:lstStyle>
            <a:lvl1pPr algn="ctr">
              <a:defRPr sz="1600" b="1">
                <a:solidFill>
                  <a:schemeClr val="bg1"/>
                </a:solidFill>
                <a:latin typeface="游ゴシック" panose="020B0400000000000000" pitchFamily="50" charset="-128"/>
                <a:ea typeface="游ゴシック" panose="020B0400000000000000" pitchFamily="50" charset="-128"/>
              </a:defRPr>
            </a:lvl1pPr>
          </a:lstStyle>
          <a:p>
            <a:r>
              <a:rPr lang="zh-TW" altLang="en-US" dirty="0"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userDrawn="1"/>
        </p:nvSpPr>
        <p:spPr>
          <a:xfrm>
            <a:off x="3659597" y="-13213"/>
            <a:ext cx="1445342" cy="369332"/>
          </a:xfrm>
          <a:prstGeom prst="rect">
            <a:avLst/>
          </a:prstGeom>
          <a:noFill/>
        </p:spPr>
        <p:txBody>
          <a:bodyPr wrap="square" rtlCol="0">
            <a:spAutoFit/>
          </a:bodyPr>
          <a:lstStyle/>
          <a:p>
            <a:r>
              <a:rPr kumimoji="1" lang="ja-JP" altLang="en-US" dirty="0" smtClean="0">
                <a:solidFill>
                  <a:schemeClr val="bg1"/>
                </a:solidFill>
              </a:rPr>
              <a:t>まとめ</a:t>
            </a:r>
            <a:endParaRPr kumimoji="1" lang="ja-JP" altLang="en-US" dirty="0">
              <a:solidFill>
                <a:schemeClr val="bg1"/>
              </a:solidFill>
            </a:endParaRPr>
          </a:p>
        </p:txBody>
      </p:sp>
      <p:sp>
        <p:nvSpPr>
          <p:cNvPr id="16"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7" name="テキスト ボックス 16"/>
          <p:cNvSpPr txBox="1"/>
          <p:nvPr userDrawn="1"/>
        </p:nvSpPr>
        <p:spPr>
          <a:xfrm>
            <a:off x="8639897" y="6523857"/>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/14</a:t>
            </a:r>
          </a:p>
        </p:txBody>
      </p:sp>
    </p:spTree>
    <p:extLst>
      <p:ext uri="{BB962C8B-B14F-4D97-AF65-F5344CB8AC3E}">
        <p14:creationId xmlns:p14="http://schemas.microsoft.com/office/powerpoint/2010/main" val="10812252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userDrawn="1"/>
        </p:nvSpPr>
        <p:spPr>
          <a:xfrm>
            <a:off x="3035298" y="6530830"/>
            <a:ext cx="3024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6059298" y="6530830"/>
            <a:ext cx="3060000" cy="32717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1" y="6530830"/>
            <a:ext cx="3060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628650" y="1030921"/>
            <a:ext cx="7886700" cy="55712"/>
          </a:xfrm>
          <a:prstGeom prst="rect">
            <a:avLst/>
          </a:prstGeom>
          <a:solidFill>
            <a:schemeClr val="tx2">
              <a:lumMod val="40000"/>
              <a:lumOff val="60000"/>
              <a:alpha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28650" y="408489"/>
            <a:ext cx="6822913" cy="60469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89328" y="6497229"/>
            <a:ext cx="2057400" cy="365125"/>
          </a:xfrm>
          <a:prstGeom prst="rect">
            <a:avLst/>
          </a:prstGeom>
        </p:spPr>
        <p:txBody>
          <a:bodyPr vert="horz" lIns="91440" tIns="45720" rIns="91440" bIns="45720" rtlCol="0" anchor="ctr"/>
          <a:lstStyle>
            <a:lvl1pPr algn="l">
              <a:defRPr sz="1600" b="1">
                <a:solidFill>
                  <a:schemeClr val="bg1"/>
                </a:solidFill>
              </a:defRPr>
            </a:lvl1pPr>
          </a:lstStyle>
          <a:p>
            <a:r>
              <a:rPr lang="en-US" altLang="ja-JP" smtClean="0"/>
              <a:t>2018/02/13</a:t>
            </a:r>
            <a:endParaRPr lang="ja-JP" altLang="en-US" dirty="0"/>
          </a:p>
        </p:txBody>
      </p:sp>
      <p:sp>
        <p:nvSpPr>
          <p:cNvPr id="5" name="Footer Placeholder 4"/>
          <p:cNvSpPr>
            <a:spLocks noGrp="1"/>
          </p:cNvSpPr>
          <p:nvPr>
            <p:ph type="ftr" sz="quarter" idx="3"/>
          </p:nvPr>
        </p:nvSpPr>
        <p:spPr>
          <a:xfrm>
            <a:off x="2997899" y="6492875"/>
            <a:ext cx="3086100" cy="365125"/>
          </a:xfrm>
          <a:prstGeom prst="rect">
            <a:avLst/>
          </a:prstGeom>
        </p:spPr>
        <p:txBody>
          <a:bodyPr vert="horz" lIns="91440" tIns="45720" rIns="91440" bIns="45720" rtlCol="0" anchor="ctr"/>
          <a:lstStyle>
            <a:lvl1pPr algn="ctr">
              <a:defRPr sz="1600" b="1">
                <a:solidFill>
                  <a:schemeClr val="bg1"/>
                </a:solidFill>
              </a:defRPr>
            </a:lvl1pPr>
          </a:lstStyle>
          <a:p>
            <a:r>
              <a:rPr lang="zh-TW" altLang="en-US" smtClean="0"/>
              <a:t>修士論文審査会</a:t>
            </a:r>
            <a:endParaRPr lang="ja-JP" altLang="en-US" dirty="0"/>
          </a:p>
        </p:txBody>
      </p:sp>
      <p:sp>
        <p:nvSpPr>
          <p:cNvPr id="7" name="正方形/長方形 6"/>
          <p:cNvSpPr/>
          <p:nvPr userDrawn="1"/>
        </p:nvSpPr>
        <p:spPr>
          <a:xfrm>
            <a:off x="1" y="7868"/>
            <a:ext cx="4572000" cy="327170"/>
          </a:xfrm>
          <a:prstGeom prst="rect">
            <a:avLst/>
          </a:prstGeom>
          <a:solidFill>
            <a:srgbClr val="215483"/>
          </a:solidFill>
          <a:ln>
            <a:solidFill>
              <a:srgbClr val="215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4572000" y="7868"/>
            <a:ext cx="4572000" cy="327170"/>
          </a:xfrm>
          <a:prstGeom prst="rect">
            <a:avLst/>
          </a:prstGeom>
          <a:solidFill>
            <a:srgbClr val="0C9FDA"/>
          </a:solidFill>
          <a:ln>
            <a:solidFill>
              <a:srgbClr val="0C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Slide Number Placeholder 5"/>
          <p:cNvSpPr>
            <a:spLocks noGrp="1"/>
          </p:cNvSpPr>
          <p:nvPr>
            <p:ph type="sldNum" sz="quarter" idx="4"/>
          </p:nvPr>
        </p:nvSpPr>
        <p:spPr>
          <a:xfrm>
            <a:off x="6742594" y="6501407"/>
            <a:ext cx="2057400" cy="365125"/>
          </a:xfrm>
          <a:prstGeom prst="rect">
            <a:avLst/>
          </a:prstGeom>
        </p:spPr>
        <p:txBody>
          <a:bodyPr vert="horz" lIns="91440" tIns="45720" rIns="91440" bIns="45720" rtlCol="0" anchor="ctr"/>
          <a:lstStyle>
            <a:lvl1pPr algn="r">
              <a:defRPr sz="1600" b="1">
                <a:solidFill>
                  <a:schemeClr val="bg1"/>
                </a:solidFill>
              </a:defRPr>
            </a:lvl1pPr>
          </a:lstStyle>
          <a:p>
            <a:fld id="{CAFBEBFA-988F-40E0-ADF6-7BADD92C03B8}" type="slidenum">
              <a:rPr lang="ja-JP" altLang="en-US" smtClean="0"/>
              <a:pPr/>
              <a:t>‹#›</a:t>
            </a:fld>
            <a:endParaRPr lang="en-US" altLang="ja-JP" dirty="0" smtClean="0"/>
          </a:p>
        </p:txBody>
      </p:sp>
      <p:sp>
        <p:nvSpPr>
          <p:cNvPr id="16" name="テキスト ボックス 15"/>
          <p:cNvSpPr txBox="1"/>
          <p:nvPr userDrawn="1"/>
        </p:nvSpPr>
        <p:spPr>
          <a:xfrm>
            <a:off x="8652471" y="6516471"/>
            <a:ext cx="639053" cy="338554"/>
          </a:xfrm>
          <a:prstGeom prst="rect">
            <a:avLst/>
          </a:prstGeom>
          <a:noFill/>
        </p:spPr>
        <p:txBody>
          <a:bodyPr wrap="square" rtlCol="0">
            <a:spAutoFit/>
          </a:bodyPr>
          <a:lstStyle/>
          <a:p>
            <a:r>
              <a:rPr kumimoji="1" lang="en-US" altLang="ja-JP" sz="1600" b="1" dirty="0" smtClean="0">
                <a:solidFill>
                  <a:schemeClr val="bg1"/>
                </a:solidFill>
                <a:latin typeface="+mn-lt"/>
                <a:ea typeface="+mj-ea"/>
              </a:rPr>
              <a:t>/24</a:t>
            </a:r>
            <a:endParaRPr kumimoji="1" lang="ja-JP" altLang="en-US" sz="1600" b="1" dirty="0">
              <a:solidFill>
                <a:schemeClr val="bg1"/>
              </a:solidFill>
              <a:latin typeface="+mn-lt"/>
              <a:ea typeface="+mj-ea"/>
            </a:endParaRPr>
          </a:p>
        </p:txBody>
      </p:sp>
    </p:spTree>
    <p:extLst>
      <p:ext uri="{BB962C8B-B14F-4D97-AF65-F5344CB8AC3E}">
        <p14:creationId xmlns:p14="http://schemas.microsoft.com/office/powerpoint/2010/main" val="34567495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9.png"/><Relationship Id="rId7"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7.emf"/><Relationship Id="rId5" Type="http://schemas.openxmlformats.org/officeDocument/2006/relationships/image" Target="../media/image5.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tmp"/><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4.tmp"/><Relationship Id="rId5" Type="http://schemas.openxmlformats.org/officeDocument/2006/relationships/image" Target="../media/image23.tm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34.tm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511" y="1140124"/>
            <a:ext cx="7586368" cy="2448107"/>
          </a:xfrm>
        </p:spPr>
        <p:txBody>
          <a:bodyPr>
            <a:normAutofit/>
          </a:bodyPr>
          <a:lstStyle/>
          <a:p>
            <a:r>
              <a:rPr lang="ja-JP" altLang="en-US" sz="2800" dirty="0" smtClean="0"/>
              <a:t>大気大循環モデルを用いた</a:t>
            </a:r>
            <a:r>
              <a:rPr lang="en-US" altLang="ja-JP" sz="2800" dirty="0" smtClean="0"/>
              <a:t/>
            </a:r>
            <a:br>
              <a:rPr lang="en-US" altLang="ja-JP" sz="2800" dirty="0" smtClean="0"/>
            </a:br>
            <a:r>
              <a:rPr lang="ja-JP" altLang="en-US" sz="2800" dirty="0" smtClean="0"/>
              <a:t>地球気候の太陽定数依存性に関する数値的研究</a:t>
            </a:r>
            <a:endParaRPr kumimoji="1" lang="ja-JP" altLang="en-US" sz="2800" dirty="0"/>
          </a:p>
        </p:txBody>
      </p:sp>
      <p:sp>
        <p:nvSpPr>
          <p:cNvPr id="3" name="サブタイトル 2"/>
          <p:cNvSpPr>
            <a:spLocks noGrp="1"/>
          </p:cNvSpPr>
          <p:nvPr>
            <p:ph type="subTitle" idx="1"/>
          </p:nvPr>
        </p:nvSpPr>
        <p:spPr>
          <a:xfrm>
            <a:off x="-120315" y="4122360"/>
            <a:ext cx="6858000" cy="2089253"/>
          </a:xfrm>
        </p:spPr>
        <p:txBody>
          <a:bodyPr>
            <a:normAutofit/>
          </a:bodyPr>
          <a:lstStyle/>
          <a:p>
            <a:r>
              <a:rPr kumimoji="1" lang="ja-JP" altLang="en-US" dirty="0" smtClean="0"/>
              <a:t>流体地球物理学教育研究分野</a:t>
            </a:r>
            <a:endParaRPr kumimoji="1" lang="en-US" altLang="ja-JP" dirty="0" smtClean="0"/>
          </a:p>
          <a:p>
            <a:r>
              <a:rPr lang="en-US" altLang="ja-JP" dirty="0" smtClean="0"/>
              <a:t>163s409s</a:t>
            </a:r>
            <a:endParaRPr kumimoji="1" lang="en-US" altLang="ja-JP" dirty="0" smtClean="0"/>
          </a:p>
          <a:p>
            <a:r>
              <a:rPr kumimoji="1" lang="ja-JP" altLang="en-US" dirty="0" smtClean="0"/>
              <a:t>松田 幸樹</a:t>
            </a:r>
            <a:endParaRPr kumimoji="1" lang="en-US" altLang="ja-JP" dirty="0" smtClean="0"/>
          </a:p>
          <a:p>
            <a:r>
              <a:rPr kumimoji="1" lang="en-US" altLang="ja-JP" dirty="0" smtClean="0"/>
              <a:t>2018 </a:t>
            </a:r>
            <a:r>
              <a:rPr kumimoji="1" lang="ja-JP" altLang="en-US" dirty="0" smtClean="0"/>
              <a:t>年 </a:t>
            </a:r>
            <a:r>
              <a:rPr lang="en-US" altLang="ja-JP" dirty="0" smtClean="0"/>
              <a:t>2</a:t>
            </a:r>
            <a:r>
              <a:rPr kumimoji="1" lang="en-US" altLang="ja-JP" dirty="0" smtClean="0"/>
              <a:t> </a:t>
            </a:r>
            <a:r>
              <a:rPr kumimoji="1" lang="ja-JP" altLang="en-US" dirty="0" smtClean="0"/>
              <a:t>月 </a:t>
            </a:r>
            <a:r>
              <a:rPr lang="en-US" altLang="ja-JP" dirty="0" smtClean="0"/>
              <a:t>13</a:t>
            </a:r>
            <a:r>
              <a:rPr kumimoji="1" lang="en-US" altLang="ja-JP" dirty="0" smtClean="0"/>
              <a:t> </a:t>
            </a:r>
            <a:r>
              <a:rPr kumimoji="1" lang="ja-JP" altLang="en-US" dirty="0" smtClean="0"/>
              <a:t>日 </a:t>
            </a:r>
            <a:r>
              <a:rPr lang="ja-JP" altLang="en-US" dirty="0" smtClean="0"/>
              <a:t>修士論文審査会</a:t>
            </a:r>
            <a:endParaRPr kumimoji="1" lang="ja-JP" altLang="en-US" dirty="0"/>
          </a:p>
        </p:txBody>
      </p:sp>
    </p:spTree>
    <p:extLst>
      <p:ext uri="{BB962C8B-B14F-4D97-AF65-F5344CB8AC3E}">
        <p14:creationId xmlns:p14="http://schemas.microsoft.com/office/powerpoint/2010/main" val="996324654"/>
      </p:ext>
    </p:extLst>
  </p:cSld>
  <p:clrMapOvr>
    <a:masterClrMapping/>
  </p:clrMapOvr>
  <mc:AlternateContent xmlns:mc="http://schemas.openxmlformats.org/markup-compatibility/2006" xmlns:p14="http://schemas.microsoft.com/office/powerpoint/2010/main">
    <mc:Choice Requires="p14">
      <p:transition spd="slow" p14:dur="2000" advTm="1679"/>
    </mc:Choice>
    <mc:Fallback xmlns="">
      <p:transition spd="slow" advTm="16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dcl_lat-deg_16-2.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2069" t="19094" r="31793" b="10263"/>
          <a:stretch/>
        </p:blipFill>
        <p:spPr>
          <a:xfrm>
            <a:off x="602759" y="1121204"/>
            <a:ext cx="4225094" cy="3010509"/>
          </a:xfrm>
          <a:prstGeom prst="rect">
            <a:avLst/>
          </a:prstGeom>
        </p:spPr>
      </p:pic>
      <p:sp>
        <p:nvSpPr>
          <p:cNvPr id="21" name="正方形/長方形 20"/>
          <p:cNvSpPr/>
          <p:nvPr/>
        </p:nvSpPr>
        <p:spPr>
          <a:xfrm>
            <a:off x="6829702" y="1992858"/>
            <a:ext cx="1921539" cy="109134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2018/02/13</a:t>
            </a:r>
            <a:endParaRPr kumimoji="1" lang="ja-JP" altLang="en-US"/>
          </a:p>
        </p:txBody>
      </p:sp>
      <p:sp>
        <p:nvSpPr>
          <p:cNvPr id="3" name="フッター プレースホルダー 2"/>
          <p:cNvSpPr>
            <a:spLocks noGrp="1"/>
          </p:cNvSpPr>
          <p:nvPr>
            <p:ph type="ftr" sz="quarter" idx="11"/>
          </p:nvPr>
        </p:nvSpPr>
        <p:spPr>
          <a:xfrm>
            <a:off x="2997899" y="6518099"/>
            <a:ext cx="3086100" cy="365125"/>
          </a:xfrm>
        </p:spPr>
        <p:txBody>
          <a:bodyPr/>
          <a:lstStyle/>
          <a:p>
            <a:r>
              <a:rPr kumimoji="1" lang="zh-TW" altLang="en-US" dirty="0" smtClean="0"/>
              <a:t>修士論文審査会</a:t>
            </a:r>
            <a:endParaRPr kumimoji="1" lang="ja-JP" altLang="en-US" dirty="0"/>
          </a:p>
        </p:txBody>
      </p:sp>
      <p:sp>
        <p:nvSpPr>
          <p:cNvPr id="4" name="スライド番号プレースホルダー 3"/>
          <p:cNvSpPr>
            <a:spLocks noGrp="1"/>
          </p:cNvSpPr>
          <p:nvPr>
            <p:ph type="sldNum" sz="quarter" idx="12"/>
          </p:nvPr>
        </p:nvSpPr>
        <p:spPr/>
        <p:txBody>
          <a:bodyPr/>
          <a:lstStyle/>
          <a:p>
            <a:fld id="{CAFBEBFA-988F-40E0-ADF6-7BADD92C03B8}" type="slidenum">
              <a:rPr kumimoji="1" lang="ja-JP" altLang="en-US" smtClean="0"/>
              <a:t>9</a:t>
            </a:fld>
            <a:endParaRPr kumimoji="1" lang="ja-JP" altLang="en-US"/>
          </a:p>
        </p:txBody>
      </p:sp>
      <p:sp>
        <p:nvSpPr>
          <p:cNvPr id="15" name="テキスト ボックス 14"/>
          <p:cNvSpPr txBox="1"/>
          <p:nvPr/>
        </p:nvSpPr>
        <p:spPr>
          <a:xfrm>
            <a:off x="7040884" y="2059470"/>
            <a:ext cx="1710357" cy="954107"/>
          </a:xfrm>
          <a:prstGeom prst="rect">
            <a:avLst/>
          </a:prstGeom>
          <a:noFill/>
        </p:spPr>
        <p:txBody>
          <a:bodyPr wrap="square" rtlCol="0">
            <a:spAutoFit/>
          </a:bodyPr>
          <a:lstStyle/>
          <a:p>
            <a:r>
              <a:rPr kumimoji="1" lang="en-US" altLang="ja-JP" sz="14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[IC250]</a:t>
            </a: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[PIC6_300-250]</a:t>
            </a:r>
          </a:p>
          <a:p>
            <a:r>
              <a:rPr lang="en-US" altLang="ja-JP" sz="1400" dirty="0" smtClean="0">
                <a:latin typeface="游ゴシック" panose="020B0400000000000000" pitchFamily="50" charset="-128"/>
                <a:ea typeface="游ゴシック" panose="020B0400000000000000" pitchFamily="50" charset="-128"/>
              </a:rPr>
              <a:t>: [PIC11_300-250]</a:t>
            </a:r>
            <a:endParaRPr lang="en-US" altLang="ja-JP" sz="1400" dirty="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[NI300]</a:t>
            </a:r>
          </a:p>
        </p:txBody>
      </p:sp>
      <p:sp>
        <p:nvSpPr>
          <p:cNvPr id="16" name="円/楕円 15"/>
          <p:cNvSpPr/>
          <p:nvPr/>
        </p:nvSpPr>
        <p:spPr>
          <a:xfrm>
            <a:off x="6973189" y="2369245"/>
            <a:ext cx="90000" cy="90000"/>
          </a:xfrm>
          <a:prstGeom prst="ellipse">
            <a:avLst/>
          </a:prstGeom>
          <a:solidFill>
            <a:schemeClr val="bg1"/>
          </a:solidFill>
          <a:ln>
            <a:solidFill>
              <a:srgbClr val="003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867885" y="2059470"/>
            <a:ext cx="345057" cy="369332"/>
          </a:xfrm>
          <a:prstGeom prst="rect">
            <a:avLst/>
          </a:prstGeom>
          <a:noFill/>
        </p:spPr>
        <p:txBody>
          <a:bodyPr wrap="square" rtlCol="0">
            <a:spAutoFit/>
          </a:bodyPr>
          <a:lstStyle/>
          <a:p>
            <a:r>
              <a:rPr kumimoji="1" lang="en-US" altLang="ja-JP" dirty="0" smtClean="0">
                <a:solidFill>
                  <a:srgbClr val="CC99FF"/>
                </a:solidFill>
              </a:rPr>
              <a:t>*</a:t>
            </a:r>
            <a:endParaRPr kumimoji="1" lang="ja-JP" altLang="en-US" dirty="0">
              <a:solidFill>
                <a:srgbClr val="CC99FF"/>
              </a:solidFill>
            </a:endParaRPr>
          </a:p>
        </p:txBody>
      </p:sp>
      <p:sp>
        <p:nvSpPr>
          <p:cNvPr id="18" name="テキスト ボックス 17"/>
          <p:cNvSpPr txBox="1"/>
          <p:nvPr/>
        </p:nvSpPr>
        <p:spPr>
          <a:xfrm>
            <a:off x="6848835" y="2499118"/>
            <a:ext cx="345057" cy="276999"/>
          </a:xfrm>
          <a:prstGeom prst="rect">
            <a:avLst/>
          </a:prstGeom>
          <a:noFill/>
        </p:spPr>
        <p:txBody>
          <a:bodyPr wrap="square" rtlCol="0">
            <a:spAutoFit/>
          </a:bodyPr>
          <a:lstStyle/>
          <a:p>
            <a:r>
              <a:rPr kumimoji="1" lang="en-US" altLang="ja-JP" sz="1200" dirty="0" smtClean="0">
                <a:solidFill>
                  <a:srgbClr val="2DF828"/>
                </a:solidFill>
              </a:rPr>
              <a:t>×</a:t>
            </a:r>
            <a:endParaRPr kumimoji="1" lang="ja-JP" altLang="en-US" sz="1200" dirty="0">
              <a:solidFill>
                <a:srgbClr val="2DF828"/>
              </a:solidFill>
            </a:endParaRPr>
          </a:p>
        </p:txBody>
      </p:sp>
      <p:sp>
        <p:nvSpPr>
          <p:cNvPr id="19" name="テキスト ボックス 18"/>
          <p:cNvSpPr txBox="1"/>
          <p:nvPr/>
        </p:nvSpPr>
        <p:spPr>
          <a:xfrm>
            <a:off x="6863203" y="2723322"/>
            <a:ext cx="345057" cy="246221"/>
          </a:xfrm>
          <a:prstGeom prst="rect">
            <a:avLst/>
          </a:prstGeom>
          <a:noFill/>
        </p:spPr>
        <p:txBody>
          <a:bodyPr wrap="square" rtlCol="0">
            <a:spAutoFit/>
          </a:bodyPr>
          <a:lstStyle/>
          <a:p>
            <a:r>
              <a:rPr kumimoji="1" lang="ja-JP" altLang="en-US" sz="1000" dirty="0" smtClean="0">
                <a:solidFill>
                  <a:srgbClr val="FF0000"/>
                </a:solidFill>
              </a:rPr>
              <a:t>＋</a:t>
            </a:r>
            <a:endParaRPr kumimoji="1" lang="ja-JP" altLang="en-US" sz="1000" dirty="0">
              <a:solidFill>
                <a:srgbClr val="FF0000"/>
              </a:solidFill>
            </a:endParaRPr>
          </a:p>
        </p:txBody>
      </p:sp>
      <p:sp>
        <p:nvSpPr>
          <p:cNvPr id="22" name="テキスト ボックス 21"/>
          <p:cNvSpPr txBox="1"/>
          <p:nvPr/>
        </p:nvSpPr>
        <p:spPr>
          <a:xfrm>
            <a:off x="184099" y="4685876"/>
            <a:ext cx="506241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水平格子点数 </a:t>
            </a:r>
            <a:r>
              <a:rPr kumimoji="1" lang="en-US" altLang="ja-JP" sz="1600" dirty="0" smtClean="0">
                <a:latin typeface="游ゴシック" panose="020B0400000000000000" pitchFamily="50" charset="-128"/>
                <a:ea typeface="游ゴシック" panose="020B0400000000000000" pitchFamily="50" charset="-128"/>
              </a:rPr>
              <a:t>16 </a:t>
            </a:r>
            <a:r>
              <a:rPr kumimoji="1" lang="ja-JP" altLang="en-US" sz="1600" dirty="0" smtClean="0">
                <a:latin typeface="游ゴシック" panose="020B0400000000000000" pitchFamily="50" charset="-128"/>
                <a:ea typeface="游ゴシック" panose="020B0400000000000000" pitchFamily="50" charset="-128"/>
              </a:rPr>
              <a:t>のときの太陽定数と氷線緯度の関係</a:t>
            </a:r>
            <a:endParaRPr kumimoji="1" lang="en-US" altLang="ja-JP" sz="1600" dirty="0" smtClean="0">
              <a:latin typeface="游ゴシック" panose="020B0400000000000000" pitchFamily="50" charset="-128"/>
              <a:ea typeface="游ゴシック" panose="020B0400000000000000" pitchFamily="50" charset="-128"/>
            </a:endParaRPr>
          </a:p>
          <a:p>
            <a:r>
              <a:rPr lang="en-US"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氷</a:t>
            </a:r>
            <a:r>
              <a:rPr lang="ja-JP" altLang="en-US" sz="1600" dirty="0">
                <a:latin typeface="游ゴシック" panose="020B0400000000000000" pitchFamily="50" charset="-128"/>
                <a:ea typeface="游ゴシック" panose="020B0400000000000000" pitchFamily="50" charset="-128"/>
              </a:rPr>
              <a:t>線</a:t>
            </a:r>
            <a:r>
              <a:rPr lang="ja-JP" altLang="en-US" sz="1600" dirty="0" smtClean="0">
                <a:latin typeface="游ゴシック" panose="020B0400000000000000" pitchFamily="50" charset="-128"/>
                <a:ea typeface="游ゴシック" panose="020B0400000000000000" pitchFamily="50" charset="-128"/>
              </a:rPr>
              <a:t>緯度は凝固点</a:t>
            </a:r>
            <a:r>
              <a:rPr lang="ja-JP" altLang="en-US" sz="1600" dirty="0">
                <a:latin typeface="游ゴシック" panose="020B0400000000000000" pitchFamily="50" charset="-128"/>
                <a:ea typeface="游ゴシック" panose="020B0400000000000000" pitchFamily="50" charset="-128"/>
              </a:rPr>
              <a:t>の前後の格子点の温度の線形補間で</a:t>
            </a:r>
            <a:r>
              <a:rPr lang="ja-JP" altLang="en-US" sz="1600" dirty="0" smtClean="0">
                <a:latin typeface="游ゴシック" panose="020B0400000000000000" pitchFamily="50" charset="-128"/>
                <a:ea typeface="游ゴシック" panose="020B0400000000000000" pitchFamily="50" charset="-128"/>
              </a:rPr>
              <a:t>求める</a:t>
            </a:r>
            <a:r>
              <a:rPr lang="en-US" altLang="ja-JP" sz="1600" dirty="0" smtClean="0">
                <a:latin typeface="游ゴシック" panose="020B0400000000000000" pitchFamily="50" charset="-128"/>
                <a:ea typeface="游ゴシック" panose="020B0400000000000000" pitchFamily="50" charset="-128"/>
              </a:rPr>
              <a:t>)</a:t>
            </a:r>
            <a:endParaRPr lang="en-US" altLang="ja-JP" sz="16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5435726" y="4285568"/>
            <a:ext cx="3750962" cy="2262158"/>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n"/>
            </a:pPr>
            <a:r>
              <a:rPr lang="en-US" altLang="ja-JP" sz="1600" dirty="0" smtClean="0">
                <a:latin typeface="游ゴシック" panose="020B0400000000000000" pitchFamily="50" charset="-128"/>
                <a:ea typeface="游ゴシック" panose="020B0400000000000000" pitchFamily="50" charset="-128"/>
              </a:rPr>
              <a:t>3 </a:t>
            </a:r>
            <a:r>
              <a:rPr lang="ja-JP" altLang="en-US" sz="1600" dirty="0" smtClean="0">
                <a:latin typeface="游ゴシック" panose="020B0400000000000000" pitchFamily="50" charset="-128"/>
                <a:ea typeface="游ゴシック" panose="020B0400000000000000" pitchFamily="50" charset="-128"/>
              </a:rPr>
              <a:t>種類の解が得られた</a:t>
            </a:r>
            <a:endParaRPr lang="en-US" altLang="ja-JP" sz="1600" dirty="0">
              <a:latin typeface="游ゴシック" panose="020B0400000000000000" pitchFamily="50" charset="-128"/>
              <a:ea typeface="游ゴシック" panose="020B0400000000000000" pitchFamily="50" charset="-128"/>
            </a:endParaRPr>
          </a:p>
          <a:p>
            <a:pPr marL="742950" lvl="1" indent="-285750">
              <a:lnSpc>
                <a:spcPct val="150000"/>
              </a:lnSpc>
              <a:buClr>
                <a:srgbClr val="0070C0"/>
              </a:buClr>
              <a:buFont typeface="Wingdings" panose="05000000000000000000" pitchFamily="2" charset="2"/>
              <a:buChar char="p"/>
            </a:pPr>
            <a:r>
              <a:rPr lang="ja-JP" altLang="en-US" sz="1400" dirty="0">
                <a:latin typeface="游ゴシック" panose="020B0400000000000000" pitchFamily="50" charset="-128"/>
                <a:ea typeface="游ゴシック" panose="020B0400000000000000" pitchFamily="50" charset="-128"/>
              </a:rPr>
              <a:t>全球</a:t>
            </a:r>
            <a:r>
              <a:rPr lang="ja-JP" altLang="en-US" sz="1400" dirty="0" smtClean="0">
                <a:latin typeface="游ゴシック" panose="020B0400000000000000" pitchFamily="50" charset="-128"/>
                <a:ea typeface="游ゴシック" panose="020B0400000000000000" pitchFamily="50" charset="-128"/>
              </a:rPr>
              <a:t>凍結解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部分凍結解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a:t>
            </a:r>
            <a:r>
              <a:rPr lang="ja-JP" altLang="en-US" sz="1400" dirty="0">
                <a:latin typeface="游ゴシック" panose="020B0400000000000000" pitchFamily="50" charset="-128"/>
                <a:ea typeface="游ゴシック" panose="020B0400000000000000" pitchFamily="50" charset="-128"/>
              </a:rPr>
              <a:t>解</a:t>
            </a:r>
            <a:endParaRPr lang="en-US" altLang="ja-JP" sz="14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多重解が得られた</a:t>
            </a:r>
            <a:endParaRPr lang="en-US" altLang="ja-JP" sz="16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ある</a:t>
            </a:r>
            <a:r>
              <a:rPr lang="ja-JP" altLang="en-US" sz="1600" dirty="0">
                <a:latin typeface="游ゴシック" panose="020B0400000000000000" pitchFamily="50" charset="-128"/>
                <a:ea typeface="游ゴシック" panose="020B0400000000000000" pitchFamily="50" charset="-128"/>
              </a:rPr>
              <a:t>太陽</a:t>
            </a:r>
            <a:r>
              <a:rPr lang="ja-JP" altLang="en-US" sz="1600" dirty="0" smtClean="0">
                <a:latin typeface="游ゴシック" panose="020B0400000000000000" pitchFamily="50" charset="-128"/>
                <a:ea typeface="游ゴシック" panose="020B0400000000000000" pitchFamily="50" charset="-128"/>
              </a:rPr>
              <a:t>定数に対して</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部分凍結</a:t>
            </a:r>
            <a:r>
              <a:rPr lang="ja-JP" altLang="en-US" sz="1600" dirty="0">
                <a:latin typeface="游ゴシック" panose="020B0400000000000000" pitchFamily="50" charset="-128"/>
                <a:ea typeface="游ゴシック" panose="020B0400000000000000" pitchFamily="50" charset="-128"/>
              </a:rPr>
              <a:t>解</a:t>
            </a:r>
            <a:r>
              <a:rPr lang="ja-JP" altLang="en-US" sz="1600" dirty="0" smtClean="0">
                <a:latin typeface="游ゴシック" panose="020B0400000000000000" pitchFamily="50" charset="-128"/>
                <a:ea typeface="游ゴシック" panose="020B0400000000000000" pitchFamily="50" charset="-128"/>
              </a:rPr>
              <a:t>の初期値依存性が現れた </a:t>
            </a:r>
            <a:r>
              <a:rPr lang="en-US" altLang="ja-JP"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例</a:t>
            </a:r>
            <a:r>
              <a:rPr lang="ja-JP" altLang="en-US" sz="1600" dirty="0" smtClean="0">
                <a:latin typeface="游ゴシック" panose="020B0400000000000000" pitchFamily="50" charset="-128"/>
                <a:ea typeface="游ゴシック" panose="020B0400000000000000" pitchFamily="50" charset="-128"/>
              </a:rPr>
              <a:t>えば</a:t>
            </a:r>
            <a:r>
              <a:rPr lang="en-US" altLang="ja-JP" sz="1600" dirty="0" smtClean="0">
                <a:latin typeface="游ゴシック" panose="020B0400000000000000" pitchFamily="50" charset="-128"/>
                <a:ea typeface="游ゴシック" panose="020B0400000000000000" pitchFamily="50" charset="-128"/>
              </a:rPr>
              <a:t> Q = 300 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　</a:t>
            </a:r>
            <a:endParaRPr lang="en-US" altLang="ja-JP" sz="1600" dirty="0" smtClean="0">
              <a:latin typeface="游ゴシック" panose="020B0400000000000000" pitchFamily="50" charset="-128"/>
              <a:ea typeface="游ゴシック" panose="020B0400000000000000" pitchFamily="50" charset="-128"/>
            </a:endParaRPr>
          </a:p>
        </p:txBody>
      </p:sp>
      <p:sp>
        <p:nvSpPr>
          <p:cNvPr id="27" name="タイトル 1"/>
          <p:cNvSpPr txBox="1">
            <a:spLocks/>
          </p:cNvSpPr>
          <p:nvPr/>
        </p:nvSpPr>
        <p:spPr>
          <a:xfrm>
            <a:off x="628650" y="408489"/>
            <a:ext cx="6822913" cy="604693"/>
          </a:xfrm>
          <a:prstGeom prst="rect">
            <a:avLst/>
          </a:prstGeom>
        </p:spPr>
        <p:txBody>
          <a:bodyPr/>
          <a:lst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a:lstStyle>
          <a:p>
            <a:r>
              <a:rPr lang="ja-JP" altLang="en-US" dirty="0" smtClean="0"/>
              <a:t>氷線緯度と太陽定数の関係</a:t>
            </a:r>
            <a:endParaRPr lang="ja-JP" altLang="en-US" dirty="0"/>
          </a:p>
        </p:txBody>
      </p:sp>
      <p:sp>
        <p:nvSpPr>
          <p:cNvPr id="30" name="テキスト ボックス 29"/>
          <p:cNvSpPr txBox="1"/>
          <p:nvPr/>
        </p:nvSpPr>
        <p:spPr>
          <a:xfrm rot="16200000">
            <a:off x="-152288" y="2278855"/>
            <a:ext cx="1210588" cy="400110"/>
          </a:xfrm>
          <a:prstGeom prst="rect">
            <a:avLst/>
          </a:prstGeom>
          <a:noFill/>
        </p:spPr>
        <p:txBody>
          <a:bodyPr wrap="none" rtlCol="0">
            <a:spAutoFit/>
          </a:bodyPr>
          <a:lstStyle/>
          <a:p>
            <a:r>
              <a:rPr lang="ja-JP" altLang="en-US" sz="2000" dirty="0" smtClean="0">
                <a:latin typeface="游ゴシック" panose="020B0400000000000000" pitchFamily="50" charset="-128"/>
                <a:ea typeface="游ゴシック" panose="020B0400000000000000" pitchFamily="50" charset="-128"/>
              </a:rPr>
              <a:t>氷線</a:t>
            </a:r>
            <a:r>
              <a:rPr lang="ja-JP" altLang="en-US" sz="2000" dirty="0">
                <a:latin typeface="游ゴシック" panose="020B0400000000000000" pitchFamily="50" charset="-128"/>
                <a:ea typeface="游ゴシック" panose="020B0400000000000000" pitchFamily="50" charset="-128"/>
              </a:rPr>
              <a:t>緯度</a:t>
            </a:r>
            <a:endParaRPr kumimoji="1" lang="ja-JP" altLang="en-US" sz="2000"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2098410" y="4131713"/>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4827852" y="1238475"/>
            <a:ext cx="1344347" cy="369332"/>
          </a:xfrm>
          <a:prstGeom prst="rect">
            <a:avLst/>
          </a:prstGeom>
          <a:solidFill>
            <a:srgbClr val="FF0000">
              <a:alpha val="5000"/>
            </a:srgbClr>
          </a:solidFill>
          <a:ln>
            <a:solidFill>
              <a:srgbClr val="FF0000"/>
            </a:solidFill>
          </a:ln>
        </p:spPr>
        <p:txBody>
          <a:bodyPr wrap="square" rtlCol="0">
            <a:spAutoFit/>
          </a:bodyPr>
          <a:lstStyle/>
          <a:p>
            <a:pPr algn="ctr"/>
            <a:r>
              <a:rPr kumimoji="1" lang="ja-JP" altLang="en-US" dirty="0" smtClean="0">
                <a:solidFill>
                  <a:srgbClr val="FF0000"/>
                </a:solidFill>
                <a:latin typeface="游ゴシック" panose="020B0400000000000000" pitchFamily="50" charset="-128"/>
                <a:ea typeface="游ゴシック" panose="020B0400000000000000" pitchFamily="50" charset="-128"/>
              </a:rPr>
              <a:t>氷なし解</a:t>
            </a: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37" name="テキスト ボックス 36"/>
          <p:cNvSpPr txBox="1"/>
          <p:nvPr/>
        </p:nvSpPr>
        <p:spPr>
          <a:xfrm>
            <a:off x="4821114" y="2521041"/>
            <a:ext cx="1338828" cy="369332"/>
          </a:xfrm>
          <a:prstGeom prst="rect">
            <a:avLst/>
          </a:prstGeom>
          <a:noFill/>
          <a:ln>
            <a:noFill/>
          </a:ln>
        </p:spPr>
        <p:txBody>
          <a:bodyPr wrap="none" rtlCol="0">
            <a:spAutoFit/>
          </a:bodyPr>
          <a:lstStyle/>
          <a:p>
            <a:r>
              <a:rPr kumimoji="1" lang="ja-JP" altLang="en-US" dirty="0" smtClean="0">
                <a:solidFill>
                  <a:srgbClr val="00B050"/>
                </a:solidFill>
                <a:latin typeface="游ゴシック" panose="020B0400000000000000" pitchFamily="50" charset="-128"/>
                <a:ea typeface="游ゴシック" panose="020B0400000000000000" pitchFamily="50" charset="-128"/>
              </a:rPr>
              <a:t>部分凍結解</a:t>
            </a:r>
            <a:endParaRPr kumimoji="1" lang="ja-JP" altLang="en-US" dirty="0">
              <a:solidFill>
                <a:srgbClr val="00B050"/>
              </a:solidFill>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4834390" y="1663700"/>
            <a:ext cx="1337810" cy="2182133"/>
          </a:xfrm>
          <a:prstGeom prst="rect">
            <a:avLst/>
          </a:prstGeom>
          <a:solidFill>
            <a:srgbClr val="00B050">
              <a:alpha val="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827852" y="3896716"/>
            <a:ext cx="1344348" cy="369332"/>
          </a:xfrm>
          <a:prstGeom prst="rect">
            <a:avLst/>
          </a:prstGeom>
          <a:solidFill>
            <a:srgbClr val="0A0ADC">
              <a:alpha val="5000"/>
            </a:srgbClr>
          </a:solidFill>
          <a:ln>
            <a:solidFill>
              <a:srgbClr val="0A0ADC"/>
            </a:solidFill>
          </a:ln>
        </p:spPr>
        <p:txBody>
          <a:bodyPr wrap="square" rtlCol="0">
            <a:spAutoFit/>
          </a:bodyPr>
          <a:lstStyle/>
          <a:p>
            <a:r>
              <a:rPr kumimoji="1" lang="ja-JP" altLang="en-US" dirty="0" smtClean="0">
                <a:solidFill>
                  <a:srgbClr val="0A0ADC"/>
                </a:solidFill>
                <a:latin typeface="游ゴシック" panose="020B0400000000000000" pitchFamily="50" charset="-128"/>
                <a:ea typeface="游ゴシック" panose="020B0400000000000000" pitchFamily="50" charset="-128"/>
              </a:rPr>
              <a:t>全球凍結解</a:t>
            </a:r>
            <a:endParaRPr kumimoji="1" lang="ja-JP" altLang="en-US" dirty="0">
              <a:solidFill>
                <a:srgbClr val="0A0ADC"/>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21262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dcl_lat-deg_500.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2275" t="18607" r="31311" b="10385"/>
          <a:stretch/>
        </p:blipFill>
        <p:spPr>
          <a:xfrm>
            <a:off x="789329" y="3317172"/>
            <a:ext cx="3167492" cy="2257516"/>
          </a:xfrm>
          <a:prstGeom prst="rect">
            <a:avLst/>
          </a:prstGeom>
        </p:spPr>
      </p:pic>
      <p:pic>
        <p:nvPicPr>
          <p:cNvPr id="32" name="図 31" descr="dcl_lat-deg_50-2.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12276" t="18728" r="31517" b="9898"/>
          <a:stretch/>
        </p:blipFill>
        <p:spPr>
          <a:xfrm>
            <a:off x="3916551" y="1110434"/>
            <a:ext cx="3069096" cy="2206737"/>
          </a:xfrm>
          <a:prstGeom prst="rect">
            <a:avLst/>
          </a:prstGeom>
        </p:spPr>
      </p:pic>
      <p:pic>
        <p:nvPicPr>
          <p:cNvPr id="33" name="図 32" descr="dcl_lat-deg_16-2.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12069" t="19094" r="31793" b="10263"/>
          <a:stretch/>
        </p:blipFill>
        <p:spPr>
          <a:xfrm>
            <a:off x="789329" y="1088929"/>
            <a:ext cx="3127222" cy="2228242"/>
          </a:xfrm>
          <a:prstGeom prst="rect">
            <a:avLst/>
          </a:prstGeom>
        </p:spPr>
      </p:pic>
      <p:sp>
        <p:nvSpPr>
          <p:cNvPr id="21" name="正方形/長方形 20"/>
          <p:cNvSpPr/>
          <p:nvPr/>
        </p:nvSpPr>
        <p:spPr>
          <a:xfrm>
            <a:off x="7063178" y="1323307"/>
            <a:ext cx="1921539" cy="12546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2018/02/13</a:t>
            </a:r>
            <a:endParaRPr kumimoji="1" lang="ja-JP" altLang="en-US"/>
          </a:p>
        </p:txBody>
      </p:sp>
      <p:sp>
        <p:nvSpPr>
          <p:cNvPr id="3" name="フッター プレースホルダー 2"/>
          <p:cNvSpPr>
            <a:spLocks noGrp="1"/>
          </p:cNvSpPr>
          <p:nvPr>
            <p:ph type="ftr" sz="quarter" idx="11"/>
          </p:nvPr>
        </p:nvSpPr>
        <p:spPr>
          <a:xfrm>
            <a:off x="2997899" y="6518099"/>
            <a:ext cx="3086100" cy="365125"/>
          </a:xfrm>
        </p:spPr>
        <p:txBody>
          <a:bodyPr/>
          <a:lstStyle/>
          <a:p>
            <a:r>
              <a:rPr kumimoji="1" lang="zh-TW" altLang="en-US" dirty="0" smtClean="0"/>
              <a:t>修士論文審査会</a:t>
            </a:r>
            <a:endParaRPr kumimoji="1" lang="ja-JP" altLang="en-US" dirty="0"/>
          </a:p>
        </p:txBody>
      </p:sp>
      <p:sp>
        <p:nvSpPr>
          <p:cNvPr id="4" name="スライド番号プレースホルダー 3"/>
          <p:cNvSpPr>
            <a:spLocks noGrp="1"/>
          </p:cNvSpPr>
          <p:nvPr>
            <p:ph type="sldNum" sz="quarter" idx="12"/>
          </p:nvPr>
        </p:nvSpPr>
        <p:spPr/>
        <p:txBody>
          <a:bodyPr/>
          <a:lstStyle/>
          <a:p>
            <a:fld id="{CAFBEBFA-988F-40E0-ADF6-7BADD92C03B8}" type="slidenum">
              <a:rPr kumimoji="1" lang="ja-JP" altLang="en-US" smtClean="0"/>
              <a:t>10</a:t>
            </a:fld>
            <a:endParaRPr kumimoji="1" lang="ja-JP" altLang="en-US"/>
          </a:p>
        </p:txBody>
      </p:sp>
      <p:sp>
        <p:nvSpPr>
          <p:cNvPr id="8" name="テキスト ボックス 7"/>
          <p:cNvSpPr txBox="1"/>
          <p:nvPr/>
        </p:nvSpPr>
        <p:spPr>
          <a:xfrm>
            <a:off x="2036993" y="2551891"/>
            <a:ext cx="150709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16</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123124" y="2551890"/>
            <a:ext cx="154818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1990779" y="4728980"/>
            <a:ext cx="16656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764108" y="5574688"/>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952362" y="3307274"/>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7274360" y="1389919"/>
            <a:ext cx="1710357" cy="1169551"/>
          </a:xfrm>
          <a:prstGeom prst="rect">
            <a:avLst/>
          </a:prstGeom>
          <a:noFill/>
        </p:spPr>
        <p:txBody>
          <a:bodyPr wrap="square" rtlCol="0">
            <a:spAutoFit/>
          </a:bodyPr>
          <a:lstStyle/>
          <a:p>
            <a:r>
              <a:rPr kumimoji="1" lang="en-US" altLang="ja-JP" sz="14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[IC250]</a:t>
            </a: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[PIC6_300-250]</a:t>
            </a:r>
          </a:p>
          <a:p>
            <a:r>
              <a:rPr lang="en-US" altLang="ja-JP" sz="1400" dirty="0" smtClean="0">
                <a:latin typeface="游ゴシック" panose="020B0400000000000000" pitchFamily="50" charset="-128"/>
                <a:ea typeface="游ゴシック" panose="020B0400000000000000" pitchFamily="50" charset="-128"/>
              </a:rPr>
              <a:t>: [PIC11_300-250]</a:t>
            </a:r>
            <a:endParaRPr lang="en-US" altLang="ja-JP" sz="1400" dirty="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[NI300]</a:t>
            </a: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水平格子点数 </a:t>
            </a:r>
            <a:r>
              <a:rPr lang="en-US" altLang="ja-JP" sz="1400" dirty="0" smtClean="0">
                <a:latin typeface="游ゴシック" panose="020B0400000000000000" pitchFamily="50" charset="-128"/>
                <a:ea typeface="游ゴシック" panose="020B0400000000000000" pitchFamily="50" charset="-128"/>
              </a:rPr>
              <a:t>16 </a:t>
            </a:r>
          </a:p>
        </p:txBody>
      </p:sp>
      <p:sp>
        <p:nvSpPr>
          <p:cNvPr id="16" name="円/楕円 15"/>
          <p:cNvSpPr/>
          <p:nvPr/>
        </p:nvSpPr>
        <p:spPr>
          <a:xfrm>
            <a:off x="7206665" y="1699694"/>
            <a:ext cx="90000" cy="90000"/>
          </a:xfrm>
          <a:prstGeom prst="ellipse">
            <a:avLst/>
          </a:prstGeom>
          <a:solidFill>
            <a:schemeClr val="bg1"/>
          </a:solidFill>
          <a:ln>
            <a:solidFill>
              <a:srgbClr val="003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01361" y="1389919"/>
            <a:ext cx="345057" cy="369332"/>
          </a:xfrm>
          <a:prstGeom prst="rect">
            <a:avLst/>
          </a:prstGeom>
          <a:noFill/>
        </p:spPr>
        <p:txBody>
          <a:bodyPr wrap="square" rtlCol="0">
            <a:spAutoFit/>
          </a:bodyPr>
          <a:lstStyle/>
          <a:p>
            <a:r>
              <a:rPr kumimoji="1" lang="en-US" altLang="ja-JP" dirty="0" smtClean="0">
                <a:solidFill>
                  <a:srgbClr val="CC99FF"/>
                </a:solidFill>
              </a:rPr>
              <a:t>*</a:t>
            </a:r>
            <a:endParaRPr kumimoji="1" lang="ja-JP" altLang="en-US" dirty="0">
              <a:solidFill>
                <a:srgbClr val="CC99FF"/>
              </a:solidFill>
            </a:endParaRPr>
          </a:p>
        </p:txBody>
      </p:sp>
      <p:sp>
        <p:nvSpPr>
          <p:cNvPr id="18" name="テキスト ボックス 17"/>
          <p:cNvSpPr txBox="1"/>
          <p:nvPr/>
        </p:nvSpPr>
        <p:spPr>
          <a:xfrm>
            <a:off x="7082311" y="1829567"/>
            <a:ext cx="345057" cy="276999"/>
          </a:xfrm>
          <a:prstGeom prst="rect">
            <a:avLst/>
          </a:prstGeom>
          <a:noFill/>
        </p:spPr>
        <p:txBody>
          <a:bodyPr wrap="square" rtlCol="0">
            <a:spAutoFit/>
          </a:bodyPr>
          <a:lstStyle/>
          <a:p>
            <a:r>
              <a:rPr kumimoji="1" lang="en-US" altLang="ja-JP" sz="1200" dirty="0" smtClean="0">
                <a:solidFill>
                  <a:srgbClr val="2DF828"/>
                </a:solidFill>
              </a:rPr>
              <a:t>×</a:t>
            </a:r>
            <a:endParaRPr kumimoji="1" lang="ja-JP" altLang="en-US" sz="1200" dirty="0">
              <a:solidFill>
                <a:srgbClr val="2DF828"/>
              </a:solidFill>
            </a:endParaRPr>
          </a:p>
        </p:txBody>
      </p:sp>
      <p:sp>
        <p:nvSpPr>
          <p:cNvPr id="19" name="テキスト ボックス 18"/>
          <p:cNvSpPr txBox="1"/>
          <p:nvPr/>
        </p:nvSpPr>
        <p:spPr>
          <a:xfrm>
            <a:off x="7096679" y="2053771"/>
            <a:ext cx="345057" cy="246221"/>
          </a:xfrm>
          <a:prstGeom prst="rect">
            <a:avLst/>
          </a:prstGeom>
          <a:noFill/>
        </p:spPr>
        <p:txBody>
          <a:bodyPr wrap="square" rtlCol="0">
            <a:spAutoFit/>
          </a:bodyPr>
          <a:lstStyle/>
          <a:p>
            <a:r>
              <a:rPr kumimoji="1" lang="ja-JP" altLang="en-US" sz="1000" dirty="0" smtClean="0">
                <a:solidFill>
                  <a:srgbClr val="FF0000"/>
                </a:solidFill>
              </a:rPr>
              <a:t>＋</a:t>
            </a:r>
            <a:endParaRPr kumimoji="1" lang="ja-JP" altLang="en-US" sz="1000" dirty="0">
              <a:solidFill>
                <a:srgbClr val="FF0000"/>
              </a:solidFill>
            </a:endParaRPr>
          </a:p>
        </p:txBody>
      </p:sp>
      <p:sp>
        <p:nvSpPr>
          <p:cNvPr id="20" name="円/楕円 19"/>
          <p:cNvSpPr/>
          <p:nvPr/>
        </p:nvSpPr>
        <p:spPr>
          <a:xfrm>
            <a:off x="7212203" y="2366781"/>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674830" y="3743080"/>
            <a:ext cx="2621835"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太陽定数と氷線緯度の関係</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4201094" y="4178886"/>
            <a:ext cx="4723700" cy="79650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部分凍結解の初期値依存性の幅は水平格子点数を増やすと小さくなる　</a:t>
            </a:r>
            <a:endParaRPr lang="en-US" altLang="ja-JP" sz="1600" dirty="0" smtClean="0">
              <a:latin typeface="游ゴシック" panose="020B0400000000000000" pitchFamily="50" charset="-128"/>
              <a:ea typeface="游ゴシック" panose="020B0400000000000000" pitchFamily="50" charset="-128"/>
            </a:endParaRPr>
          </a:p>
        </p:txBody>
      </p:sp>
      <p:sp>
        <p:nvSpPr>
          <p:cNvPr id="27" name="タイトル 1"/>
          <p:cNvSpPr txBox="1">
            <a:spLocks/>
          </p:cNvSpPr>
          <p:nvPr/>
        </p:nvSpPr>
        <p:spPr>
          <a:xfrm>
            <a:off x="511696" y="512450"/>
            <a:ext cx="8032750" cy="604693"/>
          </a:xfrm>
          <a:prstGeom prst="rect">
            <a:avLst/>
          </a:prstGeom>
        </p:spPr>
        <p:txBody>
          <a:bodyPr/>
          <a:lst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a:lstStyle>
          <a:p>
            <a:r>
              <a:rPr lang="ja-JP" altLang="en-US" sz="2800" dirty="0" smtClean="0"/>
              <a:t>氷線緯度と太陽定数の関係の水平格子点数依存性</a:t>
            </a:r>
            <a:endParaRPr lang="ja-JP" altLang="en-US" sz="2800" dirty="0"/>
          </a:p>
        </p:txBody>
      </p:sp>
      <p:sp>
        <p:nvSpPr>
          <p:cNvPr id="30" name="テキスト ボックス 29"/>
          <p:cNvSpPr txBox="1"/>
          <p:nvPr/>
        </p:nvSpPr>
        <p:spPr>
          <a:xfrm rot="16200000">
            <a:off x="178272" y="2013182"/>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rot="16200000">
            <a:off x="178273" y="4111106"/>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73986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477407" y="1500876"/>
            <a:ext cx="4595759" cy="5078313"/>
          </a:xfrm>
          <a:prstGeom prst="rect">
            <a:avLst/>
          </a:prstGeom>
          <a:noFill/>
        </p:spPr>
        <p:txBody>
          <a:bodyPr wrap="square" rtlCol="0">
            <a:spAutoFit/>
          </a:bodyPr>
          <a:lstStyle/>
          <a:p>
            <a:pPr marL="285750" indent="-285750">
              <a:buClr>
                <a:srgbClr val="0070C0"/>
              </a:buClr>
              <a:buFont typeface="Wingdings" panose="05000000000000000000" pitchFamily="2" charset="2"/>
              <a:buChar char="n"/>
            </a:pPr>
            <a:r>
              <a:rPr kumimoji="1" lang="ja-JP" altLang="en-US" sz="1600" dirty="0" smtClean="0">
                <a:latin typeface="游ゴシック" panose="020B0400000000000000" pitchFamily="50" charset="-128"/>
                <a:ea typeface="游ゴシック" panose="020B0400000000000000" pitchFamily="50" charset="-128"/>
              </a:rPr>
              <a:t>水平格子点数</a:t>
            </a:r>
            <a:r>
              <a:rPr lang="ja-JP" altLang="en-US" sz="1600" dirty="0" smtClean="0">
                <a:latin typeface="游ゴシック" panose="020B0400000000000000" pitchFamily="50" charset="-128"/>
                <a:ea typeface="游ゴシック" panose="020B0400000000000000" pitchFamily="50" charset="-128"/>
              </a:rPr>
              <a:t>が大きくなると部分凍結解の初期値依存性は小さくなる</a:t>
            </a:r>
            <a:endParaRPr lang="en-US" altLang="ja-JP" sz="1600" dirty="0" smtClean="0">
              <a:latin typeface="游ゴシック" panose="020B0400000000000000" pitchFamily="50" charset="-128"/>
              <a:ea typeface="游ゴシック" panose="020B0400000000000000" pitchFamily="50" charset="-128"/>
            </a:endParaRPr>
          </a:p>
          <a:p>
            <a:pPr marL="742950" lvl="1" indent="-285750">
              <a:buClr>
                <a:srgbClr val="0070C0"/>
              </a:buClr>
              <a:buSzPct val="80000"/>
              <a:buFont typeface="Wingdings" panose="05000000000000000000" pitchFamily="2" charset="2"/>
              <a:buChar char="p"/>
            </a:pPr>
            <a:r>
              <a:rPr kumimoji="1" lang="ja-JP" altLang="en-US" sz="1600" dirty="0" smtClean="0">
                <a:latin typeface="游ゴシック" panose="020B0400000000000000" pitchFamily="50" charset="-128"/>
                <a:ea typeface="游ゴシック" panose="020B0400000000000000" pitchFamily="50" charset="-128"/>
              </a:rPr>
              <a:t>離散化における表現に部分凍結</a:t>
            </a:r>
            <a:r>
              <a:rPr lang="ja-JP" altLang="en-US" sz="1600" dirty="0" smtClean="0">
                <a:latin typeface="游ゴシック" panose="020B0400000000000000" pitchFamily="50" charset="-128"/>
                <a:ea typeface="游ゴシック" panose="020B0400000000000000" pitchFamily="50" charset="-128"/>
              </a:rPr>
              <a:t>解の初期値依存性の原因がある</a:t>
            </a:r>
            <a:endParaRPr lang="en-US" altLang="ja-JP" sz="16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kumimoji="1" lang="ja-JP" altLang="en-US" sz="1600" dirty="0" smtClean="0">
                <a:latin typeface="游ゴシック" panose="020B0400000000000000" pitchFamily="50" charset="-128"/>
                <a:ea typeface="游ゴシック" panose="020B0400000000000000" pitchFamily="50" charset="-128"/>
              </a:rPr>
              <a:t>支配方程式</a:t>
            </a:r>
            <a:endParaRPr kumimoji="1" lang="en-US" altLang="ja-JP" sz="16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endParaRPr lang="en-US" altLang="ja-JP" sz="1600" dirty="0" smtClean="0">
              <a:latin typeface="游ゴシック" panose="020B0400000000000000" pitchFamily="50" charset="-128"/>
              <a:ea typeface="游ゴシック" panose="020B0400000000000000" pitchFamily="50" charset="-128"/>
            </a:endParaRPr>
          </a:p>
          <a:p>
            <a:pPr>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a:buClr>
                <a:srgbClr val="0070C0"/>
              </a:buClr>
            </a:pPr>
            <a:endParaRPr lang="en-US" altLang="ja-JP" sz="1600" dirty="0">
              <a:latin typeface="游ゴシック" panose="020B0400000000000000" pitchFamily="50" charset="-128"/>
              <a:ea typeface="游ゴシック" panose="020B0400000000000000" pitchFamily="50" charset="-128"/>
            </a:endParaRPr>
          </a:p>
          <a:p>
            <a:pPr>
              <a:buClr>
                <a:srgbClr val="0070C0"/>
              </a:buClr>
            </a:pP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のうち太陽放射フラックスと水平熱拡散フ　　</a:t>
            </a:r>
            <a:endParaRPr lang="en-US" altLang="ja-JP" sz="1600" dirty="0" smtClean="0">
              <a:latin typeface="游ゴシック" panose="020B0400000000000000" pitchFamily="50" charset="-128"/>
              <a:ea typeface="游ゴシック" panose="020B0400000000000000" pitchFamily="50" charset="-128"/>
            </a:endParaRPr>
          </a:p>
          <a:p>
            <a:pPr>
              <a:buClr>
                <a:srgbClr val="0070C0"/>
              </a:buClr>
            </a:pPr>
            <a:r>
              <a:rPr lang="ja-JP" altLang="en-US" sz="1600" dirty="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    ラックスの分布が不連続になっている</a:t>
            </a:r>
            <a:endParaRPr lang="en-US" altLang="ja-JP" sz="1600" dirty="0" smtClean="0">
              <a:latin typeface="游ゴシック" panose="020B0400000000000000" pitchFamily="50" charset="-128"/>
              <a:ea typeface="游ゴシック" panose="020B0400000000000000" pitchFamily="50" charset="-128"/>
            </a:endParaRPr>
          </a:p>
          <a:p>
            <a:pPr marL="285750" indent="-285750">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水平熱拡散フラックスは他 </a:t>
            </a:r>
            <a:r>
              <a:rPr lang="en-US" altLang="ja-JP" sz="1600" dirty="0" smtClean="0">
                <a:latin typeface="游ゴシック" panose="020B0400000000000000" pitchFamily="50" charset="-128"/>
                <a:ea typeface="游ゴシック" panose="020B0400000000000000" pitchFamily="50" charset="-128"/>
              </a:rPr>
              <a:t>2 </a:t>
            </a:r>
            <a:r>
              <a:rPr lang="ja-JP" altLang="en-US" sz="1600" dirty="0" smtClean="0">
                <a:latin typeface="游ゴシック" panose="020B0400000000000000" pitchFamily="50" charset="-128"/>
                <a:ea typeface="游ゴシック" panose="020B0400000000000000" pitchFamily="50" charset="-128"/>
              </a:rPr>
              <a:t>項と釣り合うように決定されるため</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太陽放射フラックスに着目する</a:t>
            </a:r>
            <a:endParaRPr lang="en-US" altLang="ja-JP" sz="1600" dirty="0" smtClean="0">
              <a:latin typeface="游ゴシック" panose="020B0400000000000000" pitchFamily="50" charset="-128"/>
              <a:ea typeface="游ゴシック" panose="020B0400000000000000" pitchFamily="50" charset="-128"/>
            </a:endParaRPr>
          </a:p>
          <a:p>
            <a:pPr marL="742950" lvl="1" indent="-285750">
              <a:buClr>
                <a:srgbClr val="0070C0"/>
              </a:buClr>
              <a:buSzPct val="80000"/>
              <a:buFont typeface="Wingdings" panose="05000000000000000000" pitchFamily="2" charset="2"/>
              <a:buChar char="p"/>
            </a:pPr>
            <a:r>
              <a:rPr lang="ja-JP" altLang="en-US" sz="1600" dirty="0" smtClean="0">
                <a:latin typeface="游ゴシック" panose="020B0400000000000000" pitchFamily="50" charset="-128"/>
                <a:ea typeface="游ゴシック" panose="020B0400000000000000" pitchFamily="50" charset="-128"/>
              </a:rPr>
              <a:t>太陽放射フラックス</a:t>
            </a:r>
            <a:endParaRPr lang="en-US" altLang="ja-JP" sz="1600" dirty="0" smtClean="0">
              <a:latin typeface="游ゴシック" panose="020B0400000000000000" pitchFamily="50" charset="-128"/>
              <a:ea typeface="游ゴシック" panose="020B0400000000000000" pitchFamily="50" charset="-128"/>
            </a:endParaRPr>
          </a:p>
          <a:p>
            <a:pPr marL="1200150" lvl="2" indent="-285750">
              <a:buClr>
                <a:srgbClr val="0070C0"/>
              </a:buClr>
              <a:buSzPct val="80000"/>
              <a:buFont typeface="Wingdings" panose="05000000000000000000" pitchFamily="2" charset="2"/>
              <a:buChar char="p"/>
            </a:pPr>
            <a:endParaRPr lang="en-US" altLang="ja-JP" sz="1600" dirty="0" smtClean="0">
              <a:solidFill>
                <a:srgbClr val="FF0000"/>
              </a:solidFill>
              <a:latin typeface="游ゴシック" panose="020B0400000000000000" pitchFamily="50" charset="-128"/>
              <a:ea typeface="游ゴシック" panose="020B0400000000000000" pitchFamily="50" charset="-128"/>
            </a:endParaRPr>
          </a:p>
          <a:p>
            <a:pPr lvl="2">
              <a:buClr>
                <a:srgbClr val="0070C0"/>
              </a:buClr>
              <a:buSzPct val="60000"/>
            </a:pPr>
            <a:endParaRPr lang="en-US" altLang="ja-JP" sz="3600" dirty="0">
              <a:solidFill>
                <a:srgbClr val="FF0000"/>
              </a:solidFill>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marL="742950" lvl="1" indent="-285750">
              <a:buClr>
                <a:srgbClr val="0070C0"/>
              </a:buClr>
              <a:buSzPct val="80000"/>
              <a:buFont typeface="Wingdings" panose="05000000000000000000" pitchFamily="2" charset="2"/>
              <a:buChar char="p"/>
            </a:pPr>
            <a:r>
              <a:rPr lang="ja-JP" altLang="en-US" sz="1600" dirty="0" smtClean="0">
                <a:latin typeface="游ゴシック" panose="020B0400000000000000" pitchFamily="50" charset="-128"/>
                <a:ea typeface="游ゴシック" panose="020B0400000000000000" pitchFamily="50" charset="-128"/>
              </a:rPr>
              <a:t>アルベドが不連続な分布になっている</a:t>
            </a:r>
            <a:endParaRPr lang="en-US" altLang="ja-JP" sz="1600" dirty="0" smtClean="0">
              <a:latin typeface="游ゴシック" panose="020B0400000000000000" pitchFamily="50" charset="-128"/>
              <a:ea typeface="游ゴシック" panose="020B0400000000000000" pitchFamily="50" charset="-128"/>
            </a:endParaRPr>
          </a:p>
        </p:txBody>
      </p:sp>
      <p:pic>
        <p:nvPicPr>
          <p:cNvPr id="36" name="図 35"/>
          <p:cNvPicPr>
            <a:picLocks noChangeAspect="1"/>
          </p:cNvPicPr>
          <p:nvPr/>
        </p:nvPicPr>
        <p:blipFill rotWithShape="1">
          <a:blip r:embed="rId3">
            <a:extLst>
              <a:ext uri="{28A0092B-C50C-407E-A947-70E740481C1C}">
                <a14:useLocalDpi xmlns:a14="http://schemas.microsoft.com/office/drawing/2010/main" val="0"/>
              </a:ext>
            </a:extLst>
          </a:blip>
          <a:srcRect l="15359" t="3357" r="12322" b="6562"/>
          <a:stretch/>
        </p:blipFill>
        <p:spPr>
          <a:xfrm>
            <a:off x="635321" y="1810168"/>
            <a:ext cx="3229942" cy="3017385"/>
          </a:xfrm>
          <a:prstGeom prst="rect">
            <a:avLst/>
          </a:prstGeom>
        </p:spPr>
      </p:pic>
      <p:sp>
        <p:nvSpPr>
          <p:cNvPr id="26" name="テキスト ボックス 25"/>
          <p:cNvSpPr txBox="1"/>
          <p:nvPr/>
        </p:nvSpPr>
        <p:spPr>
          <a:xfrm>
            <a:off x="5809670" y="5810595"/>
            <a:ext cx="663964" cy="338554"/>
          </a:xfrm>
          <a:prstGeom prst="rect">
            <a:avLst/>
          </a:prstGeom>
          <a:noFill/>
        </p:spPr>
        <p:txBody>
          <a:bodyPr wrap="none" rtlCol="0">
            <a:spAutoFit/>
          </a:bodyPr>
          <a:lstStyle/>
          <a:p>
            <a:pPr marL="342900" indent="-342900">
              <a:buClr>
                <a:srgbClr val="0070C0"/>
              </a:buClr>
              <a:buFont typeface="Arial" panose="020B0604020202020204" pitchFamily="34" charset="0"/>
              <a:buChar char="•"/>
            </a:pPr>
            <a:r>
              <a:rPr lang="en-US" altLang="ja-JP" sz="1600" dirty="0">
                <a:latin typeface="游ゴシック" panose="020B0400000000000000" pitchFamily="50" charset="-128"/>
                <a:ea typeface="游ゴシック" panose="020B0400000000000000" pitchFamily="50" charset="-128"/>
              </a:rPr>
              <a:t>A</a:t>
            </a:r>
          </a:p>
        </p:txBody>
      </p:sp>
      <p:sp>
        <p:nvSpPr>
          <p:cNvPr id="27" name="テキスト ボックス 26"/>
          <p:cNvSpPr txBox="1"/>
          <p:nvPr/>
        </p:nvSpPr>
        <p:spPr>
          <a:xfrm>
            <a:off x="5809670" y="5331644"/>
            <a:ext cx="663964" cy="338554"/>
          </a:xfrm>
          <a:prstGeom prst="rect">
            <a:avLst/>
          </a:prstGeom>
          <a:noFill/>
        </p:spPr>
        <p:txBody>
          <a:bodyPr wrap="none" rtlCol="0">
            <a:spAutoFit/>
          </a:bodyPr>
          <a:lstStyle/>
          <a:p>
            <a:pPr marL="342900" indent="-342900">
              <a:buClr>
                <a:srgbClr val="0070C0"/>
              </a:buClr>
              <a:buFont typeface="Arial" panose="020B0604020202020204" pitchFamily="34" charset="0"/>
              <a:buChar char="•"/>
            </a:pPr>
            <a:r>
              <a:rPr lang="en-US" altLang="ja-JP" sz="1600" dirty="0">
                <a:latin typeface="游ゴシック" panose="020B0400000000000000" pitchFamily="50" charset="-128"/>
                <a:ea typeface="游ゴシック" panose="020B0400000000000000" pitchFamily="50" charset="-128"/>
              </a:rPr>
              <a:t>A</a:t>
            </a:r>
          </a:p>
        </p:txBody>
      </p:sp>
      <p:sp>
        <p:nvSpPr>
          <p:cNvPr id="2" name="日付プレースホルダー 1"/>
          <p:cNvSpPr>
            <a:spLocks noGrp="1"/>
          </p:cNvSpPr>
          <p:nvPr>
            <p:ph type="dt" sz="half" idx="10"/>
          </p:nvPr>
        </p:nvSpPr>
        <p:spPr/>
        <p:txBody>
          <a:bodyPr/>
          <a:lstStyle/>
          <a:p>
            <a:r>
              <a:rPr kumimoji="1" lang="en-US" altLang="ja-JP" smtClean="0"/>
              <a:t>2018/02/13</a:t>
            </a:r>
            <a:endParaRPr kumimoji="1" lang="ja-JP" altLang="en-US"/>
          </a:p>
        </p:txBody>
      </p:sp>
      <p:sp>
        <p:nvSpPr>
          <p:cNvPr id="3" name="フッター プレースホルダー 2"/>
          <p:cNvSpPr>
            <a:spLocks noGrp="1"/>
          </p:cNvSpPr>
          <p:nvPr>
            <p:ph type="ftr" sz="quarter" idx="11"/>
          </p:nvPr>
        </p:nvSpPr>
        <p:spPr>
          <a:xfrm>
            <a:off x="2997899" y="6518099"/>
            <a:ext cx="3086100" cy="365125"/>
          </a:xfrm>
        </p:spPr>
        <p:txBody>
          <a:bodyPr/>
          <a:lstStyle/>
          <a:p>
            <a:r>
              <a:rPr kumimoji="1" lang="zh-TW" altLang="en-US" dirty="0" smtClean="0"/>
              <a:t>修士論文審査会</a:t>
            </a:r>
            <a:endParaRPr kumimoji="1" lang="ja-JP" altLang="en-US" dirty="0"/>
          </a:p>
        </p:txBody>
      </p:sp>
      <p:sp>
        <p:nvSpPr>
          <p:cNvPr id="4" name="スライド番号プレースホルダー 3"/>
          <p:cNvSpPr>
            <a:spLocks noGrp="1"/>
          </p:cNvSpPr>
          <p:nvPr>
            <p:ph type="sldNum" sz="quarter" idx="12"/>
          </p:nvPr>
        </p:nvSpPr>
        <p:spPr/>
        <p:txBody>
          <a:bodyPr/>
          <a:lstStyle/>
          <a:p>
            <a:fld id="{CAFBEBFA-988F-40E0-ADF6-7BADD92C03B8}" type="slidenum">
              <a:rPr kumimoji="1" lang="ja-JP" altLang="en-US" smtClean="0"/>
              <a:t>11</a:t>
            </a:fld>
            <a:endParaRPr kumimoji="1" lang="ja-JP" altLang="en-US"/>
          </a:p>
        </p:txBody>
      </p:sp>
      <p:sp>
        <p:nvSpPr>
          <p:cNvPr id="7" name="テキスト ボックス 6"/>
          <p:cNvSpPr txBox="1"/>
          <p:nvPr/>
        </p:nvSpPr>
        <p:spPr>
          <a:xfrm rot="16200000">
            <a:off x="-555816" y="2974411"/>
            <a:ext cx="2237336" cy="338554"/>
          </a:xfrm>
          <a:prstGeom prst="rect">
            <a:avLst/>
          </a:prstGeom>
          <a:noFill/>
        </p:spPr>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熱フラックス</a:t>
            </a:r>
            <a:r>
              <a:rPr lang="en-US" altLang="ja-JP" sz="16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977965" y="5131589"/>
            <a:ext cx="2773785"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水平格子</a:t>
            </a:r>
            <a:r>
              <a:rPr lang="ja-JP" altLang="en-US" sz="1600" dirty="0" smtClean="0">
                <a:latin typeface="游ゴシック" panose="020B0400000000000000" pitchFamily="50" charset="-128"/>
                <a:ea typeface="游ゴシック" panose="020B0400000000000000" pitchFamily="50" charset="-128"/>
              </a:rPr>
              <a:t>点数 </a:t>
            </a:r>
            <a:r>
              <a:rPr lang="en-US" altLang="ja-JP" sz="1600" dirty="0" smtClean="0">
                <a:latin typeface="游ゴシック" panose="020B0400000000000000" pitchFamily="50" charset="-128"/>
                <a:ea typeface="游ゴシック" panose="020B0400000000000000" pitchFamily="50" charset="-128"/>
              </a:rPr>
              <a:t>16, Q = 300 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のときに得られた平衡状態における</a:t>
            </a:r>
            <a:r>
              <a:rPr lang="en-US" altLang="ja-JP" sz="1600" dirty="0" smtClean="0">
                <a:latin typeface="游ゴシック" panose="020B0400000000000000" pitchFamily="50" charset="-128"/>
                <a:ea typeface="游ゴシック" panose="020B0400000000000000" pitchFamily="50" charset="-128"/>
              </a:rPr>
              <a:t>[PIC6_300-250] </a:t>
            </a:r>
            <a:r>
              <a:rPr lang="ja-JP" altLang="en-US" sz="1600" dirty="0" smtClean="0">
                <a:latin typeface="游ゴシック" panose="020B0400000000000000" pitchFamily="50" charset="-128"/>
                <a:ea typeface="游ゴシック" panose="020B0400000000000000" pitchFamily="50" charset="-128"/>
              </a:rPr>
              <a:t>の熱フラックス</a:t>
            </a:r>
            <a:endParaRPr kumimoji="1" lang="en-US" altLang="ja-JP" sz="1600" dirty="0" smtClean="0">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4"/>
          <a:stretch>
            <a:fillRect/>
          </a:stretch>
        </p:blipFill>
        <p:spPr>
          <a:xfrm>
            <a:off x="5154465" y="2761548"/>
            <a:ext cx="3046171" cy="689833"/>
          </a:xfrm>
          <a:prstGeom prst="rect">
            <a:avLst/>
          </a:prstGeom>
        </p:spPr>
      </p:pic>
      <p:sp>
        <p:nvSpPr>
          <p:cNvPr id="15" name="正方形/長方形 14"/>
          <p:cNvSpPr/>
          <p:nvPr/>
        </p:nvSpPr>
        <p:spPr>
          <a:xfrm>
            <a:off x="6677551" y="2820316"/>
            <a:ext cx="618332" cy="631065"/>
          </a:xfrm>
          <a:prstGeom prst="rect">
            <a:avLst/>
          </a:prstGeom>
          <a:noFill/>
          <a:ln w="38100">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521262" y="2820316"/>
            <a:ext cx="727656" cy="63106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075330" y="2820316"/>
            <a:ext cx="376842" cy="631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5"/>
          <a:stretch>
            <a:fillRect/>
          </a:stretch>
        </p:blipFill>
        <p:spPr>
          <a:xfrm>
            <a:off x="6026315" y="5367825"/>
            <a:ext cx="1675251" cy="217289"/>
          </a:xfrm>
          <a:prstGeom prst="rect">
            <a:avLst/>
          </a:prstGeom>
        </p:spPr>
      </p:pic>
      <p:pic>
        <p:nvPicPr>
          <p:cNvPr id="19" name="図 18"/>
          <p:cNvPicPr>
            <a:picLocks noChangeAspect="1"/>
          </p:cNvPicPr>
          <p:nvPr/>
        </p:nvPicPr>
        <p:blipFill rotWithShape="1">
          <a:blip r:embed="rId6"/>
          <a:srcRect t="7327" r="3768" b="9632"/>
          <a:stretch/>
        </p:blipFill>
        <p:spPr>
          <a:xfrm>
            <a:off x="7719708" y="5313519"/>
            <a:ext cx="1201448" cy="320666"/>
          </a:xfrm>
          <a:prstGeom prst="rect">
            <a:avLst/>
          </a:prstGeom>
        </p:spPr>
      </p:pic>
      <p:pic>
        <p:nvPicPr>
          <p:cNvPr id="21" name="図 20" descr="zzz.pdf - Adobe Acrobat Reader DC"/>
          <p:cNvPicPr>
            <a:picLocks noChangeAspect="1"/>
          </p:cNvPicPr>
          <p:nvPr/>
        </p:nvPicPr>
        <p:blipFill rotWithShape="1">
          <a:blip r:embed="rId7" cstate="print">
            <a:extLst>
              <a:ext uri="{28A0092B-C50C-407E-A947-70E740481C1C}">
                <a14:useLocalDpi xmlns:a14="http://schemas.microsoft.com/office/drawing/2010/main" val="0"/>
              </a:ext>
            </a:extLst>
          </a:blip>
          <a:srcRect l="14505" t="28013" r="22152" b="62592"/>
          <a:stretch/>
        </p:blipFill>
        <p:spPr>
          <a:xfrm>
            <a:off x="6026315" y="5767398"/>
            <a:ext cx="2222603" cy="428871"/>
          </a:xfrm>
          <a:prstGeom prst="rect">
            <a:avLst/>
          </a:prstGeom>
        </p:spPr>
      </p:pic>
      <p:sp>
        <p:nvSpPr>
          <p:cNvPr id="24" name="テキスト ボックス 23"/>
          <p:cNvSpPr txBox="1"/>
          <p:nvPr/>
        </p:nvSpPr>
        <p:spPr>
          <a:xfrm>
            <a:off x="5292761" y="4917645"/>
            <a:ext cx="663964" cy="338554"/>
          </a:xfrm>
          <a:prstGeom prst="rect">
            <a:avLst/>
          </a:prstGeom>
          <a:noFill/>
        </p:spPr>
        <p:txBody>
          <a:bodyPr wrap="none" rtlCol="0">
            <a:spAutoFit/>
          </a:bodyPr>
          <a:lstStyle/>
          <a:p>
            <a:pPr marL="342900" indent="-342900">
              <a:buClr>
                <a:srgbClr val="0070C0"/>
              </a:buClr>
              <a:buFont typeface="Arial" panose="020B0604020202020204" pitchFamily="34" charset="0"/>
              <a:buChar char="•"/>
            </a:pPr>
            <a:r>
              <a:rPr lang="en-US" altLang="ja-JP" sz="1600" dirty="0">
                <a:latin typeface="游ゴシック" panose="020B0400000000000000" pitchFamily="50" charset="-128"/>
                <a:ea typeface="游ゴシック" panose="020B0400000000000000" pitchFamily="50" charset="-128"/>
              </a:rPr>
              <a:t>A</a:t>
            </a:r>
          </a:p>
        </p:txBody>
      </p:sp>
      <p:pic>
        <p:nvPicPr>
          <p:cNvPr id="18" name="図 17"/>
          <p:cNvPicPr>
            <a:picLocks noChangeAspect="1"/>
          </p:cNvPicPr>
          <p:nvPr/>
        </p:nvPicPr>
        <p:blipFill rotWithShape="1">
          <a:blip r:embed="rId8"/>
          <a:srcRect l="3260" t="12085" r="5856" b="48794"/>
          <a:stretch/>
        </p:blipFill>
        <p:spPr>
          <a:xfrm>
            <a:off x="5490846" y="4944143"/>
            <a:ext cx="2394244" cy="311372"/>
          </a:xfrm>
          <a:prstGeom prst="rect">
            <a:avLst/>
          </a:prstGeom>
        </p:spPr>
      </p:pic>
      <p:sp>
        <p:nvSpPr>
          <p:cNvPr id="29" name="正方形/長方形 28"/>
          <p:cNvSpPr/>
          <p:nvPr/>
        </p:nvSpPr>
        <p:spPr>
          <a:xfrm>
            <a:off x="6064320" y="4944143"/>
            <a:ext cx="678274" cy="29932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228285" y="4944143"/>
            <a:ext cx="527748" cy="29932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6026315" y="5724504"/>
            <a:ext cx="2294117" cy="484303"/>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026314" y="5313519"/>
            <a:ext cx="2921325" cy="356679"/>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1"/>
          <p:cNvSpPr txBox="1">
            <a:spLocks/>
          </p:cNvSpPr>
          <p:nvPr/>
        </p:nvSpPr>
        <p:spPr>
          <a:xfrm>
            <a:off x="691367" y="403910"/>
            <a:ext cx="6822913" cy="604693"/>
          </a:xfrm>
          <a:prstGeom prst="rect">
            <a:avLst/>
          </a:prstGeom>
        </p:spPr>
        <p:txBody>
          <a:bodyPr/>
          <a:lst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a:lstStyle>
          <a:p>
            <a:r>
              <a:rPr lang="ja-JP" altLang="en-US" dirty="0"/>
              <a:t>考察</a:t>
            </a:r>
          </a:p>
        </p:txBody>
      </p:sp>
      <p:sp>
        <p:nvSpPr>
          <p:cNvPr id="35" name="テキスト ボックス 34"/>
          <p:cNvSpPr txBox="1"/>
          <p:nvPr/>
        </p:nvSpPr>
        <p:spPr>
          <a:xfrm>
            <a:off x="2081458" y="4784543"/>
            <a:ext cx="708071" cy="369332"/>
          </a:xfrm>
          <a:prstGeom prst="rect">
            <a:avLst/>
          </a:prstGeom>
          <a:noFill/>
        </p:spPr>
        <p:txBody>
          <a:bodyPr wrap="square" rtlCol="0">
            <a:spAutoFit/>
          </a:bodyPr>
          <a:lstStyle/>
          <a:p>
            <a:r>
              <a:rPr kumimoji="1" lang="ja-JP" altLang="en-US" dirty="0" smtClean="0">
                <a:latin typeface="游ゴシック" panose="020B0400000000000000" pitchFamily="50" charset="-128"/>
                <a:ea typeface="游ゴシック" panose="020B0400000000000000" pitchFamily="50" charset="-128"/>
              </a:rPr>
              <a:t>緯度</a:t>
            </a:r>
            <a:endParaRPr kumimoji="1" lang="ja-JP" altLang="en-US" dirty="0">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950457" y="1637325"/>
            <a:ext cx="962233" cy="2981849"/>
          </a:xfrm>
          <a:prstGeom prst="rect">
            <a:avLst/>
          </a:prstGeom>
          <a:solidFill>
            <a:srgbClr val="00CBE6">
              <a:alpha val="6000"/>
            </a:srgbClr>
          </a:solidFill>
          <a:ln w="9525">
            <a:solidFill>
              <a:srgbClr val="00C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1912690" y="1637326"/>
            <a:ext cx="1868076" cy="2981849"/>
          </a:xfrm>
          <a:prstGeom prst="rect">
            <a:avLst/>
          </a:prstGeom>
          <a:solidFill>
            <a:schemeClr val="bg2">
              <a:lumMod val="90000"/>
              <a:alpha val="16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364857" y="2403296"/>
            <a:ext cx="1569660" cy="276999"/>
          </a:xfrm>
          <a:prstGeom prst="rect">
            <a:avLst/>
          </a:prstGeom>
          <a:solidFill>
            <a:schemeClr val="bg1"/>
          </a:solidFill>
          <a:ln w="28575">
            <a:solidFill>
              <a:srgbClr val="FF0000"/>
            </a:solidFill>
          </a:ln>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太陽放射フラックス</a:t>
            </a:r>
            <a:endParaRPr kumimoji="1" lang="ja-JP" altLang="en-US" sz="1200"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2263289" y="3267010"/>
            <a:ext cx="1723549" cy="276999"/>
          </a:xfrm>
          <a:prstGeom prst="rect">
            <a:avLst/>
          </a:prstGeom>
          <a:solidFill>
            <a:schemeClr val="bg1"/>
          </a:solidFill>
          <a:ln w="28575">
            <a:solidFill>
              <a:schemeClr val="accent6">
                <a:lumMod val="75000"/>
              </a:schemeClr>
            </a:solidFill>
          </a:ln>
        </p:spPr>
        <p:txBody>
          <a:bodyPr wrap="none" rtlCol="0">
            <a:spAutoFit/>
          </a:bodyPr>
          <a:lstStyle/>
          <a:p>
            <a:r>
              <a:rPr lang="ja-JP" altLang="en-US" sz="1200" dirty="0">
                <a:latin typeface="游ゴシック" panose="020B0400000000000000" pitchFamily="50" charset="-128"/>
                <a:ea typeface="游ゴシック" panose="020B0400000000000000" pitchFamily="50" charset="-128"/>
              </a:rPr>
              <a:t>水</a:t>
            </a:r>
            <a:r>
              <a:rPr lang="ja-JP" altLang="en-US" sz="1200" dirty="0" smtClean="0">
                <a:latin typeface="游ゴシック" panose="020B0400000000000000" pitchFamily="50" charset="-128"/>
                <a:ea typeface="游ゴシック" panose="020B0400000000000000" pitchFamily="50" charset="-128"/>
              </a:rPr>
              <a:t>平熱拡散</a:t>
            </a:r>
            <a:r>
              <a:rPr lang="ja-JP" altLang="en-US" sz="1200" dirty="0">
                <a:latin typeface="游ゴシック" panose="020B0400000000000000" pitchFamily="50" charset="-128"/>
                <a:ea typeface="游ゴシック" panose="020B0400000000000000" pitchFamily="50" charset="-128"/>
              </a:rPr>
              <a:t>フラックス</a:t>
            </a:r>
            <a:endParaRPr kumimoji="1" lang="ja-JP" altLang="en-US"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2364857" y="4123856"/>
            <a:ext cx="1569660" cy="276999"/>
          </a:xfrm>
          <a:prstGeom prst="rect">
            <a:avLst/>
          </a:prstGeom>
          <a:solidFill>
            <a:schemeClr val="bg1"/>
          </a:solidFill>
          <a:ln w="38100">
            <a:solidFill>
              <a:srgbClr val="0A0ADC"/>
            </a:solidFill>
          </a:ln>
        </p:spPr>
        <p:txBody>
          <a:bodyPr wrap="none" rtlCol="0">
            <a:spAutoFit/>
          </a:bodyPr>
          <a:lstStyle/>
          <a:p>
            <a:r>
              <a:rPr lang="ja-JP" altLang="en-US" sz="1200" dirty="0" smtClean="0">
                <a:latin typeface="游ゴシック" panose="020B0400000000000000" pitchFamily="50" charset="-128"/>
                <a:ea typeface="游ゴシック" panose="020B0400000000000000" pitchFamily="50" charset="-128"/>
              </a:rPr>
              <a:t>長波</a:t>
            </a:r>
            <a:r>
              <a:rPr kumimoji="1" lang="ja-JP" altLang="en-US" sz="1200" dirty="0" smtClean="0">
                <a:latin typeface="游ゴシック" panose="020B0400000000000000" pitchFamily="50" charset="-128"/>
                <a:ea typeface="游ゴシック" panose="020B0400000000000000" pitchFamily="50" charset="-128"/>
              </a:rPr>
              <a:t>放射フラックス</a:t>
            </a:r>
            <a:endParaRPr kumimoji="1" lang="ja-JP" altLang="en-US" sz="1200" dirty="0">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2430548" y="1163538"/>
            <a:ext cx="877163" cy="369332"/>
          </a:xfrm>
          <a:prstGeom prst="rect">
            <a:avLst/>
          </a:prstGeom>
          <a:noFill/>
          <a:ln w="38100">
            <a:solidFill>
              <a:schemeClr val="bg2">
                <a:lumMod val="90000"/>
              </a:schemeClr>
            </a:solidFill>
          </a:ln>
        </p:spPr>
        <p:txBody>
          <a:bodyPr wrap="none" rtlCol="0">
            <a:spAutoFit/>
          </a:bodyPr>
          <a:lstStyle/>
          <a:p>
            <a:r>
              <a:rPr kumimoji="1" lang="ja-JP" altLang="en-US" dirty="0" smtClean="0">
                <a:latin typeface="游ゴシック" panose="020B0400000000000000" pitchFamily="50" charset="-128"/>
                <a:ea typeface="游ゴシック" panose="020B0400000000000000" pitchFamily="50" charset="-128"/>
              </a:rPr>
              <a:t>氷あり</a:t>
            </a:r>
            <a:endParaRPr kumimoji="1" lang="ja-JP" altLang="en-US" dirty="0">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987419" y="1166831"/>
            <a:ext cx="877163" cy="369332"/>
          </a:xfrm>
          <a:prstGeom prst="rect">
            <a:avLst/>
          </a:prstGeom>
          <a:noFill/>
          <a:ln w="38100">
            <a:solidFill>
              <a:srgbClr val="00CBE6"/>
            </a:solidFill>
          </a:ln>
        </p:spPr>
        <p:txBody>
          <a:bodyPr wrap="none" rtlCol="0">
            <a:spAutoFit/>
          </a:bodyPr>
          <a:lstStyle/>
          <a:p>
            <a:r>
              <a:rPr kumimoji="1" lang="ja-JP" altLang="en-US" dirty="0" smtClean="0">
                <a:latin typeface="游ゴシック" panose="020B0400000000000000" pitchFamily="50" charset="-128"/>
                <a:ea typeface="游ゴシック" panose="020B0400000000000000" pitchFamily="50" charset="-128"/>
              </a:rPr>
              <a:t>氷なし</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2260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図 105"/>
          <p:cNvPicPr>
            <a:picLocks noChangeAspect="1"/>
          </p:cNvPicPr>
          <p:nvPr/>
        </p:nvPicPr>
        <p:blipFill rotWithShape="1">
          <a:blip r:embed="rId3">
            <a:extLst>
              <a:ext uri="{28A0092B-C50C-407E-A947-70E740481C1C}">
                <a14:useLocalDpi xmlns:a14="http://schemas.microsoft.com/office/drawing/2010/main" val="0"/>
              </a:ext>
            </a:extLst>
          </a:blip>
          <a:srcRect l="39782" t="28018" r="44892" b="53662"/>
          <a:stretch/>
        </p:blipFill>
        <p:spPr>
          <a:xfrm>
            <a:off x="4240807" y="4050848"/>
            <a:ext cx="1556352" cy="1395350"/>
          </a:xfrm>
          <a:prstGeom prst="rect">
            <a:avLst/>
          </a:prstGeom>
        </p:spPr>
      </p:pic>
      <p:pic>
        <p:nvPicPr>
          <p:cNvPr id="105" name="図 104"/>
          <p:cNvPicPr>
            <a:picLocks noChangeAspect="1"/>
          </p:cNvPicPr>
          <p:nvPr/>
        </p:nvPicPr>
        <p:blipFill rotWithShape="1">
          <a:blip r:embed="rId3">
            <a:extLst>
              <a:ext uri="{28A0092B-C50C-407E-A947-70E740481C1C}">
                <a14:useLocalDpi xmlns:a14="http://schemas.microsoft.com/office/drawing/2010/main" val="0"/>
              </a:ext>
            </a:extLst>
          </a:blip>
          <a:srcRect l="15978" t="3223" r="12738" b="6145"/>
          <a:stretch/>
        </p:blipFill>
        <p:spPr>
          <a:xfrm>
            <a:off x="6171932" y="3569678"/>
            <a:ext cx="2551862" cy="2433343"/>
          </a:xfrm>
          <a:prstGeom prst="rect">
            <a:avLst/>
          </a:prstGeom>
        </p:spPr>
      </p:pic>
      <p:pic>
        <p:nvPicPr>
          <p:cNvPr id="104" name="図 103"/>
          <p:cNvPicPr>
            <a:picLocks noChangeAspect="1"/>
          </p:cNvPicPr>
          <p:nvPr/>
        </p:nvPicPr>
        <p:blipFill rotWithShape="1">
          <a:blip r:embed="rId4">
            <a:extLst>
              <a:ext uri="{28A0092B-C50C-407E-A947-70E740481C1C}">
                <a14:useLocalDpi xmlns:a14="http://schemas.microsoft.com/office/drawing/2010/main" val="0"/>
              </a:ext>
            </a:extLst>
          </a:blip>
          <a:srcRect l="16656" t="1375" r="11956" b="6198"/>
          <a:stretch/>
        </p:blipFill>
        <p:spPr>
          <a:xfrm>
            <a:off x="6164467" y="1136334"/>
            <a:ext cx="2505981" cy="2433344"/>
          </a:xfrm>
          <a:prstGeom prst="rect">
            <a:avLst/>
          </a:prstGeom>
        </p:spPr>
      </p:pic>
      <p:sp>
        <p:nvSpPr>
          <p:cNvPr id="38" name="コンテンツ プレースホルダー 2"/>
          <p:cNvSpPr txBox="1">
            <a:spLocks/>
          </p:cNvSpPr>
          <p:nvPr/>
        </p:nvSpPr>
        <p:spPr>
          <a:xfrm>
            <a:off x="628650" y="1270534"/>
            <a:ext cx="5329691" cy="5226695"/>
          </a:xfrm>
          <a:prstGeom prst="rect">
            <a:avLst/>
          </a:prstGeom>
        </p:spPr>
        <p:txBody>
          <a:bodyPr>
            <a:normAutofit/>
          </a:bodyPr>
          <a:lst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70C0"/>
              </a:buClr>
            </a:pPr>
            <a:r>
              <a:rPr lang="ja-JP" altLang="en-US" sz="1800" dirty="0" smtClean="0">
                <a:latin typeface="游ゴシック" panose="020B0400000000000000" pitchFamily="50" charset="-128"/>
                <a:ea typeface="游ゴシック" panose="020B0400000000000000" pitchFamily="50" charset="-128"/>
              </a:rPr>
              <a:t>サブグリッドスケール</a:t>
            </a:r>
            <a:r>
              <a:rPr lang="ja-JP" altLang="en-US" sz="1800" dirty="0">
                <a:latin typeface="游ゴシック" panose="020B0400000000000000" pitchFamily="50" charset="-128"/>
                <a:ea typeface="游ゴシック" panose="020B0400000000000000" pitchFamily="50" charset="-128"/>
              </a:rPr>
              <a:t>の氷面積</a:t>
            </a:r>
            <a:r>
              <a:rPr lang="ja-JP" altLang="en-US" sz="1800" dirty="0" smtClean="0">
                <a:latin typeface="游ゴシック" panose="020B0400000000000000" pitchFamily="50" charset="-128"/>
                <a:ea typeface="游ゴシック" panose="020B0400000000000000" pitchFamily="50" charset="-128"/>
              </a:rPr>
              <a:t>を考慮したアルベド</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格子点間の温度分布を線形と仮定して各格子内の温度が凝固点を下回る面積を推定し</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面積の重みをつけた平均によってアルベドを求める</a:t>
            </a: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a:latin typeface="游ゴシック" panose="020B0400000000000000" pitchFamily="50" charset="-128"/>
              <a:ea typeface="游ゴシック" panose="020B0400000000000000" pitchFamily="50" charset="-128"/>
            </a:endParaRPr>
          </a:p>
          <a:p>
            <a:pPr>
              <a:buClr>
                <a:srgbClr val="0070C0"/>
              </a:buClr>
            </a:pPr>
            <a:r>
              <a:rPr lang="ja-JP" altLang="en-US" sz="1800" dirty="0" smtClean="0">
                <a:latin typeface="游ゴシック" panose="020B0400000000000000" pitchFamily="50" charset="-128"/>
                <a:ea typeface="游ゴシック" panose="020B0400000000000000" pitchFamily="50" charset="-128"/>
              </a:rPr>
              <a:t>その他の設定は前の実験と</a:t>
            </a:r>
            <a:endParaRPr lang="en-US" altLang="ja-JP" sz="1800" dirty="0" smtClean="0">
              <a:latin typeface="游ゴシック" panose="020B0400000000000000" pitchFamily="50" charset="-128"/>
              <a:ea typeface="游ゴシック" panose="020B0400000000000000" pitchFamily="50" charset="-128"/>
            </a:endParaRPr>
          </a:p>
          <a:p>
            <a:pPr marL="0" indent="0">
              <a:buClr>
                <a:srgbClr val="0070C0"/>
              </a:buClr>
              <a:buNone/>
            </a:pP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同様</a:t>
            </a:r>
            <a:endParaRPr lang="en-US" altLang="ja-JP" sz="1800" dirty="0" smtClean="0">
              <a:latin typeface="游ゴシック" panose="020B0400000000000000" pitchFamily="50" charset="-128"/>
              <a:ea typeface="游ゴシック" panose="020B0400000000000000" pitchFamily="50" charset="-128"/>
            </a:endParaRPr>
          </a:p>
          <a:p>
            <a:pPr marL="914400" lvl="2" indent="0">
              <a:buNone/>
            </a:pPr>
            <a:endParaRPr lang="en-US" altLang="ja-JP" dirty="0" smtClean="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normAutofit/>
          </a:bodyPr>
          <a:lstStyle/>
          <a:p>
            <a:r>
              <a:rPr lang="ja-JP" altLang="en-US" dirty="0" smtClean="0"/>
              <a:t>実験設定 </a:t>
            </a:r>
            <a:r>
              <a:rPr lang="en-US" altLang="ja-JP" dirty="0" smtClean="0"/>
              <a:t>2</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a:xfrm>
            <a:off x="2997899" y="6515595"/>
            <a:ext cx="3086100" cy="365125"/>
          </a:xfrm>
        </p:spPr>
        <p:txBody>
          <a:bodyPr/>
          <a:lstStyle/>
          <a:p>
            <a:r>
              <a:rPr kumimoji="1" lang="zh-TW" altLang="en-US" dirty="0" smtClean="0">
                <a:latin typeface="游ゴシック" panose="020B0400000000000000" pitchFamily="50" charset="-128"/>
                <a:ea typeface="游ゴシック" panose="020B0400000000000000" pitchFamily="50" charset="-128"/>
              </a:rPr>
              <a:t>修士論文審査会</a:t>
            </a: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a:xfrm>
            <a:off x="6773600" y="6506583"/>
            <a:ext cx="2057400" cy="365125"/>
          </a:xfrm>
        </p:spPr>
        <p:txBody>
          <a:bodyPr/>
          <a:lstStyle/>
          <a:p>
            <a:fld id="{CAFBEBFA-988F-40E0-ADF6-7BADD92C03B8}" type="slidenum">
              <a:rPr lang="ja-JP" altLang="en-US" smtClean="0"/>
              <a:pPr/>
              <a:t>12</a:t>
            </a:fld>
            <a:endParaRPr lang="en-US" altLang="ja-JP" dirty="0" smtClean="0"/>
          </a:p>
        </p:txBody>
      </p:sp>
      <p:pic>
        <p:nvPicPr>
          <p:cNvPr id="39" name="図 38" descr="zzz.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11995" t="82685" r="23636" b="8796"/>
          <a:stretch/>
        </p:blipFill>
        <p:spPr>
          <a:xfrm>
            <a:off x="1350494" y="4568029"/>
            <a:ext cx="2702609" cy="440851"/>
          </a:xfrm>
          <a:prstGeom prst="rect">
            <a:avLst/>
          </a:prstGeom>
        </p:spPr>
      </p:pic>
      <p:pic>
        <p:nvPicPr>
          <p:cNvPr id="40" name="図 39" descr="zzz.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l="10625" t="46574" r="17016" b="37963"/>
          <a:stretch/>
        </p:blipFill>
        <p:spPr>
          <a:xfrm>
            <a:off x="1341293" y="2783987"/>
            <a:ext cx="4472988" cy="1178217"/>
          </a:xfrm>
          <a:prstGeom prst="rect">
            <a:avLst/>
          </a:prstGeom>
        </p:spPr>
      </p:pic>
      <p:pic>
        <p:nvPicPr>
          <p:cNvPr id="41" name="図 40" descr="zzz.pdf - Adobe Acrobat Reader DC"/>
          <p:cNvPicPr>
            <a:picLocks noChangeAspect="1"/>
          </p:cNvPicPr>
          <p:nvPr/>
        </p:nvPicPr>
        <p:blipFill rotWithShape="1">
          <a:blip r:embed="rId7" cstate="print">
            <a:extLst>
              <a:ext uri="{28A0092B-C50C-407E-A947-70E740481C1C}">
                <a14:useLocalDpi xmlns:a14="http://schemas.microsoft.com/office/drawing/2010/main" val="0"/>
              </a:ext>
            </a:extLst>
          </a:blip>
          <a:srcRect l="15190" t="56667" r="16788" b="30648"/>
          <a:stretch/>
        </p:blipFill>
        <p:spPr>
          <a:xfrm>
            <a:off x="1351741" y="3960872"/>
            <a:ext cx="2702835" cy="621288"/>
          </a:xfrm>
          <a:prstGeom prst="rect">
            <a:avLst/>
          </a:prstGeom>
        </p:spPr>
      </p:pic>
      <p:sp>
        <p:nvSpPr>
          <p:cNvPr id="66" name="テキスト ボックス 65"/>
          <p:cNvSpPr txBox="1"/>
          <p:nvPr/>
        </p:nvSpPr>
        <p:spPr>
          <a:xfrm>
            <a:off x="7353819" y="2679790"/>
            <a:ext cx="1087249" cy="52322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400" b="1" dirty="0" smtClean="0">
                <a:solidFill>
                  <a:schemeClr val="tx1"/>
                </a:solidFill>
                <a:latin typeface="游ゴシック" panose="020B0400000000000000" pitchFamily="50" charset="-128"/>
                <a:ea typeface="游ゴシック" panose="020B0400000000000000" pitchFamily="50" charset="-128"/>
              </a:rPr>
              <a:t>アルベド</a:t>
            </a:r>
            <a:endParaRPr lang="en-US" altLang="ja-JP" sz="1400" b="1" dirty="0" smtClean="0">
              <a:solidFill>
                <a:schemeClr val="tx1"/>
              </a:solidFill>
              <a:latin typeface="游ゴシック" panose="020B0400000000000000" pitchFamily="50" charset="-128"/>
              <a:ea typeface="游ゴシック" panose="020B0400000000000000" pitchFamily="50" charset="-128"/>
            </a:endParaRPr>
          </a:p>
          <a:p>
            <a:r>
              <a:rPr lang="ja-JP" altLang="en-US" sz="1400" b="1" dirty="0" smtClean="0">
                <a:solidFill>
                  <a:schemeClr val="tx1"/>
                </a:solidFill>
                <a:latin typeface="游ゴシック" panose="020B0400000000000000" pitchFamily="50" charset="-128"/>
                <a:ea typeface="游ゴシック" panose="020B0400000000000000" pitchFamily="50" charset="-128"/>
              </a:rPr>
              <a:t>分布変更前</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67" name="テキスト ボックス 66"/>
          <p:cNvSpPr txBox="1"/>
          <p:nvPr/>
        </p:nvSpPr>
        <p:spPr>
          <a:xfrm>
            <a:off x="6495483" y="1445023"/>
            <a:ext cx="1114249" cy="523220"/>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400" b="1" dirty="0" smtClean="0">
                <a:solidFill>
                  <a:srgbClr val="FF0000"/>
                </a:solidFill>
                <a:latin typeface="游ゴシック" panose="020B0400000000000000" pitchFamily="50" charset="-128"/>
                <a:ea typeface="游ゴシック" panose="020B0400000000000000" pitchFamily="50" charset="-128"/>
              </a:rPr>
              <a:t>アルベド</a:t>
            </a:r>
            <a:endParaRPr lang="en-US" altLang="ja-JP" sz="1400" b="1" dirty="0" smtClean="0">
              <a:solidFill>
                <a:srgbClr val="FF0000"/>
              </a:solidFill>
              <a:latin typeface="游ゴシック" panose="020B0400000000000000" pitchFamily="50" charset="-128"/>
              <a:ea typeface="游ゴシック" panose="020B0400000000000000" pitchFamily="50" charset="-128"/>
            </a:endParaRPr>
          </a:p>
          <a:p>
            <a:r>
              <a:rPr lang="ja-JP" altLang="en-US" sz="1400" b="1" dirty="0" smtClean="0">
                <a:solidFill>
                  <a:srgbClr val="FF0000"/>
                </a:solidFill>
                <a:latin typeface="游ゴシック" panose="020B0400000000000000" pitchFamily="50" charset="-128"/>
                <a:ea typeface="游ゴシック" panose="020B0400000000000000" pitchFamily="50" charset="-128"/>
              </a:rPr>
              <a:t>分布変更後</a:t>
            </a:r>
            <a:endParaRPr kumimoji="1"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89" name="正方形/長方形 88"/>
          <p:cNvSpPr/>
          <p:nvPr/>
        </p:nvSpPr>
        <p:spPr>
          <a:xfrm>
            <a:off x="7003458" y="4241926"/>
            <a:ext cx="563990" cy="474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240807" y="4048857"/>
            <a:ext cx="1558670" cy="1397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コネクタ 93"/>
          <p:cNvCxnSpPr/>
          <p:nvPr/>
        </p:nvCxnSpPr>
        <p:spPr>
          <a:xfrm flipH="1">
            <a:off x="5799477" y="4686678"/>
            <a:ext cx="1198961" cy="759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5791051" y="4048857"/>
            <a:ext cx="1212407" cy="1930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4640814" y="4048857"/>
            <a:ext cx="320542" cy="1397342"/>
          </a:xfrm>
          <a:prstGeom prst="rect">
            <a:avLst/>
          </a:prstGeom>
          <a:solidFill>
            <a:srgbClr val="00CBE6">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4916795" y="4052088"/>
            <a:ext cx="45719" cy="1399346"/>
          </a:xfrm>
          <a:prstGeom prst="rect">
            <a:avLst/>
          </a:prstGeom>
          <a:solidFill>
            <a:schemeClr val="bg2">
              <a:lumMod val="90000"/>
              <a:alpha val="92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7272753" y="5925138"/>
            <a:ext cx="624691"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緯度</a:t>
            </a:r>
            <a:endParaRPr kumimoji="1" lang="ja-JP" altLang="en-US" sz="1400" dirty="0">
              <a:latin typeface="游ゴシック" panose="020B0400000000000000" pitchFamily="50" charset="-128"/>
              <a:ea typeface="游ゴシック" panose="020B0400000000000000" pitchFamily="50" charset="-128"/>
            </a:endParaRPr>
          </a:p>
        </p:txBody>
      </p:sp>
      <p:sp>
        <p:nvSpPr>
          <p:cNvPr id="110" name="テキスト ボックス 109"/>
          <p:cNvSpPr txBox="1"/>
          <p:nvPr/>
        </p:nvSpPr>
        <p:spPr>
          <a:xfrm rot="16200000">
            <a:off x="5608919" y="2133094"/>
            <a:ext cx="904972"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アルベド</a:t>
            </a:r>
            <a:endParaRPr kumimoji="1" lang="ja-JP" altLang="en-US" sz="1400" dirty="0">
              <a:latin typeface="游ゴシック" panose="020B0400000000000000" pitchFamily="50" charset="-128"/>
              <a:ea typeface="游ゴシック" panose="020B0400000000000000" pitchFamily="50" charset="-128"/>
            </a:endParaRPr>
          </a:p>
        </p:txBody>
      </p:sp>
      <p:sp>
        <p:nvSpPr>
          <p:cNvPr id="111" name="テキスト ボックス 110"/>
          <p:cNvSpPr txBox="1"/>
          <p:nvPr/>
        </p:nvSpPr>
        <p:spPr>
          <a:xfrm rot="16200000">
            <a:off x="5597797" y="4330904"/>
            <a:ext cx="904972"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温度</a:t>
            </a:r>
            <a:r>
              <a:rPr lang="en-US" altLang="ja-JP"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[K]</a:t>
            </a:r>
            <a:endParaRPr kumimoji="1" lang="ja-JP" altLang="en-US" sz="1400" dirty="0">
              <a:latin typeface="游ゴシック" panose="020B0400000000000000" pitchFamily="50" charset="-128"/>
              <a:ea typeface="游ゴシック" panose="020B0400000000000000" pitchFamily="50" charset="-128"/>
            </a:endParaRPr>
          </a:p>
        </p:txBody>
      </p:sp>
      <p:sp>
        <p:nvSpPr>
          <p:cNvPr id="112" name="テキスト ボックス 111"/>
          <p:cNvSpPr txBox="1"/>
          <p:nvPr/>
        </p:nvSpPr>
        <p:spPr>
          <a:xfrm>
            <a:off x="8113341" y="4132525"/>
            <a:ext cx="929760" cy="307777"/>
          </a:xfrm>
          <a:prstGeom prst="rect">
            <a:avLst/>
          </a:prstGeom>
          <a:solidFill>
            <a:schemeClr val="bg1"/>
          </a:solidFill>
          <a:ln>
            <a:solidFill>
              <a:schemeClr val="tx1"/>
            </a:solidFill>
          </a:ln>
        </p:spPr>
        <p:txBody>
          <a:bodyPr wrap="square" rtlCol="0">
            <a:spAutoFit/>
          </a:bodyPr>
          <a:lstStyle/>
          <a:p>
            <a:pPr algn="ctr"/>
            <a:r>
              <a:rPr lang="en-US" altLang="ja-JP" sz="1400" b="1" dirty="0" smtClean="0">
                <a:latin typeface="游ゴシック" panose="020B0400000000000000" pitchFamily="50" charset="-128"/>
                <a:ea typeface="游ゴシック" panose="020B0400000000000000" pitchFamily="50" charset="-128"/>
              </a:rPr>
              <a:t>271.15 K</a:t>
            </a:r>
            <a:endParaRPr kumimoji="1" lang="ja-JP" altLang="en-US" sz="1400" b="1" dirty="0">
              <a:latin typeface="游ゴシック" panose="020B0400000000000000" pitchFamily="50" charset="-128"/>
              <a:ea typeface="游ゴシック" panose="020B0400000000000000" pitchFamily="50" charset="-128"/>
            </a:endParaRPr>
          </a:p>
        </p:txBody>
      </p:sp>
      <p:sp>
        <p:nvSpPr>
          <p:cNvPr id="115" name="テキスト ボックス 114"/>
          <p:cNvSpPr txBox="1"/>
          <p:nvPr/>
        </p:nvSpPr>
        <p:spPr>
          <a:xfrm>
            <a:off x="1794617" y="5669781"/>
            <a:ext cx="4367617"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游ゴシック" panose="020B0400000000000000" pitchFamily="50" charset="-128"/>
                <a:ea typeface="游ゴシック" panose="020B0400000000000000" pitchFamily="50" charset="-128"/>
              </a:rPr>
              <a:t>水平格子</a:t>
            </a:r>
            <a:r>
              <a:rPr lang="ja-JP" altLang="en-US" sz="1400" dirty="0" smtClean="0">
                <a:latin typeface="游ゴシック" panose="020B0400000000000000" pitchFamily="50" charset="-128"/>
                <a:ea typeface="游ゴシック" panose="020B0400000000000000" pitchFamily="50" charset="-128"/>
              </a:rPr>
              <a:t>点数 </a:t>
            </a:r>
            <a:r>
              <a:rPr lang="en-US" altLang="ja-JP" sz="1400" dirty="0" smtClean="0">
                <a:latin typeface="游ゴシック" panose="020B0400000000000000" pitchFamily="50" charset="-128"/>
                <a:ea typeface="游ゴシック" panose="020B0400000000000000" pitchFamily="50" charset="-128"/>
              </a:rPr>
              <a:t>16, Q = 300 Wm</a:t>
            </a:r>
            <a:r>
              <a:rPr lang="en-US" altLang="ja-JP" sz="1400" baseline="30000" dirty="0" smtClean="0">
                <a:latin typeface="游ゴシック" panose="020B0400000000000000" pitchFamily="50" charset="-128"/>
                <a:ea typeface="游ゴシック" panose="020B0400000000000000" pitchFamily="50" charset="-128"/>
              </a:rPr>
              <a:t>-2</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のときに得られた平衡状態における</a:t>
            </a:r>
            <a:r>
              <a:rPr lang="en-US" altLang="ja-JP" sz="1400" dirty="0" smtClean="0">
                <a:latin typeface="游ゴシック" panose="020B0400000000000000" pitchFamily="50" charset="-128"/>
                <a:ea typeface="游ゴシック" panose="020B0400000000000000" pitchFamily="50" charset="-128"/>
              </a:rPr>
              <a:t>[PIC6_300-250] </a:t>
            </a:r>
            <a:r>
              <a:rPr lang="ja-JP" altLang="en-US" sz="1400" dirty="0" smtClean="0">
                <a:latin typeface="游ゴシック" panose="020B0400000000000000" pitchFamily="50" charset="-128"/>
                <a:ea typeface="游ゴシック" panose="020B0400000000000000" pitchFamily="50" charset="-128"/>
              </a:rPr>
              <a:t>のアルベド分布と温度分布</a:t>
            </a:r>
            <a:endParaRPr kumimoji="1" lang="en-US" altLang="ja-JP" sz="14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68305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dcl_lat-deg_500.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2345" t="18850" r="31449" b="10629"/>
          <a:stretch/>
        </p:blipFill>
        <p:spPr>
          <a:xfrm>
            <a:off x="864227" y="3335877"/>
            <a:ext cx="3122403" cy="2218247"/>
          </a:xfrm>
          <a:prstGeom prst="rect">
            <a:avLst/>
          </a:prstGeom>
        </p:spPr>
      </p:pic>
      <p:pic>
        <p:nvPicPr>
          <p:cNvPr id="31" name="図 30" descr="dcl_lat-deg_50-2.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12346" t="19338" r="31585" b="10263"/>
          <a:stretch/>
        </p:blipFill>
        <p:spPr>
          <a:xfrm>
            <a:off x="3953129" y="1144604"/>
            <a:ext cx="3082187" cy="2191273"/>
          </a:xfrm>
          <a:prstGeom prst="rect">
            <a:avLst/>
          </a:prstGeom>
        </p:spPr>
      </p:pic>
      <p:pic>
        <p:nvPicPr>
          <p:cNvPr id="30" name="図 29" descr="dcl_lat-deg_16-2.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12207" t="18850" r="31310" b="10385"/>
          <a:stretch/>
        </p:blipFill>
        <p:spPr>
          <a:xfrm>
            <a:off x="864227" y="1144604"/>
            <a:ext cx="3088902" cy="2191273"/>
          </a:xfrm>
          <a:prstGeom prst="rect">
            <a:avLst/>
          </a:prstGeom>
        </p:spPr>
      </p:pic>
      <p:sp>
        <p:nvSpPr>
          <p:cNvPr id="21" name="正方形/長方形 20"/>
          <p:cNvSpPr/>
          <p:nvPr/>
        </p:nvSpPr>
        <p:spPr>
          <a:xfrm>
            <a:off x="7063178" y="1323307"/>
            <a:ext cx="1921539" cy="12546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日付プレースホルダー 1"/>
          <p:cNvSpPr>
            <a:spLocks noGrp="1"/>
          </p:cNvSpPr>
          <p:nvPr>
            <p:ph type="dt" sz="half" idx="10"/>
          </p:nvPr>
        </p:nvSpPr>
        <p:spPr/>
        <p:txBody>
          <a:bodyPr/>
          <a:lstStyle/>
          <a:p>
            <a:r>
              <a:rPr kumimoji="1" lang="en-US" altLang="ja-JP" smtClean="0"/>
              <a:t>2018/02/13</a:t>
            </a:r>
            <a:endParaRPr kumimoji="1" lang="ja-JP" altLang="en-US"/>
          </a:p>
        </p:txBody>
      </p:sp>
      <p:sp>
        <p:nvSpPr>
          <p:cNvPr id="3" name="フッター プレースホルダー 2"/>
          <p:cNvSpPr>
            <a:spLocks noGrp="1"/>
          </p:cNvSpPr>
          <p:nvPr>
            <p:ph type="ftr" sz="quarter" idx="11"/>
          </p:nvPr>
        </p:nvSpPr>
        <p:spPr>
          <a:xfrm>
            <a:off x="2997899" y="6515595"/>
            <a:ext cx="3086100" cy="365125"/>
          </a:xfrm>
        </p:spPr>
        <p:txBody>
          <a:bodyPr/>
          <a:lstStyle/>
          <a:p>
            <a:r>
              <a:rPr kumimoji="1" lang="zh-TW" altLang="en-US" dirty="0" smtClean="0">
                <a:latin typeface="游ゴシック" panose="020B0400000000000000" pitchFamily="50" charset="-128"/>
                <a:ea typeface="游ゴシック" panose="020B0400000000000000" pitchFamily="50" charset="-128"/>
              </a:rPr>
              <a:t>修士論文審査会</a:t>
            </a:r>
            <a:endParaRPr kumimoji="1" lang="ja-JP" altLang="en-US"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CAFBEBFA-988F-40E0-ADF6-7BADD92C03B8}" type="slidenum">
              <a:rPr kumimoji="1" lang="ja-JP" altLang="en-US" smtClean="0"/>
              <a:t>13</a:t>
            </a:fld>
            <a:endParaRPr kumimoji="1" lang="ja-JP" altLang="en-US"/>
          </a:p>
        </p:txBody>
      </p:sp>
      <p:sp>
        <p:nvSpPr>
          <p:cNvPr id="8" name="テキスト ボックス 7"/>
          <p:cNvSpPr txBox="1"/>
          <p:nvPr/>
        </p:nvSpPr>
        <p:spPr>
          <a:xfrm>
            <a:off x="2036993" y="2551891"/>
            <a:ext cx="150709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16</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123123" y="2551890"/>
            <a:ext cx="1517313"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1990779" y="4728980"/>
            <a:ext cx="160375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791782" y="5577019"/>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a:t>
            </a:r>
            <a:r>
              <a:rPr kumimoji="1" lang="ja-JP" altLang="en-US" sz="1600" dirty="0" smtClean="0">
                <a:latin typeface="游ゴシック" panose="020B0400000000000000" pitchFamily="50" charset="-128"/>
                <a:ea typeface="游ゴシック" panose="020B0400000000000000" pitchFamily="50" charset="-128"/>
              </a:rPr>
              <a:t> </a:t>
            </a:r>
            <a:r>
              <a:rPr kumimoji="1" lang="en-US" altLang="ja-JP" sz="1600" dirty="0" smtClean="0">
                <a:latin typeface="游ゴシック" panose="020B0400000000000000" pitchFamily="50" charset="-128"/>
                <a:ea typeface="游ゴシック" panose="020B0400000000000000" pitchFamily="50" charset="-128"/>
              </a:rPr>
              <a:t>[W/m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952362" y="3307274"/>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7274360" y="1389919"/>
            <a:ext cx="1710357" cy="1169551"/>
          </a:xfrm>
          <a:prstGeom prst="rect">
            <a:avLst/>
          </a:prstGeom>
          <a:noFill/>
        </p:spPr>
        <p:txBody>
          <a:bodyPr wrap="square" rtlCol="0">
            <a:spAutoFit/>
          </a:bodyPr>
          <a:lstStyle/>
          <a:p>
            <a:r>
              <a:rPr kumimoji="1" lang="en-US" altLang="ja-JP" sz="14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[IC250]</a:t>
            </a: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[PIC6_300-250]</a:t>
            </a:r>
          </a:p>
          <a:p>
            <a:r>
              <a:rPr lang="en-US" altLang="ja-JP" sz="1400" dirty="0" smtClean="0">
                <a:latin typeface="游ゴシック" panose="020B0400000000000000" pitchFamily="50" charset="-128"/>
                <a:ea typeface="游ゴシック" panose="020B0400000000000000" pitchFamily="50" charset="-128"/>
              </a:rPr>
              <a:t>: [PIC11_300-250]</a:t>
            </a:r>
            <a:endParaRPr lang="en-US" altLang="ja-JP" sz="1400" dirty="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[NI300]</a:t>
            </a: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水平格子点数 </a:t>
            </a:r>
            <a:r>
              <a:rPr lang="en-US" altLang="ja-JP" sz="1400" dirty="0" smtClean="0">
                <a:latin typeface="游ゴシック" panose="020B0400000000000000" pitchFamily="50" charset="-128"/>
                <a:ea typeface="游ゴシック" panose="020B0400000000000000" pitchFamily="50" charset="-128"/>
              </a:rPr>
              <a:t>16 </a:t>
            </a:r>
          </a:p>
        </p:txBody>
      </p:sp>
      <p:sp>
        <p:nvSpPr>
          <p:cNvPr id="16" name="円/楕円 15"/>
          <p:cNvSpPr/>
          <p:nvPr/>
        </p:nvSpPr>
        <p:spPr>
          <a:xfrm>
            <a:off x="7206665" y="1699694"/>
            <a:ext cx="90000" cy="90000"/>
          </a:xfrm>
          <a:prstGeom prst="ellipse">
            <a:avLst/>
          </a:prstGeom>
          <a:solidFill>
            <a:schemeClr val="bg1"/>
          </a:solidFill>
          <a:ln>
            <a:solidFill>
              <a:srgbClr val="0037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01361" y="1389919"/>
            <a:ext cx="345057" cy="369332"/>
          </a:xfrm>
          <a:prstGeom prst="rect">
            <a:avLst/>
          </a:prstGeom>
          <a:noFill/>
        </p:spPr>
        <p:txBody>
          <a:bodyPr wrap="square" rtlCol="0">
            <a:spAutoFit/>
          </a:bodyPr>
          <a:lstStyle/>
          <a:p>
            <a:r>
              <a:rPr kumimoji="1" lang="en-US" altLang="ja-JP" dirty="0" smtClean="0">
                <a:solidFill>
                  <a:srgbClr val="CC99FF"/>
                </a:solidFill>
              </a:rPr>
              <a:t>*</a:t>
            </a:r>
            <a:endParaRPr kumimoji="1" lang="ja-JP" altLang="en-US" dirty="0">
              <a:solidFill>
                <a:srgbClr val="CC99FF"/>
              </a:solidFill>
            </a:endParaRPr>
          </a:p>
        </p:txBody>
      </p:sp>
      <p:sp>
        <p:nvSpPr>
          <p:cNvPr id="18" name="テキスト ボックス 17"/>
          <p:cNvSpPr txBox="1"/>
          <p:nvPr/>
        </p:nvSpPr>
        <p:spPr>
          <a:xfrm>
            <a:off x="7082311" y="1829567"/>
            <a:ext cx="345057" cy="276999"/>
          </a:xfrm>
          <a:prstGeom prst="rect">
            <a:avLst/>
          </a:prstGeom>
          <a:noFill/>
        </p:spPr>
        <p:txBody>
          <a:bodyPr wrap="square" rtlCol="0">
            <a:spAutoFit/>
          </a:bodyPr>
          <a:lstStyle/>
          <a:p>
            <a:r>
              <a:rPr kumimoji="1" lang="en-US" altLang="ja-JP" sz="1200" dirty="0" smtClean="0">
                <a:solidFill>
                  <a:srgbClr val="2DF828"/>
                </a:solidFill>
              </a:rPr>
              <a:t>×</a:t>
            </a:r>
            <a:endParaRPr kumimoji="1" lang="ja-JP" altLang="en-US" sz="1200" dirty="0">
              <a:solidFill>
                <a:srgbClr val="2DF828"/>
              </a:solidFill>
            </a:endParaRPr>
          </a:p>
        </p:txBody>
      </p:sp>
      <p:sp>
        <p:nvSpPr>
          <p:cNvPr id="19" name="テキスト ボックス 18"/>
          <p:cNvSpPr txBox="1"/>
          <p:nvPr/>
        </p:nvSpPr>
        <p:spPr>
          <a:xfrm>
            <a:off x="7096679" y="2053771"/>
            <a:ext cx="345057" cy="246221"/>
          </a:xfrm>
          <a:prstGeom prst="rect">
            <a:avLst/>
          </a:prstGeom>
          <a:noFill/>
        </p:spPr>
        <p:txBody>
          <a:bodyPr wrap="square" rtlCol="0">
            <a:spAutoFit/>
          </a:bodyPr>
          <a:lstStyle/>
          <a:p>
            <a:r>
              <a:rPr kumimoji="1" lang="ja-JP" altLang="en-US" sz="1000" dirty="0" smtClean="0">
                <a:solidFill>
                  <a:srgbClr val="FF0000"/>
                </a:solidFill>
              </a:rPr>
              <a:t>＋</a:t>
            </a:r>
            <a:endParaRPr kumimoji="1" lang="ja-JP" altLang="en-US" sz="1000" dirty="0">
              <a:solidFill>
                <a:srgbClr val="FF0000"/>
              </a:solidFill>
            </a:endParaRPr>
          </a:p>
        </p:txBody>
      </p:sp>
      <p:sp>
        <p:nvSpPr>
          <p:cNvPr id="20" name="円/楕円 19"/>
          <p:cNvSpPr/>
          <p:nvPr/>
        </p:nvSpPr>
        <p:spPr>
          <a:xfrm>
            <a:off x="7212203" y="2366781"/>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674831" y="3743080"/>
            <a:ext cx="2621834"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太陽定数と氷線緯度の</a:t>
            </a:r>
            <a:r>
              <a:rPr lang="ja-JP" altLang="en-US" sz="1600" dirty="0">
                <a:latin typeface="游ゴシック" panose="020B0400000000000000" pitchFamily="50" charset="-128"/>
                <a:ea typeface="游ゴシック" panose="020B0400000000000000" pitchFamily="50" charset="-128"/>
              </a:rPr>
              <a:t>関係</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4220374" y="4184108"/>
            <a:ext cx="4923626" cy="1523494"/>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n"/>
            </a:pPr>
            <a:r>
              <a:rPr lang="en-US" altLang="ja-JP" sz="1600" dirty="0" smtClean="0">
                <a:latin typeface="游ゴシック" panose="020B0400000000000000" pitchFamily="50" charset="-128"/>
                <a:ea typeface="游ゴシック" panose="020B0400000000000000" pitchFamily="50" charset="-128"/>
              </a:rPr>
              <a:t>3 </a:t>
            </a:r>
            <a:r>
              <a:rPr lang="ja-JP" altLang="en-US" sz="1600" dirty="0" smtClean="0">
                <a:latin typeface="游ゴシック" panose="020B0400000000000000" pitchFamily="50" charset="-128"/>
                <a:ea typeface="游ゴシック" panose="020B0400000000000000" pitchFamily="50" charset="-128"/>
              </a:rPr>
              <a:t>種類の解が得られた</a:t>
            </a:r>
            <a:endParaRPr lang="en-US" altLang="ja-JP" sz="1600" dirty="0">
              <a:latin typeface="游ゴシック" panose="020B0400000000000000" pitchFamily="50" charset="-128"/>
              <a:ea typeface="游ゴシック" panose="020B0400000000000000" pitchFamily="50" charset="-128"/>
            </a:endParaRPr>
          </a:p>
          <a:p>
            <a:pPr marL="742950" lvl="1" indent="-285750">
              <a:lnSpc>
                <a:spcPct val="150000"/>
              </a:lnSpc>
              <a:buClr>
                <a:srgbClr val="0070C0"/>
              </a:buClr>
              <a:buFont typeface="Wingdings" panose="05000000000000000000" pitchFamily="2" charset="2"/>
              <a:buChar char="p"/>
            </a:pPr>
            <a:r>
              <a:rPr lang="ja-JP" altLang="en-US" sz="1400" dirty="0">
                <a:latin typeface="游ゴシック" panose="020B0400000000000000" pitchFamily="50" charset="-128"/>
                <a:ea typeface="游ゴシック" panose="020B0400000000000000" pitchFamily="50" charset="-128"/>
              </a:rPr>
              <a:t>全球</a:t>
            </a:r>
            <a:r>
              <a:rPr lang="ja-JP" altLang="en-US" sz="1400" dirty="0" smtClean="0">
                <a:latin typeface="游ゴシック" panose="020B0400000000000000" pitchFamily="50" charset="-128"/>
                <a:ea typeface="游ゴシック" panose="020B0400000000000000" pitchFamily="50" charset="-128"/>
              </a:rPr>
              <a:t>凍結解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部分凍結解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氷なし解</a:t>
            </a:r>
            <a:endParaRPr lang="en-US" altLang="ja-JP" sz="14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多重解が得られた</a:t>
            </a:r>
            <a:endParaRPr lang="en-US" altLang="ja-JP" sz="16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水平格子点数によらず</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氷線緯度は一意に求まる</a:t>
            </a:r>
            <a:endParaRPr lang="en-US" altLang="ja-JP" sz="1600" dirty="0" smtClean="0">
              <a:latin typeface="游ゴシック" panose="020B0400000000000000" pitchFamily="50" charset="-128"/>
              <a:ea typeface="游ゴシック" panose="020B0400000000000000" pitchFamily="50" charset="-128"/>
            </a:endParaRPr>
          </a:p>
        </p:txBody>
      </p:sp>
      <p:sp>
        <p:nvSpPr>
          <p:cNvPr id="27" name="タイトル 1"/>
          <p:cNvSpPr txBox="1">
            <a:spLocks/>
          </p:cNvSpPr>
          <p:nvPr/>
        </p:nvSpPr>
        <p:spPr>
          <a:xfrm>
            <a:off x="628650" y="408489"/>
            <a:ext cx="6822913" cy="604693"/>
          </a:xfrm>
          <a:prstGeom prst="rect">
            <a:avLst/>
          </a:prstGeom>
        </p:spPr>
        <p:txBody>
          <a:bodyPr/>
          <a:lstStyle>
            <a:lvl1pPr algn="l" defTabSz="914400" rtl="0" eaLnBrk="1" latinLnBrk="0" hangingPunct="1">
              <a:lnSpc>
                <a:spcPct val="90000"/>
              </a:lnSpc>
              <a:spcBef>
                <a:spcPct val="0"/>
              </a:spcBef>
              <a:buNone/>
              <a:defRPr kumimoji="1" sz="3600" kern="1200">
                <a:solidFill>
                  <a:srgbClr val="215483"/>
                </a:solidFill>
                <a:latin typeface="+mj-lt"/>
                <a:ea typeface="+mj-ea"/>
                <a:cs typeface="+mj-cs"/>
              </a:defRPr>
            </a:lvl1pPr>
          </a:lstStyle>
          <a:p>
            <a:r>
              <a:rPr lang="ja-JP" altLang="en-US" dirty="0" smtClean="0"/>
              <a:t>氷線緯度と太陽定数の関係</a:t>
            </a:r>
            <a:endParaRPr lang="ja-JP" altLang="en-US" dirty="0"/>
          </a:p>
        </p:txBody>
      </p:sp>
      <p:sp>
        <p:nvSpPr>
          <p:cNvPr id="33" name="テキスト ボックス 32"/>
          <p:cNvSpPr txBox="1"/>
          <p:nvPr/>
        </p:nvSpPr>
        <p:spPr>
          <a:xfrm rot="16200000">
            <a:off x="178272" y="2013182"/>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rot="16200000">
            <a:off x="178272" y="4153272"/>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584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まとめ</a:t>
            </a:r>
            <a:endParaRPr kumimoji="1" lang="ja-JP" altLang="en-US" dirty="0"/>
          </a:p>
        </p:txBody>
      </p:sp>
      <p:sp>
        <p:nvSpPr>
          <p:cNvPr id="2" name="日付プレースホルダー 1"/>
          <p:cNvSpPr>
            <a:spLocks noGrp="1"/>
          </p:cNvSpPr>
          <p:nvPr>
            <p:ph type="dt" sz="half" idx="10"/>
          </p:nvPr>
        </p:nvSpPr>
        <p:spPr/>
        <p:txBody>
          <a:bodyPr/>
          <a:lstStyle/>
          <a:p>
            <a:r>
              <a:rPr kumimoji="1" lang="en-US" altLang="ja-JP" smtClean="0"/>
              <a:t>2018/02/13</a:t>
            </a:r>
            <a:endParaRPr kumimoji="1" lang="ja-JP" altLang="en-US"/>
          </a:p>
        </p:txBody>
      </p:sp>
      <p:sp>
        <p:nvSpPr>
          <p:cNvPr id="3" name="フッター プレースホルダー 2"/>
          <p:cNvSpPr>
            <a:spLocks noGrp="1"/>
          </p:cNvSpPr>
          <p:nvPr>
            <p:ph type="ftr" sz="quarter" idx="11"/>
          </p:nvPr>
        </p:nvSpPr>
        <p:spPr>
          <a:xfrm>
            <a:off x="2997899" y="6516252"/>
            <a:ext cx="3086100" cy="365125"/>
          </a:xfrm>
        </p:spPr>
        <p:txBody>
          <a:bodyPr/>
          <a:lstStyle/>
          <a:p>
            <a:r>
              <a:rPr kumimoji="1" lang="zh-TW" altLang="en-US" dirty="0" smtClean="0"/>
              <a:t>修士論文審査会</a:t>
            </a:r>
            <a:endParaRPr kumimoji="1" lang="ja-JP" altLang="en-US" dirty="0"/>
          </a:p>
        </p:txBody>
      </p:sp>
      <p:sp>
        <p:nvSpPr>
          <p:cNvPr id="4" name="スライド番号プレースホルダー 3"/>
          <p:cNvSpPr>
            <a:spLocks noGrp="1"/>
          </p:cNvSpPr>
          <p:nvPr>
            <p:ph type="sldNum" sz="quarter" idx="12"/>
          </p:nvPr>
        </p:nvSpPr>
        <p:spPr>
          <a:xfrm>
            <a:off x="6761104" y="6510572"/>
            <a:ext cx="2057400" cy="365125"/>
          </a:xfrm>
        </p:spPr>
        <p:txBody>
          <a:bodyPr/>
          <a:lstStyle/>
          <a:p>
            <a:fld id="{CAFBEBFA-988F-40E0-ADF6-7BADD92C03B8}" type="slidenum">
              <a:rPr kumimoji="1" lang="ja-JP" altLang="en-US" smtClean="0"/>
              <a:t>14</a:t>
            </a:fld>
            <a:endParaRPr kumimoji="1" lang="ja-JP" altLang="en-US" dirty="0"/>
          </a:p>
        </p:txBody>
      </p:sp>
      <p:sp>
        <p:nvSpPr>
          <p:cNvPr id="7" name="コンテンツ プレースホルダー 2"/>
          <p:cNvSpPr txBox="1">
            <a:spLocks/>
          </p:cNvSpPr>
          <p:nvPr/>
        </p:nvSpPr>
        <p:spPr>
          <a:xfrm>
            <a:off x="628650" y="1144410"/>
            <a:ext cx="7900754" cy="5348464"/>
          </a:xfrm>
          <a:prstGeom prst="rect">
            <a:avLst/>
          </a:prstGeom>
        </p:spPr>
        <p:txBody>
          <a:bodyPr vert="horz" lIns="91440" tIns="45720" rIns="91440" bIns="45720" rtlCol="0">
            <a:normAutofit/>
          </a:bodyPr>
          <a:lstStyle>
            <a:lvl1pPr marL="228600" indent="-228600" algn="l" defTabSz="914400" rtl="0" eaLnBrk="1" latinLnBrk="0" hangingPunct="1">
              <a:lnSpc>
                <a:spcPct val="125000"/>
              </a:lnSpc>
              <a:spcBef>
                <a:spcPts val="1000"/>
              </a:spcBef>
              <a:buClr>
                <a:srgbClr val="215483"/>
              </a:buClr>
              <a:buSzPct val="80000"/>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125000"/>
              </a:lnSpc>
              <a:spcBef>
                <a:spcPts val="500"/>
              </a:spcBef>
              <a:buClr>
                <a:srgbClr val="215483"/>
              </a:buClr>
              <a:buSzPct val="70000"/>
              <a:buFont typeface="Wingdings" panose="05000000000000000000" pitchFamily="2" charset="2"/>
              <a:buChar char="p"/>
              <a:defRPr kumimoji="1"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215483"/>
              </a:buClr>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215483"/>
              </a:buClr>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215483"/>
              </a:buClr>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70C0"/>
              </a:buClr>
            </a:pPr>
            <a:r>
              <a:rPr lang="ja-JP" altLang="en-US" sz="1800" dirty="0" smtClean="0">
                <a:latin typeface="游ゴシック" panose="020B0400000000000000" pitchFamily="50" charset="-128"/>
                <a:ea typeface="游ゴシック" panose="020B0400000000000000" pitchFamily="50" charset="-128"/>
              </a:rPr>
              <a:t>本研究では</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大気大循環モデルを用いて</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地球気候の太陽定数依存性を調べた</a:t>
            </a:r>
            <a:endParaRPr lang="en-US" altLang="ja-JP" sz="18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lang="ja-JP" altLang="en-US" sz="1600" dirty="0" smtClean="0">
                <a:latin typeface="游ゴシック" panose="020B0400000000000000" pitchFamily="50" charset="-128"/>
                <a:ea typeface="游ゴシック" panose="020B0400000000000000" pitchFamily="50" charset="-128"/>
              </a:rPr>
              <a:t>大気大循環モデルを用いて </a:t>
            </a:r>
            <a:r>
              <a:rPr lang="en-US" altLang="ja-JP" sz="1600" dirty="0" smtClean="0">
                <a:latin typeface="游ゴシック" panose="020B0400000000000000" pitchFamily="50" charset="-128"/>
                <a:ea typeface="游ゴシック" panose="020B0400000000000000" pitchFamily="50" charset="-128"/>
              </a:rPr>
              <a:t>12 </a:t>
            </a:r>
            <a:r>
              <a:rPr lang="ja-JP" altLang="en-US" sz="1600" dirty="0" smtClean="0">
                <a:latin typeface="游ゴシック" panose="020B0400000000000000" pitchFamily="50" charset="-128"/>
                <a:ea typeface="游ゴシック" panose="020B0400000000000000" pitchFamily="50" charset="-128"/>
              </a:rPr>
              <a:t>個の実験を実施し</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氷線緯度と太陽定数の関係を調べた</a:t>
            </a:r>
            <a:r>
              <a:rPr lang="ja-JP" altLang="en-US" sz="1900" dirty="0" smtClean="0">
                <a:latin typeface="游ゴシック" panose="020B0400000000000000" pitchFamily="50" charset="-128"/>
                <a:ea typeface="游ゴシック" panose="020B0400000000000000" pitchFamily="50" charset="-128"/>
              </a:rPr>
              <a:t>	</a:t>
            </a:r>
            <a:endParaRPr lang="en-US" altLang="ja-JP" sz="19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400" dirty="0">
                <a:latin typeface="游ゴシック" panose="020B0400000000000000" pitchFamily="50" charset="-128"/>
                <a:ea typeface="游ゴシック" panose="020B0400000000000000" pitchFamily="50" charset="-128"/>
              </a:rPr>
              <a:t>太陽定数によって全球凍結解</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部分凍結解</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氷なし解の </a:t>
            </a:r>
            <a:r>
              <a:rPr lang="en-US" altLang="ja-JP" sz="1400" dirty="0">
                <a:latin typeface="游ゴシック" panose="020B0400000000000000" pitchFamily="50" charset="-128"/>
                <a:ea typeface="游ゴシック" panose="020B0400000000000000" pitchFamily="50" charset="-128"/>
              </a:rPr>
              <a:t>3 </a:t>
            </a:r>
            <a:r>
              <a:rPr lang="ja-JP" altLang="en-US" sz="1400" dirty="0">
                <a:latin typeface="游ゴシック" panose="020B0400000000000000" pitchFamily="50" charset="-128"/>
                <a:ea typeface="游ゴシック" panose="020B0400000000000000" pitchFamily="50" charset="-128"/>
              </a:rPr>
              <a:t>種類の解が</a:t>
            </a:r>
            <a:r>
              <a:rPr lang="ja-JP" altLang="en-US" sz="1400" dirty="0" smtClean="0">
                <a:latin typeface="游ゴシック" panose="020B0400000000000000" pitchFamily="50" charset="-128"/>
                <a:ea typeface="游ゴシック" panose="020B0400000000000000" pitchFamily="50" charset="-128"/>
              </a:rPr>
              <a:t>得られた</a:t>
            </a:r>
            <a:endParaRPr lang="en-US" altLang="ja-JP" sz="14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400" dirty="0" smtClean="0">
                <a:latin typeface="游ゴシック" panose="020B0400000000000000" pitchFamily="50" charset="-128"/>
                <a:ea typeface="游ゴシック" panose="020B0400000000000000" pitchFamily="50" charset="-128"/>
              </a:rPr>
              <a:t>氷線緯度と太陽定数の関係は南北半球で異なった</a:t>
            </a:r>
            <a:endParaRPr lang="en-US" altLang="ja-JP" sz="1400" dirty="0" smtClean="0">
              <a:latin typeface="游ゴシック" panose="020B0400000000000000" pitchFamily="50" charset="-128"/>
              <a:ea typeface="游ゴシック" panose="020B0400000000000000" pitchFamily="50" charset="-128"/>
            </a:endParaRPr>
          </a:p>
          <a:p>
            <a:pPr lvl="3">
              <a:buClr>
                <a:srgbClr val="0070C0"/>
              </a:buClr>
            </a:pPr>
            <a:r>
              <a:rPr lang="ja-JP" altLang="en-US" dirty="0">
                <a:latin typeface="游ゴシック" panose="020B0400000000000000" pitchFamily="50" charset="-128"/>
                <a:ea typeface="游ゴシック" panose="020B0400000000000000" pitchFamily="50" charset="-128"/>
              </a:rPr>
              <a:t>海陸</a:t>
            </a:r>
            <a:r>
              <a:rPr lang="ja-JP" altLang="en-US" dirty="0" smtClean="0">
                <a:latin typeface="游ゴシック" panose="020B0400000000000000" pitchFamily="50" charset="-128"/>
                <a:ea typeface="游ゴシック" panose="020B0400000000000000" pitchFamily="50" charset="-128"/>
              </a:rPr>
              <a:t>分布</a:t>
            </a:r>
            <a:r>
              <a:rPr lang="ja-JP" altLang="en-US" dirty="0">
                <a:latin typeface="游ゴシック" panose="020B0400000000000000" pitchFamily="50" charset="-128"/>
                <a:ea typeface="游ゴシック" panose="020B0400000000000000" pitchFamily="50" charset="-128"/>
              </a:rPr>
              <a:t>を考慮</a:t>
            </a:r>
            <a:r>
              <a:rPr lang="ja-JP" altLang="en-US" dirty="0" smtClean="0">
                <a:latin typeface="游ゴシック" panose="020B0400000000000000" pitchFamily="50" charset="-128"/>
                <a:ea typeface="游ゴシック" panose="020B0400000000000000" pitchFamily="50" charset="-128"/>
              </a:rPr>
              <a:t>したことに起因すると考えられる</a:t>
            </a:r>
            <a:endParaRPr lang="en-US" altLang="ja-JP" dirty="0">
              <a:latin typeface="游ゴシック" panose="020B0400000000000000" pitchFamily="50" charset="-128"/>
              <a:ea typeface="游ゴシック" panose="020B0400000000000000" pitchFamily="50" charset="-128"/>
            </a:endParaRPr>
          </a:p>
          <a:p>
            <a:pPr lvl="2">
              <a:buClr>
                <a:srgbClr val="0070C0"/>
              </a:buClr>
            </a:pPr>
            <a:r>
              <a:rPr lang="ja-JP" altLang="en-US" sz="1400" dirty="0">
                <a:latin typeface="游ゴシック" panose="020B0400000000000000" pitchFamily="50" charset="-128"/>
                <a:ea typeface="游ゴシック" panose="020B0400000000000000" pitchFamily="50" charset="-128"/>
              </a:rPr>
              <a:t>同じ太陽定数に対して多重解が現れた</a:t>
            </a:r>
            <a:endParaRPr lang="en-US" altLang="ja-JP" sz="1400" dirty="0">
              <a:latin typeface="游ゴシック" panose="020B0400000000000000" pitchFamily="50" charset="-128"/>
              <a:ea typeface="游ゴシック" panose="020B0400000000000000" pitchFamily="50" charset="-128"/>
            </a:endParaRPr>
          </a:p>
          <a:p>
            <a:pPr lvl="2">
              <a:buClr>
                <a:srgbClr val="0070C0"/>
              </a:buClr>
            </a:pPr>
            <a:r>
              <a:rPr lang="ja-JP" altLang="en-US" sz="1400" dirty="0">
                <a:latin typeface="游ゴシック" panose="020B0400000000000000" pitchFamily="50" charset="-128"/>
                <a:ea typeface="游ゴシック" panose="020B0400000000000000" pitchFamily="50" charset="-128"/>
              </a:rPr>
              <a:t>同じ太陽定数に対して</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異なる氷線を持つ部分凍結解が</a:t>
            </a:r>
            <a:r>
              <a:rPr lang="ja-JP" altLang="en-US" sz="1400" dirty="0" smtClean="0">
                <a:latin typeface="游ゴシック" panose="020B0400000000000000" pitchFamily="50" charset="-128"/>
                <a:ea typeface="游ゴシック" panose="020B0400000000000000" pitchFamily="50" charset="-128"/>
              </a:rPr>
              <a:t>得られた</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部分凍結解の初期値依存性</a:t>
            </a:r>
            <a:r>
              <a:rPr lang="en-US" altLang="ja-JP" sz="1400" dirty="0" smtClean="0">
                <a:latin typeface="游ゴシック" panose="020B0400000000000000" pitchFamily="50" charset="-128"/>
                <a:ea typeface="游ゴシック" panose="020B0400000000000000" pitchFamily="50" charset="-128"/>
              </a:rPr>
              <a:t>)</a:t>
            </a:r>
            <a:endParaRPr lang="en-US" altLang="ja-JP" sz="19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lang="en-US" altLang="ja-JP" sz="1600" dirty="0" smtClean="0">
                <a:latin typeface="游ゴシック" panose="020B0400000000000000" pitchFamily="50" charset="-128"/>
                <a:ea typeface="游ゴシック" panose="020B0400000000000000" pitchFamily="50" charset="-128"/>
              </a:rPr>
              <a:t>1 </a:t>
            </a:r>
            <a:r>
              <a:rPr lang="ja-JP" altLang="en-US" sz="1600" dirty="0" smtClean="0">
                <a:latin typeface="游ゴシック" panose="020B0400000000000000" pitchFamily="50" charset="-128"/>
                <a:ea typeface="游ゴシック" panose="020B0400000000000000" pitchFamily="50" charset="-128"/>
              </a:rPr>
              <a:t>次元エネルギーバランスモデルを作成し</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それを用いた実験を実施し</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部分凍結解の初期値依存性を調べた</a:t>
            </a:r>
            <a:endParaRPr lang="en-US" altLang="ja-JP" sz="16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500" dirty="0" smtClean="0">
                <a:latin typeface="游ゴシック" panose="020B0400000000000000" pitchFamily="50" charset="-128"/>
                <a:ea typeface="游ゴシック" panose="020B0400000000000000" pitchFamily="50" charset="-128"/>
              </a:rPr>
              <a:t>エネルギーバランスモデルを用いても</a:t>
            </a:r>
            <a:r>
              <a:rPr lang="en-US" altLang="ja-JP" sz="1500" dirty="0" smtClean="0">
                <a:latin typeface="游ゴシック" panose="020B0400000000000000" pitchFamily="50" charset="-128"/>
                <a:ea typeface="游ゴシック" panose="020B0400000000000000" pitchFamily="50" charset="-128"/>
              </a:rPr>
              <a:t>,</a:t>
            </a:r>
            <a:r>
              <a:rPr lang="ja-JP" altLang="en-US" sz="1500" dirty="0">
                <a:latin typeface="游ゴシック" panose="020B0400000000000000" pitchFamily="50" charset="-128"/>
                <a:ea typeface="游ゴシック" panose="020B0400000000000000" pitchFamily="50" charset="-128"/>
              </a:rPr>
              <a:t> </a:t>
            </a:r>
            <a:r>
              <a:rPr lang="ja-JP" altLang="en-US" sz="1500" dirty="0" smtClean="0">
                <a:latin typeface="游ゴシック" panose="020B0400000000000000" pitchFamily="50" charset="-128"/>
                <a:ea typeface="游ゴシック" panose="020B0400000000000000" pitchFamily="50" charset="-128"/>
              </a:rPr>
              <a:t>同じ</a:t>
            </a:r>
            <a:r>
              <a:rPr lang="ja-JP" altLang="en-US" sz="1500" dirty="0">
                <a:latin typeface="游ゴシック" panose="020B0400000000000000" pitchFamily="50" charset="-128"/>
                <a:ea typeface="游ゴシック" panose="020B0400000000000000" pitchFamily="50" charset="-128"/>
              </a:rPr>
              <a:t>太陽定数に対して</a:t>
            </a:r>
            <a:r>
              <a:rPr lang="en-US" altLang="ja-JP" sz="1500" dirty="0">
                <a:latin typeface="游ゴシック" panose="020B0400000000000000" pitchFamily="50" charset="-128"/>
                <a:ea typeface="游ゴシック" panose="020B0400000000000000" pitchFamily="50" charset="-128"/>
              </a:rPr>
              <a:t>, </a:t>
            </a:r>
            <a:r>
              <a:rPr lang="ja-JP" altLang="en-US" sz="1500" dirty="0" smtClean="0">
                <a:latin typeface="游ゴシック" panose="020B0400000000000000" pitchFamily="50" charset="-128"/>
                <a:ea typeface="游ゴシック" panose="020B0400000000000000" pitchFamily="50" charset="-128"/>
              </a:rPr>
              <a:t>部分</a:t>
            </a:r>
            <a:r>
              <a:rPr lang="ja-JP" altLang="en-US" sz="1500" dirty="0">
                <a:latin typeface="游ゴシック" panose="020B0400000000000000" pitchFamily="50" charset="-128"/>
                <a:ea typeface="游ゴシック" panose="020B0400000000000000" pitchFamily="50" charset="-128"/>
              </a:rPr>
              <a:t>凍結</a:t>
            </a:r>
            <a:r>
              <a:rPr lang="ja-JP" altLang="en-US" sz="1500" dirty="0" smtClean="0">
                <a:latin typeface="游ゴシック" panose="020B0400000000000000" pitchFamily="50" charset="-128"/>
                <a:ea typeface="游ゴシック" panose="020B0400000000000000" pitchFamily="50" charset="-128"/>
              </a:rPr>
              <a:t>解の初期値依存性が得られた</a:t>
            </a:r>
            <a:endParaRPr lang="en-US" altLang="ja-JP" sz="15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500" dirty="0" smtClean="0">
                <a:latin typeface="游ゴシック" panose="020B0400000000000000" pitchFamily="50" charset="-128"/>
                <a:ea typeface="游ゴシック" panose="020B0400000000000000" pitchFamily="50" charset="-128"/>
              </a:rPr>
              <a:t>サブ</a:t>
            </a:r>
            <a:r>
              <a:rPr lang="ja-JP" altLang="en-US" sz="1500" dirty="0">
                <a:latin typeface="游ゴシック" panose="020B0400000000000000" pitchFamily="50" charset="-128"/>
                <a:ea typeface="游ゴシック" panose="020B0400000000000000" pitchFamily="50" charset="-128"/>
              </a:rPr>
              <a:t>グリッドスケールの氷面積</a:t>
            </a:r>
            <a:r>
              <a:rPr lang="ja-JP" altLang="en-US" sz="1500" dirty="0" smtClean="0">
                <a:latin typeface="游ゴシック" panose="020B0400000000000000" pitchFamily="50" charset="-128"/>
                <a:ea typeface="游ゴシック" panose="020B0400000000000000" pitchFamily="50" charset="-128"/>
              </a:rPr>
              <a:t>を考慮した新しいアルベド分布を用いると</a:t>
            </a:r>
            <a:r>
              <a:rPr lang="en-US" altLang="ja-JP" sz="1500" dirty="0" smtClean="0">
                <a:latin typeface="游ゴシック" panose="020B0400000000000000" pitchFamily="50" charset="-128"/>
                <a:ea typeface="游ゴシック" panose="020B0400000000000000" pitchFamily="50" charset="-128"/>
              </a:rPr>
              <a:t>, </a:t>
            </a:r>
            <a:r>
              <a:rPr lang="ja-JP" altLang="en-US" sz="1500" dirty="0" smtClean="0">
                <a:latin typeface="游ゴシック" panose="020B0400000000000000" pitchFamily="50" charset="-128"/>
                <a:ea typeface="游ゴシック" panose="020B0400000000000000" pitchFamily="50" charset="-128"/>
              </a:rPr>
              <a:t>部分凍結解を一意に求めることができた</a:t>
            </a:r>
            <a:endParaRPr lang="en-US" altLang="ja-JP" sz="1500" dirty="0">
              <a:latin typeface="游ゴシック" panose="020B0400000000000000" pitchFamily="50" charset="-128"/>
              <a:ea typeface="游ゴシック" panose="020B0400000000000000" pitchFamily="50" charset="-128"/>
            </a:endParaRPr>
          </a:p>
          <a:p>
            <a:pPr lvl="3">
              <a:buClr>
                <a:srgbClr val="0070C0"/>
              </a:buClr>
            </a:pPr>
            <a:r>
              <a:rPr lang="ja-JP" altLang="en-US" dirty="0" smtClean="0">
                <a:latin typeface="游ゴシック" panose="020B0400000000000000" pitchFamily="50" charset="-128"/>
                <a:ea typeface="游ゴシック" panose="020B0400000000000000" pitchFamily="50" charset="-128"/>
              </a:rPr>
              <a:t>不連続なアルベド分布では氷線が隣の格子点に到達しない限りアルベドが変化しないことに起因すると考えられる</a:t>
            </a:r>
            <a:endParaRPr lang="en-US" altLang="ja-JP"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51002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19205" t="1805" r="12106" b="6887"/>
          <a:stretch/>
        </p:blipFill>
        <p:spPr>
          <a:xfrm>
            <a:off x="4515617" y="1363477"/>
            <a:ext cx="2916268" cy="2907422"/>
          </a:xfrm>
          <a:prstGeom prst="rect">
            <a:avLst/>
          </a:prstGeom>
        </p:spPr>
      </p:pic>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16544" t="2194" r="12275" b="6486"/>
          <a:stretch/>
        </p:blipFill>
        <p:spPr>
          <a:xfrm>
            <a:off x="371539" y="1385739"/>
            <a:ext cx="3027827" cy="2913403"/>
          </a:xfrm>
          <a:prstGeom prst="rect">
            <a:avLst/>
          </a:prstGeom>
        </p:spPr>
      </p:pic>
      <p:sp>
        <p:nvSpPr>
          <p:cNvPr id="32" name="テキスト ボックス 31"/>
          <p:cNvSpPr txBox="1"/>
          <p:nvPr/>
        </p:nvSpPr>
        <p:spPr>
          <a:xfrm>
            <a:off x="3285302" y="4086233"/>
            <a:ext cx="1318564" cy="646331"/>
          </a:xfrm>
          <a:prstGeom prst="rect">
            <a:avLst/>
          </a:prstGeom>
          <a:solidFill>
            <a:schemeClr val="bg1"/>
          </a:solidFill>
          <a:ln w="57150">
            <a:solidFill>
              <a:schemeClr val="bg1"/>
            </a:solidFill>
          </a:ln>
        </p:spPr>
        <p:txBody>
          <a:bodyPr wrap="square" rtlCol="0">
            <a:spAutoFit/>
          </a:bodyPr>
          <a:lstStyle/>
          <a:p>
            <a:r>
              <a:rPr kumimoji="1" lang="ja-JP" altLang="en-US" b="1" dirty="0" smtClean="0">
                <a:solidFill>
                  <a:schemeClr val="bg1"/>
                </a:solidFill>
                <a:latin typeface="游ゴシック" panose="020B0400000000000000" pitchFamily="50" charset="-128"/>
                <a:ea typeface="游ゴシック" panose="020B0400000000000000" pitchFamily="50" charset="-128"/>
              </a:rPr>
              <a:t>全球凍結解</a:t>
            </a:r>
            <a:endParaRPr kumimoji="1"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3291840" y="1051602"/>
            <a:ext cx="1344348" cy="369332"/>
          </a:xfrm>
          <a:prstGeom prst="rect">
            <a:avLst/>
          </a:prstGeom>
          <a:solidFill>
            <a:schemeClr val="bg1"/>
          </a:solidFill>
          <a:ln>
            <a:solidFill>
              <a:schemeClr val="bg1"/>
            </a:solidFill>
          </a:ln>
        </p:spPr>
        <p:txBody>
          <a:bodyPr wrap="square" rtlCol="0">
            <a:spAutoFit/>
          </a:bodyPr>
          <a:lstStyle/>
          <a:p>
            <a:r>
              <a:rPr kumimoji="1" lang="ja-JP" altLang="en-US" b="1" dirty="0" smtClean="0">
                <a:solidFill>
                  <a:schemeClr val="bg1"/>
                </a:solidFill>
                <a:latin typeface="游ゴシック" panose="020B0400000000000000" pitchFamily="50" charset="-128"/>
                <a:ea typeface="游ゴシック" panose="020B0400000000000000" pitchFamily="50" charset="-128"/>
              </a:rPr>
              <a:t>全球凍結解</a:t>
            </a:r>
            <a:endParaRPr kumimoji="1"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kumimoji="1" lang="ja-JP" altLang="en-US" dirty="0" smtClean="0"/>
              <a:t>氷線緯度と太陽定数の関係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2018/03/01</a:t>
            </a:r>
            <a:endParaRPr kumimoji="1" lang="ja-JP" altLang="en-US"/>
          </a:p>
        </p:txBody>
      </p:sp>
      <p:sp>
        <p:nvSpPr>
          <p:cNvPr id="33" name="フッター プレースホルダー 4"/>
          <p:cNvSpPr>
            <a:spLocks noGrp="1"/>
          </p:cNvSpPr>
          <p:nvPr>
            <p:ph type="ftr" sz="quarter" idx="11"/>
          </p:nvPr>
        </p:nvSpPr>
        <p:spPr/>
        <p:txBody>
          <a:bodyPr/>
          <a:lstStyle/>
          <a:p>
            <a:r>
              <a:rPr kumimoji="1" lang="zh-TW" altLang="en-US" smtClean="0">
                <a:latin typeface="游ゴシック" panose="020B0400000000000000" pitchFamily="50" charset="-128"/>
                <a:ea typeface="游ゴシック" panose="020B0400000000000000" pitchFamily="50" charset="-128"/>
              </a:rPr>
              <a:t>年度末合宿</a:t>
            </a: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15</a:t>
            </a:fld>
            <a:endParaRPr lang="en-US" altLang="ja-JP" dirty="0" smtClean="0"/>
          </a:p>
        </p:txBody>
      </p:sp>
      <p:sp>
        <p:nvSpPr>
          <p:cNvPr id="24" name="テキスト ボックス 23"/>
          <p:cNvSpPr txBox="1"/>
          <p:nvPr/>
        </p:nvSpPr>
        <p:spPr>
          <a:xfrm>
            <a:off x="573548" y="5006709"/>
            <a:ext cx="8059649" cy="1538883"/>
          </a:xfrm>
          <a:prstGeom prst="rect">
            <a:avLst/>
          </a:prstGeom>
          <a:noFill/>
        </p:spPr>
        <p:txBody>
          <a:bodyPr wrap="square" rtlCol="0">
            <a:spAutoFit/>
          </a:bodyPr>
          <a:lstStyle/>
          <a:p>
            <a:pPr marL="457200" indent="-457200">
              <a:buClr>
                <a:srgbClr val="0070C0"/>
              </a:buClr>
              <a:buFont typeface="Wingdings" panose="05000000000000000000" pitchFamily="2" charset="2"/>
              <a:buChar char="n"/>
            </a:pPr>
            <a:r>
              <a:rPr lang="ja-JP" altLang="en-US" sz="1600" dirty="0" smtClean="0">
                <a:solidFill>
                  <a:srgbClr val="0A0ADC"/>
                </a:solidFill>
                <a:latin typeface="游ゴシック" panose="020B0400000000000000" pitchFamily="50" charset="-128"/>
                <a:ea typeface="游ゴシック" panose="020B0400000000000000" pitchFamily="50" charset="-128"/>
              </a:rPr>
              <a:t>全球凍結解</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solidFill>
                  <a:srgbClr val="00B050"/>
                </a:solidFill>
                <a:latin typeface="游ゴシック" panose="020B0400000000000000" pitchFamily="50" charset="-128"/>
                <a:ea typeface="游ゴシック" panose="020B0400000000000000" pitchFamily="50" charset="-128"/>
              </a:rPr>
              <a:t>両半球部分凍結解</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solidFill>
                  <a:srgbClr val="FF0000"/>
                </a:solidFill>
                <a:latin typeface="游ゴシック" panose="020B0400000000000000" pitchFamily="50" charset="-128"/>
                <a:ea typeface="游ゴシック" panose="020B0400000000000000" pitchFamily="50" charset="-128"/>
              </a:rPr>
              <a:t>北半球氷なし</a:t>
            </a:r>
            <a:r>
              <a:rPr lang="ja-JP" altLang="en-US" sz="1600" dirty="0" smtClean="0">
                <a:latin typeface="游ゴシック" panose="020B0400000000000000" pitchFamily="50" charset="-128"/>
                <a:ea typeface="游ゴシック" panose="020B0400000000000000" pitchFamily="50" charset="-128"/>
              </a:rPr>
              <a:t>・</a:t>
            </a:r>
            <a:r>
              <a:rPr lang="ja-JP" altLang="en-US" sz="1600" dirty="0" smtClean="0">
                <a:solidFill>
                  <a:srgbClr val="00B050"/>
                </a:solidFill>
                <a:latin typeface="游ゴシック" panose="020B0400000000000000" pitchFamily="50" charset="-128"/>
                <a:ea typeface="游ゴシック" panose="020B0400000000000000" pitchFamily="50" charset="-128"/>
              </a:rPr>
              <a:t>南半球部分凍結解</a:t>
            </a:r>
            <a:r>
              <a:rPr lang="ja-JP" altLang="en-US" sz="1600" dirty="0" smtClean="0">
                <a:latin typeface="游ゴシック" panose="020B0400000000000000" pitchFamily="50" charset="-128"/>
                <a:ea typeface="游ゴシック" panose="020B0400000000000000" pitchFamily="50" charset="-128"/>
              </a:rPr>
              <a:t>が得られた</a:t>
            </a:r>
            <a:endParaRPr lang="en-US" altLang="ja-JP" sz="1600" dirty="0" smtClean="0">
              <a:latin typeface="游ゴシック" panose="020B0400000000000000" pitchFamily="50" charset="-128"/>
              <a:ea typeface="游ゴシック" panose="020B0400000000000000" pitchFamily="50" charset="-128"/>
            </a:endParaRPr>
          </a:p>
          <a:p>
            <a:pPr marL="457200" indent="-457200">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氷</a:t>
            </a:r>
            <a:r>
              <a:rPr lang="ja-JP" altLang="en-US" sz="1600" dirty="0">
                <a:latin typeface="游ゴシック" panose="020B0400000000000000" pitchFamily="50" charset="-128"/>
                <a:ea typeface="游ゴシック" panose="020B0400000000000000" pitchFamily="50" charset="-128"/>
              </a:rPr>
              <a:t>線緯度と太陽定数の関係は南北半球で異なった</a:t>
            </a:r>
            <a:endParaRPr lang="en-US" altLang="ja-JP" sz="1600" dirty="0">
              <a:latin typeface="游ゴシック" panose="020B0400000000000000" pitchFamily="50" charset="-128"/>
              <a:ea typeface="游ゴシック" panose="020B0400000000000000" pitchFamily="50" charset="-128"/>
            </a:endParaRPr>
          </a:p>
          <a:p>
            <a:pPr marL="914400" lvl="1" indent="-457200">
              <a:buClr>
                <a:srgbClr val="0070C0"/>
              </a:buClr>
              <a:buSzPct val="80000"/>
              <a:buFont typeface="Wingdings" panose="05000000000000000000" pitchFamily="2" charset="2"/>
              <a:buChar char="p"/>
            </a:pPr>
            <a:r>
              <a:rPr lang="ja-JP" altLang="en-US" sz="1400" dirty="0">
                <a:latin typeface="游ゴシック" panose="020B0400000000000000" pitchFamily="50" charset="-128"/>
                <a:ea typeface="游ゴシック" panose="020B0400000000000000" pitchFamily="50" charset="-128"/>
              </a:rPr>
              <a:t>海陸分布を考慮したことに起因すると</a:t>
            </a:r>
            <a:r>
              <a:rPr lang="ja-JP" altLang="en-US" sz="1400" dirty="0" smtClean="0">
                <a:latin typeface="游ゴシック" panose="020B0400000000000000" pitchFamily="50" charset="-128"/>
                <a:ea typeface="游ゴシック" panose="020B0400000000000000" pitchFamily="50" charset="-128"/>
              </a:rPr>
              <a:t>考えられる</a:t>
            </a:r>
            <a:endParaRPr lang="en-US" altLang="ja-JP" sz="1400" dirty="0" smtClean="0">
              <a:latin typeface="游ゴシック" panose="020B0400000000000000" pitchFamily="50" charset="-128"/>
              <a:ea typeface="游ゴシック" panose="020B0400000000000000" pitchFamily="50" charset="-128"/>
            </a:endParaRPr>
          </a:p>
          <a:p>
            <a:pPr marL="457200" indent="-457200">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多重解が得られた</a:t>
            </a:r>
            <a:endParaRPr lang="en-US" altLang="ja-JP" sz="1600" dirty="0" smtClean="0">
              <a:latin typeface="游ゴシック" panose="020B0400000000000000" pitchFamily="50" charset="-128"/>
              <a:ea typeface="游ゴシック" panose="020B0400000000000000" pitchFamily="50" charset="-128"/>
            </a:endParaRPr>
          </a:p>
          <a:p>
            <a:pPr marL="457200" indent="-457200">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同じ</a:t>
            </a:r>
            <a:r>
              <a:rPr lang="ja-JP" altLang="en-US" sz="1600" dirty="0">
                <a:latin typeface="游ゴシック" panose="020B0400000000000000" pitchFamily="50" charset="-128"/>
                <a:ea typeface="游ゴシック" panose="020B0400000000000000" pitchFamily="50" charset="-128"/>
              </a:rPr>
              <a:t>太陽定数に対して</a:t>
            </a:r>
            <a:r>
              <a:rPr lang="en-US" altLang="ja-JP" sz="16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2 </a:t>
            </a:r>
            <a:r>
              <a:rPr lang="ja-JP" altLang="en-US" sz="1600" dirty="0" err="1" smtClean="0">
                <a:latin typeface="游ゴシック" panose="020B0400000000000000" pitchFamily="50" charset="-128"/>
                <a:ea typeface="游ゴシック" panose="020B0400000000000000" pitchFamily="50" charset="-128"/>
              </a:rPr>
              <a:t>つの</a:t>
            </a:r>
            <a:r>
              <a:rPr lang="ja-JP" altLang="en-US" sz="1600" dirty="0" smtClean="0">
                <a:latin typeface="游ゴシック" panose="020B0400000000000000" pitchFamily="50" charset="-128"/>
                <a:ea typeface="游ゴシック" panose="020B0400000000000000" pitchFamily="50" charset="-128"/>
              </a:rPr>
              <a:t>異なる</a:t>
            </a:r>
            <a:r>
              <a:rPr lang="ja-JP" altLang="en-US" sz="1600" dirty="0">
                <a:latin typeface="游ゴシック" panose="020B0400000000000000" pitchFamily="50" charset="-128"/>
                <a:ea typeface="游ゴシック" panose="020B0400000000000000" pitchFamily="50" charset="-128"/>
              </a:rPr>
              <a:t>氷線を持つ部分凍結解が</a:t>
            </a:r>
            <a:r>
              <a:rPr lang="ja-JP" altLang="en-US" sz="1600" dirty="0" smtClean="0">
                <a:latin typeface="游ゴシック" panose="020B0400000000000000" pitchFamily="50" charset="-128"/>
                <a:ea typeface="游ゴシック" panose="020B0400000000000000" pitchFamily="50" charset="-128"/>
              </a:rPr>
              <a:t>得られた</a:t>
            </a:r>
            <a:r>
              <a:rPr lang="en-US" altLang="ja-JP" sz="1600"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部分凍結解の初期値依存性</a:t>
            </a:r>
            <a:r>
              <a:rPr lang="en-US" altLang="ja-JP" sz="1600" dirty="0" smtClean="0">
                <a:latin typeface="游ゴシック" panose="020B0400000000000000" pitchFamily="50" charset="-128"/>
                <a:ea typeface="游ゴシック" panose="020B0400000000000000" pitchFamily="50" charset="-128"/>
              </a:rPr>
              <a:t>)</a:t>
            </a:r>
            <a:endParaRPr lang="en-US" altLang="ja-JP" sz="1600"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3310070" y="2535888"/>
            <a:ext cx="1338828" cy="369332"/>
          </a:xfrm>
          <a:prstGeom prst="rect">
            <a:avLst/>
          </a:prstGeom>
          <a:noFill/>
          <a:ln>
            <a:noFill/>
          </a:ln>
        </p:spPr>
        <p:txBody>
          <a:bodyPr wrap="none" rtlCol="0">
            <a:spAutoFit/>
          </a:bodyPr>
          <a:lstStyle/>
          <a:p>
            <a:r>
              <a:rPr kumimoji="1" lang="ja-JP" altLang="en-US" b="1" dirty="0" smtClean="0">
                <a:solidFill>
                  <a:srgbClr val="00B050"/>
                </a:solidFill>
                <a:latin typeface="游ゴシック" panose="020B0400000000000000" pitchFamily="50" charset="-128"/>
                <a:ea typeface="游ゴシック" panose="020B0400000000000000" pitchFamily="50" charset="-128"/>
              </a:rPr>
              <a:t>部分凍結解</a:t>
            </a:r>
            <a:endParaRPr kumimoji="1" lang="ja-JP" altLang="en-US" b="1" dirty="0">
              <a:solidFill>
                <a:srgbClr val="00B050"/>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3285302" y="1423314"/>
            <a:ext cx="1344348" cy="2661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285302" y="1450542"/>
            <a:ext cx="1337810" cy="2640443"/>
          </a:xfrm>
          <a:prstGeom prst="rect">
            <a:avLst/>
          </a:prstGeom>
          <a:solidFill>
            <a:srgbClr val="00B050">
              <a:alpha val="5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278764" y="1051744"/>
            <a:ext cx="1344348" cy="369332"/>
          </a:xfrm>
          <a:prstGeom prst="rect">
            <a:avLst/>
          </a:prstGeom>
          <a:solidFill>
            <a:srgbClr val="FF0000">
              <a:alpha val="5000"/>
            </a:srgbClr>
          </a:solidFill>
          <a:ln w="28575">
            <a:solidFill>
              <a:srgbClr val="FF0000"/>
            </a:solidFill>
          </a:ln>
        </p:spPr>
        <p:txBody>
          <a:bodyPr wrap="square" rtlCol="0">
            <a:spAutoFit/>
          </a:bodyPr>
          <a:lstStyle/>
          <a:p>
            <a:pPr algn="ctr"/>
            <a:r>
              <a:rPr kumimoji="1" lang="ja-JP" altLang="en-US" b="1" dirty="0" smtClean="0">
                <a:solidFill>
                  <a:srgbClr val="FF0000"/>
                </a:solidFill>
                <a:latin typeface="游ゴシック" panose="020B0400000000000000" pitchFamily="50" charset="-128"/>
                <a:ea typeface="游ゴシック" panose="020B0400000000000000" pitchFamily="50" charset="-128"/>
              </a:rPr>
              <a:t>氷なし解</a:t>
            </a:r>
            <a:endParaRPr kumimoji="1" lang="ja-JP" altLang="en-US" b="1" dirty="0">
              <a:solidFill>
                <a:srgbClr val="FF0000"/>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3285302" y="2587240"/>
            <a:ext cx="1338828" cy="369332"/>
          </a:xfrm>
          <a:prstGeom prst="rect">
            <a:avLst/>
          </a:prstGeom>
          <a:noFill/>
          <a:ln>
            <a:noFill/>
          </a:ln>
        </p:spPr>
        <p:txBody>
          <a:bodyPr wrap="none" rtlCol="0">
            <a:spAutoFit/>
          </a:bodyPr>
          <a:lstStyle/>
          <a:p>
            <a:r>
              <a:rPr kumimoji="1" lang="ja-JP" altLang="en-US" b="1" dirty="0" smtClean="0">
                <a:solidFill>
                  <a:srgbClr val="00B050"/>
                </a:solidFill>
                <a:latin typeface="游ゴシック" panose="020B0400000000000000" pitchFamily="50" charset="-128"/>
                <a:ea typeface="游ゴシック" panose="020B0400000000000000" pitchFamily="50" charset="-128"/>
              </a:rPr>
              <a:t>部分凍結解</a:t>
            </a:r>
            <a:endParaRPr kumimoji="1" lang="ja-JP" altLang="en-US" b="1" dirty="0">
              <a:solidFill>
                <a:srgbClr val="00B050"/>
              </a:solidFill>
              <a:latin typeface="游ゴシック" panose="020B0400000000000000" pitchFamily="50" charset="-128"/>
              <a:ea typeface="游ゴシック" panose="020B0400000000000000" pitchFamily="50" charset="-128"/>
            </a:endParaRPr>
          </a:p>
        </p:txBody>
      </p:sp>
      <p:sp>
        <p:nvSpPr>
          <p:cNvPr id="37" name="テキスト ボックス 36"/>
          <p:cNvSpPr txBox="1"/>
          <p:nvPr/>
        </p:nvSpPr>
        <p:spPr>
          <a:xfrm>
            <a:off x="1123042" y="4270899"/>
            <a:ext cx="1861202" cy="338554"/>
          </a:xfrm>
          <a:prstGeom prst="rect">
            <a:avLst/>
          </a:prstGeom>
          <a:solidFill>
            <a:schemeClr val="bg1"/>
          </a:solidFill>
          <a:ln>
            <a:solidFill>
              <a:schemeClr val="bg1"/>
            </a:solidFill>
          </a:ln>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rPr>
              <a:t>太陽定数 </a:t>
            </a:r>
            <a:r>
              <a:rPr lang="en-US" altLang="ja-JP" sz="1600" dirty="0" smtClean="0">
                <a:latin typeface="游ゴシック" panose="020B0400000000000000" pitchFamily="50" charset="-128"/>
                <a:ea typeface="游ゴシック" panose="020B0400000000000000" pitchFamily="50" charset="-128"/>
              </a:rPr>
              <a:t>[Wm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39" name="テキスト ボックス 38"/>
          <p:cNvSpPr txBox="1"/>
          <p:nvPr/>
        </p:nvSpPr>
        <p:spPr>
          <a:xfrm>
            <a:off x="5198082" y="4302801"/>
            <a:ext cx="1861202" cy="338554"/>
          </a:xfrm>
          <a:prstGeom prst="rect">
            <a:avLst/>
          </a:prstGeom>
          <a:solidFill>
            <a:schemeClr val="bg1"/>
          </a:solidFill>
          <a:ln>
            <a:solidFill>
              <a:schemeClr val="bg1"/>
            </a:solidFill>
          </a:ln>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rPr>
              <a:t>太陽定数 </a:t>
            </a:r>
            <a:r>
              <a:rPr lang="en-US" altLang="ja-JP" sz="1600" dirty="0" smtClean="0">
                <a:latin typeface="游ゴシック" panose="020B0400000000000000" pitchFamily="50" charset="-128"/>
                <a:ea typeface="游ゴシック" panose="020B0400000000000000" pitchFamily="50" charset="-128"/>
              </a:rPr>
              <a:t>[Wm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40" name="テキスト ボックス 39"/>
          <p:cNvSpPr txBox="1"/>
          <p:nvPr/>
        </p:nvSpPr>
        <p:spPr>
          <a:xfrm rot="16200000">
            <a:off x="-278795" y="2494838"/>
            <a:ext cx="1033003" cy="338554"/>
          </a:xfrm>
          <a:prstGeom prst="rect">
            <a:avLst/>
          </a:prstGeom>
          <a:solidFill>
            <a:schemeClr val="bg1"/>
          </a:solidFill>
          <a:ln>
            <a:solidFill>
              <a:schemeClr val="bg1"/>
            </a:solidFill>
          </a:ln>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rPr>
              <a:t>氷線緯度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2471612" y="4621042"/>
            <a:ext cx="293347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游ゴシック" panose="020B0400000000000000" pitchFamily="50" charset="-128"/>
                <a:ea typeface="游ゴシック" panose="020B0400000000000000" pitchFamily="50" charset="-128"/>
              </a:rPr>
              <a:t>氷線緯度と太陽定数の関係</a:t>
            </a:r>
            <a:endParaRPr kumimoji="1" lang="ja-JP" altLang="en-US" dirty="0">
              <a:latin typeface="游ゴシック" panose="020B0400000000000000" pitchFamily="50" charset="-128"/>
              <a:ea typeface="游ゴシック" panose="020B0400000000000000" pitchFamily="50" charset="-128"/>
            </a:endParaRPr>
          </a:p>
        </p:txBody>
      </p:sp>
      <p:sp>
        <p:nvSpPr>
          <p:cNvPr id="42" name="角丸四角形 41"/>
          <p:cNvSpPr/>
          <p:nvPr/>
        </p:nvSpPr>
        <p:spPr>
          <a:xfrm>
            <a:off x="7375070" y="1387376"/>
            <a:ext cx="1393207" cy="8339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7435018" y="1393990"/>
            <a:ext cx="1443769" cy="830997"/>
          </a:xfrm>
          <a:prstGeom prst="rect">
            <a:avLst/>
          </a:prstGeom>
          <a:noFill/>
        </p:spPr>
        <p:txBody>
          <a:bodyPr wrap="square" rtlCol="0">
            <a:spAutoFit/>
          </a:bodyPr>
          <a:lstStyle/>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a:t>
            </a:r>
            <a:r>
              <a:rPr lang="ja-JP" altLang="en-US" sz="800" b="1" dirty="0">
                <a:latin typeface="游ゴシック" panose="020B0400000000000000" pitchFamily="50" charset="-128"/>
                <a:ea typeface="游ゴシック" panose="020B0400000000000000" pitchFamily="50" charset="-128"/>
              </a:rPr>
              <a:t>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全球凍結解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200 K)</a:t>
            </a:r>
          </a:p>
          <a:p>
            <a:r>
              <a:rPr kumimoji="1" lang="en-US" altLang="ja-JP" sz="800" b="1" dirty="0" smtClean="0">
                <a:latin typeface="游ゴシック" panose="020B0400000000000000" pitchFamily="50" charset="-128"/>
                <a:ea typeface="游ゴシック" panose="020B0400000000000000" pitchFamily="50" charset="-128"/>
              </a:rPr>
              <a:t>: </a:t>
            </a:r>
            <a:r>
              <a:rPr kumimoji="1" lang="ja-JP" altLang="en-US" sz="800" b="1" dirty="0" smtClean="0">
                <a:latin typeface="游ゴシック" panose="020B0400000000000000" pitchFamily="50" charset="-128"/>
                <a:ea typeface="游ゴシック" panose="020B0400000000000000" pitchFamily="50" charset="-128"/>
              </a:rPr>
              <a:t>部分凍結解</a:t>
            </a:r>
            <a:r>
              <a:rPr kumimoji="1" lang="en-US" altLang="ja-JP" sz="800" b="1" dirty="0" smtClean="0">
                <a:latin typeface="游ゴシック" panose="020B0400000000000000" pitchFamily="50" charset="-128"/>
                <a:ea typeface="游ゴシック" panose="020B0400000000000000" pitchFamily="50" charset="-128"/>
              </a:rPr>
              <a:t>(</a:t>
            </a:r>
            <a:r>
              <a:rPr kumimoji="1" lang="en-US" altLang="ja-JP" sz="800" b="1" dirty="0" err="1" smtClean="0">
                <a:latin typeface="游ゴシック" panose="020B0400000000000000" pitchFamily="50" charset="-128"/>
                <a:ea typeface="游ゴシック" panose="020B0400000000000000" pitchFamily="50" charset="-128"/>
              </a:rPr>
              <a:t>Init</a:t>
            </a:r>
            <a:r>
              <a:rPr kumimoji="1" lang="en-US" altLang="ja-JP" sz="800" b="1" dirty="0" smtClean="0">
                <a:latin typeface="游ゴシック" panose="020B0400000000000000" pitchFamily="50" charset="-128"/>
                <a:ea typeface="游ゴシック" panose="020B0400000000000000" pitchFamily="50" charset="-128"/>
              </a:rPr>
              <a:t> 280 K)</a:t>
            </a:r>
          </a:p>
          <a:p>
            <a:r>
              <a:rPr kumimoji="1" lang="en-US" altLang="ja-JP" sz="800" b="1" dirty="0" smtClean="0">
                <a:latin typeface="游ゴシック" panose="020B0400000000000000" pitchFamily="50" charset="-128"/>
                <a:ea typeface="游ゴシック" panose="020B0400000000000000" pitchFamily="50" charset="-128"/>
              </a:rPr>
              <a:t>: </a:t>
            </a:r>
            <a:r>
              <a:rPr lang="ja-JP" altLang="en-US" sz="800" b="1" dirty="0" smtClean="0">
                <a:latin typeface="游ゴシック" panose="020B0400000000000000" pitchFamily="50" charset="-128"/>
                <a:ea typeface="游ゴシック" panose="020B0400000000000000" pitchFamily="50" charset="-128"/>
              </a:rPr>
              <a:t>部分凍結解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smtClean="0">
                <a:latin typeface="游ゴシック" panose="020B0400000000000000" pitchFamily="50" charset="-128"/>
                <a:ea typeface="游ゴシック" panose="020B0400000000000000" pitchFamily="50" charset="-128"/>
              </a:rPr>
              <a:t>Init</a:t>
            </a:r>
            <a:r>
              <a:rPr lang="en-US" altLang="ja-JP" sz="800" b="1" dirty="0" smtClean="0">
                <a:latin typeface="游ゴシック" panose="020B0400000000000000" pitchFamily="50" charset="-128"/>
                <a:ea typeface="游ゴシック" panose="020B0400000000000000" pitchFamily="50" charset="-128"/>
              </a:rPr>
              <a:t> [S1500])</a:t>
            </a:r>
            <a:endParaRPr kumimoji="1" lang="en-US" altLang="ja-JP" sz="800" b="1" dirty="0" smtClean="0">
              <a:latin typeface="游ゴシック" panose="020B0400000000000000" pitchFamily="50" charset="-128"/>
              <a:ea typeface="游ゴシック" panose="020B0400000000000000" pitchFamily="50" charset="-128"/>
            </a:endParaRPr>
          </a:p>
          <a:p>
            <a:r>
              <a:rPr lang="en-US" altLang="ja-JP" sz="800" b="1" dirty="0" smtClean="0">
                <a:latin typeface="游ゴシック" panose="020B0400000000000000" pitchFamily="50" charset="-128"/>
                <a:ea typeface="游ゴシック" panose="020B0400000000000000" pitchFamily="50" charset="-128"/>
              </a:rPr>
              <a:t>: </a:t>
            </a:r>
            <a:r>
              <a:rPr lang="ja-JP" altLang="en-US" sz="800" b="1" dirty="0">
                <a:latin typeface="游ゴシック" panose="020B0400000000000000" pitchFamily="50" charset="-128"/>
                <a:ea typeface="游ゴシック" panose="020B0400000000000000" pitchFamily="50" charset="-128"/>
              </a:rPr>
              <a:t>氷</a:t>
            </a:r>
            <a:r>
              <a:rPr lang="ja-JP" altLang="en-US" sz="800" b="1" dirty="0" smtClean="0">
                <a:latin typeface="游ゴシック" panose="020B0400000000000000" pitchFamily="50" charset="-128"/>
                <a:ea typeface="游ゴシック" panose="020B0400000000000000" pitchFamily="50" charset="-128"/>
              </a:rPr>
              <a:t>なし</a:t>
            </a:r>
            <a:r>
              <a:rPr lang="ja-JP" altLang="en-US" sz="800" b="1" dirty="0">
                <a:latin typeface="游ゴシック" panose="020B0400000000000000" pitchFamily="50" charset="-128"/>
                <a:ea typeface="游ゴシック" panose="020B0400000000000000" pitchFamily="50" charset="-128"/>
              </a:rPr>
              <a:t>解</a:t>
            </a:r>
            <a:r>
              <a:rPr lang="en-US" altLang="ja-JP" sz="800" b="1" dirty="0" smtClean="0">
                <a:latin typeface="游ゴシック" panose="020B0400000000000000" pitchFamily="50" charset="-128"/>
                <a:ea typeface="游ゴシック" panose="020B0400000000000000" pitchFamily="50" charset="-128"/>
              </a:rPr>
              <a:t>(</a:t>
            </a:r>
            <a:r>
              <a:rPr lang="en-US" altLang="ja-JP" sz="800" b="1" dirty="0" err="1" smtClean="0">
                <a:latin typeface="游ゴシック" panose="020B0400000000000000" pitchFamily="50" charset="-128"/>
                <a:ea typeface="游ゴシック" panose="020B0400000000000000" pitchFamily="50" charset="-128"/>
              </a:rPr>
              <a:t>Init</a:t>
            </a:r>
            <a:r>
              <a:rPr lang="en-US" altLang="ja-JP" sz="800" b="1" dirty="0" smtClean="0">
                <a:latin typeface="游ゴシック" panose="020B0400000000000000" pitchFamily="50" charset="-128"/>
                <a:ea typeface="游ゴシック" panose="020B0400000000000000" pitchFamily="50" charset="-128"/>
              </a:rPr>
              <a:t> 280 K)</a:t>
            </a:r>
          </a:p>
          <a:p>
            <a:r>
              <a:rPr lang="en-US" altLang="ja-JP" sz="800" b="1" dirty="0" smtClean="0">
                <a:latin typeface="游ゴシック" panose="020B0400000000000000" pitchFamily="50" charset="-128"/>
                <a:ea typeface="游ゴシック" panose="020B0400000000000000" pitchFamily="50" charset="-128"/>
              </a:rPr>
              <a:t>: </a:t>
            </a:r>
            <a:r>
              <a:rPr lang="en-US" altLang="ja-JP" sz="800" b="1" dirty="0" err="1" smtClean="0">
                <a:latin typeface="游ゴシック" panose="020B0400000000000000" pitchFamily="50" charset="-128"/>
                <a:ea typeface="游ゴシック" panose="020B0400000000000000" pitchFamily="50" charset="-128"/>
              </a:rPr>
              <a:t>Ishiwatari</a:t>
            </a:r>
            <a:r>
              <a:rPr lang="en-US" altLang="ja-JP" sz="800" b="1" dirty="0" smtClean="0">
                <a:latin typeface="游ゴシック" panose="020B0400000000000000" pitchFamily="50" charset="-128"/>
                <a:ea typeface="游ゴシック" panose="020B0400000000000000" pitchFamily="50" charset="-128"/>
              </a:rPr>
              <a:t> et al. (2007)</a:t>
            </a:r>
            <a:endParaRPr lang="en-US" altLang="ja-JP" sz="800" b="1" dirty="0">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7451010" y="1479373"/>
            <a:ext cx="54000" cy="54000"/>
          </a:xfrm>
          <a:prstGeom prst="rect">
            <a:avLst/>
          </a:prstGeom>
          <a:solidFill>
            <a:srgbClr val="0A0ADC"/>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451010" y="1723677"/>
            <a:ext cx="54000" cy="54000"/>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7449169" y="1965198"/>
            <a:ext cx="54000" cy="54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453372" y="1600133"/>
            <a:ext cx="54000" cy="54000"/>
          </a:xfrm>
          <a:prstGeom prst="rect">
            <a:avLst/>
          </a:prstGeom>
          <a:solidFill>
            <a:schemeClr val="bg1"/>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乗算記号 48"/>
          <p:cNvSpPr/>
          <p:nvPr/>
        </p:nvSpPr>
        <p:spPr>
          <a:xfrm>
            <a:off x="7447052" y="2081136"/>
            <a:ext cx="63000" cy="72000"/>
          </a:xfrm>
          <a:prstGeom prst="mathMultiply">
            <a:avLst>
              <a:gd name="adj1"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7449169" y="1839967"/>
            <a:ext cx="54000" cy="54000"/>
          </a:xfrm>
          <a:prstGeom prst="rect">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982891" y="3252567"/>
            <a:ext cx="877163" cy="369332"/>
          </a:xfrm>
          <a:prstGeom prst="rect">
            <a:avLst/>
          </a:prstGeom>
          <a:noFill/>
          <a:ln w="38100">
            <a:solidFill>
              <a:srgbClr val="FFC000"/>
            </a:solidFill>
          </a:ln>
        </p:spPr>
        <p:txBody>
          <a:bodyPr wrap="none" rtlCol="0">
            <a:spAutoFit/>
          </a:bodyPr>
          <a:lstStyle/>
          <a:p>
            <a:r>
              <a:rPr kumimoji="1" lang="ja-JP" altLang="en-US" dirty="0" smtClean="0">
                <a:latin typeface="游ゴシック" panose="020B0400000000000000" pitchFamily="50" charset="-128"/>
                <a:ea typeface="游ゴシック" panose="020B0400000000000000" pitchFamily="50" charset="-128"/>
              </a:rPr>
              <a:t>北半球</a:t>
            </a:r>
            <a:endParaRPr kumimoji="1" lang="ja-JP" altLang="en-US" dirty="0">
              <a:latin typeface="游ゴシック" panose="020B0400000000000000" pitchFamily="50" charset="-128"/>
              <a:ea typeface="游ゴシック" panose="020B0400000000000000" pitchFamily="50" charset="-128"/>
            </a:endParaRPr>
          </a:p>
        </p:txBody>
      </p:sp>
      <p:sp>
        <p:nvSpPr>
          <p:cNvPr id="68" name="テキスト ボックス 67"/>
          <p:cNvSpPr txBox="1"/>
          <p:nvPr/>
        </p:nvSpPr>
        <p:spPr>
          <a:xfrm>
            <a:off x="6038833" y="3271481"/>
            <a:ext cx="877163" cy="369332"/>
          </a:xfrm>
          <a:prstGeom prst="rect">
            <a:avLst/>
          </a:prstGeom>
          <a:noFill/>
          <a:ln w="38100">
            <a:solidFill>
              <a:srgbClr val="FFC000"/>
            </a:solidFill>
          </a:ln>
        </p:spPr>
        <p:txBody>
          <a:bodyPr wrap="none" rtlCol="0">
            <a:spAutoFit/>
          </a:bodyPr>
          <a:lstStyle/>
          <a:p>
            <a:r>
              <a:rPr kumimoji="1" lang="ja-JP" altLang="en-US" dirty="0" smtClean="0">
                <a:latin typeface="游ゴシック" panose="020B0400000000000000" pitchFamily="50" charset="-128"/>
                <a:ea typeface="游ゴシック" panose="020B0400000000000000" pitchFamily="50" charset="-128"/>
              </a:rPr>
              <a:t>南半球</a:t>
            </a:r>
            <a:endParaRPr kumimoji="1" lang="ja-JP" altLang="en-US"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a:off x="3278764" y="4120451"/>
            <a:ext cx="1344348" cy="369332"/>
          </a:xfrm>
          <a:prstGeom prst="rect">
            <a:avLst/>
          </a:prstGeom>
          <a:solidFill>
            <a:srgbClr val="0A0ADC">
              <a:alpha val="5000"/>
            </a:srgbClr>
          </a:solidFill>
          <a:ln w="28575">
            <a:solidFill>
              <a:srgbClr val="0A0ADC"/>
            </a:solidFill>
          </a:ln>
        </p:spPr>
        <p:txBody>
          <a:bodyPr wrap="square" rtlCol="0">
            <a:spAutoFit/>
          </a:bodyPr>
          <a:lstStyle/>
          <a:p>
            <a:r>
              <a:rPr kumimoji="1" lang="ja-JP" altLang="en-US" b="1" dirty="0" smtClean="0">
                <a:solidFill>
                  <a:srgbClr val="0A0ADC"/>
                </a:solidFill>
                <a:latin typeface="游ゴシック" panose="020B0400000000000000" pitchFamily="50" charset="-128"/>
                <a:ea typeface="游ゴシック" panose="020B0400000000000000" pitchFamily="50" charset="-128"/>
              </a:rPr>
              <a:t>全球凍結解</a:t>
            </a:r>
            <a:endParaRPr kumimoji="1" lang="ja-JP" altLang="en-US" b="1" dirty="0">
              <a:solidFill>
                <a:srgbClr val="0A0ADC"/>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7305539" y="2270522"/>
            <a:ext cx="1718643" cy="1887862"/>
          </a:xfrm>
          <a:prstGeom prst="rect">
            <a:avLst/>
          </a:prstGeom>
          <a:noFill/>
        </p:spPr>
        <p:txBody>
          <a:bodyPr wrap="square" rtlCol="0">
            <a:spAutoFit/>
          </a:bodyPr>
          <a:lstStyle/>
          <a:p>
            <a:r>
              <a:rPr kumimoji="1" lang="en-US" altLang="ja-JP" sz="1400" dirty="0" smtClean="0">
                <a:latin typeface="游ゴシック" panose="020B0400000000000000" pitchFamily="50" charset="-128"/>
                <a:ea typeface="游ゴシック" panose="020B0400000000000000" pitchFamily="50" charset="-128"/>
              </a:rPr>
              <a:t>※1 </a:t>
            </a:r>
            <a:r>
              <a:rPr kumimoji="1" lang="ja-JP" altLang="en-US" sz="1400" dirty="0" smtClean="0">
                <a:latin typeface="游ゴシック" panose="020B0400000000000000" pitchFamily="50" charset="-128"/>
                <a:ea typeface="游ゴシック" panose="020B0400000000000000" pitchFamily="50" charset="-128"/>
              </a:rPr>
              <a:t>氷線緯度は凝固点前後の格子点の地表面温度の線形補間で求めた</a:t>
            </a:r>
            <a:endParaRPr kumimoji="1"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※2 </a:t>
            </a:r>
            <a:r>
              <a:rPr kumimoji="1" lang="ja-JP" altLang="en-US" sz="1400" dirty="0" smtClean="0">
                <a:latin typeface="游ゴシック" panose="020B0400000000000000" pitchFamily="50" charset="-128"/>
                <a:ea typeface="游ゴシック" panose="020B0400000000000000" pitchFamily="50" charset="-128"/>
              </a:rPr>
              <a:t>最後の </a:t>
            </a:r>
            <a:r>
              <a:rPr kumimoji="1" lang="en-US" altLang="ja-JP" sz="1400" dirty="0" smtClean="0">
                <a:latin typeface="游ゴシック" panose="020B0400000000000000" pitchFamily="50" charset="-128"/>
                <a:ea typeface="游ゴシック" panose="020B0400000000000000" pitchFamily="50" charset="-128"/>
              </a:rPr>
              <a:t>15 </a:t>
            </a:r>
            <a:r>
              <a:rPr kumimoji="1" lang="ja-JP" altLang="en-US" sz="1400" dirty="0" smtClean="0">
                <a:latin typeface="游ゴシック" panose="020B0400000000000000" pitchFamily="50" charset="-128"/>
                <a:ea typeface="游ゴシック" panose="020B0400000000000000" pitchFamily="50" charset="-128"/>
              </a:rPr>
              <a:t>年を平均し</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東西平均した地表面温度を用いた</a:t>
            </a:r>
            <a:r>
              <a:rPr kumimoji="1" lang="en-US" altLang="ja-JP" sz="1400" dirty="0" smtClean="0">
                <a:latin typeface="游ゴシック" panose="020B0400000000000000" pitchFamily="50" charset="-128"/>
                <a:ea typeface="游ゴシック" panose="020B0400000000000000" pitchFamily="50" charset="-128"/>
              </a:rPr>
              <a:t> </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19723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氷線緯度と太陽定数の関係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16</a:t>
            </a:fld>
            <a:endParaRPr lang="en-US" altLang="ja-JP" dirty="0" smtClean="0"/>
          </a:p>
        </p:txBody>
      </p:sp>
      <p:sp>
        <p:nvSpPr>
          <p:cNvPr id="33" name="フッター プレースホルダー 4"/>
          <p:cNvSpPr>
            <a:spLocks noGrp="1"/>
          </p:cNvSpPr>
          <p:nvPr>
            <p:ph type="ftr" sz="quarter" idx="11"/>
          </p:nvPr>
        </p:nvSpPr>
        <p:spPr>
          <a:xfrm>
            <a:off x="2997899" y="6510572"/>
            <a:ext cx="3086100" cy="365125"/>
          </a:xfrm>
        </p:spPr>
        <p:txBody>
          <a:bodyPr/>
          <a:lstStyle/>
          <a:p>
            <a:r>
              <a:rPr kumimoji="1" lang="zh-TW" altLang="en-US" dirty="0" smtClean="0">
                <a:latin typeface="游ゴシック" panose="020B0400000000000000" pitchFamily="50" charset="-128"/>
                <a:ea typeface="游ゴシック" panose="020B0400000000000000" pitchFamily="50" charset="-128"/>
              </a:rPr>
              <a:t>修士論文審査会</a:t>
            </a:r>
            <a:endParaRPr kumimoji="1" lang="ja-JP" altLang="en-US" dirty="0">
              <a:latin typeface="游ゴシック" panose="020B0400000000000000" pitchFamily="50" charset="-128"/>
              <a:ea typeface="游ゴシック" panose="020B0400000000000000" pitchFamily="50" charset="-128"/>
            </a:endParaRPr>
          </a:p>
        </p:txBody>
      </p:sp>
      <p:pic>
        <p:nvPicPr>
          <p:cNvPr id="6" name="図 5" descr="dcl_lat-deg_500_hikaku.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l="11987" t="19204" r="31863" b="10703"/>
          <a:stretch/>
        </p:blipFill>
        <p:spPr>
          <a:xfrm>
            <a:off x="966812" y="3402022"/>
            <a:ext cx="3224941" cy="2279576"/>
          </a:xfrm>
          <a:prstGeom prst="rect">
            <a:avLst/>
          </a:prstGeom>
        </p:spPr>
      </p:pic>
      <p:pic>
        <p:nvPicPr>
          <p:cNvPr id="8" name="図 7" descr="dcl_lat-deg_50_hikaku.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11893" t="18984" r="31710" b="10483"/>
          <a:stretch/>
        </p:blipFill>
        <p:spPr>
          <a:xfrm>
            <a:off x="4191753" y="1124541"/>
            <a:ext cx="3216099" cy="2277481"/>
          </a:xfrm>
          <a:prstGeom prst="rect">
            <a:avLst/>
          </a:prstGeom>
        </p:spPr>
      </p:pic>
      <p:pic>
        <p:nvPicPr>
          <p:cNvPr id="9" name="図 8" descr="dcl_lat-deg_16_hikaku.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l="12236" t="19204" r="31739" b="10921"/>
          <a:stretch/>
        </p:blipFill>
        <p:spPr>
          <a:xfrm>
            <a:off x="966812" y="1124541"/>
            <a:ext cx="3224941" cy="2277481"/>
          </a:xfrm>
          <a:prstGeom prst="rect">
            <a:avLst/>
          </a:prstGeom>
        </p:spPr>
      </p:pic>
      <p:sp>
        <p:nvSpPr>
          <p:cNvPr id="14" name="正方形/長方形 13"/>
          <p:cNvSpPr/>
          <p:nvPr/>
        </p:nvSpPr>
        <p:spPr>
          <a:xfrm>
            <a:off x="7451563" y="1362489"/>
            <a:ext cx="1561864" cy="102071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2036993" y="2551891"/>
            <a:ext cx="1507096"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16</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123123" y="2551890"/>
            <a:ext cx="1517313"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1990779" y="4728980"/>
            <a:ext cx="160375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a:t>
            </a:r>
            <a:r>
              <a:rPr kumimoji="1" lang="en-US" altLang="ja-JP" sz="1400" dirty="0" smtClean="0">
                <a:latin typeface="游ゴシック" panose="020B0400000000000000" pitchFamily="50" charset="-128"/>
                <a:ea typeface="游ゴシック" panose="020B0400000000000000" pitchFamily="50" charset="-128"/>
              </a:rPr>
              <a:t> 500</a:t>
            </a:r>
            <a:endParaRPr kumimoji="1" lang="ja-JP" altLang="en-US" sz="1400" dirty="0">
              <a:solidFill>
                <a:srgbClr val="FFC000"/>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173645" y="5770533"/>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a:t>
            </a:r>
            <a:r>
              <a:rPr kumimoji="1" lang="ja-JP" altLang="en-US" sz="1600" dirty="0" smtClean="0">
                <a:latin typeface="游ゴシック" panose="020B0400000000000000" pitchFamily="50" charset="-128"/>
                <a:ea typeface="游ゴシック" panose="020B0400000000000000" pitchFamily="50" charset="-128"/>
              </a:rPr>
              <a:t> </a:t>
            </a:r>
            <a:r>
              <a:rPr kumimoji="1" lang="en-US" altLang="ja-JP" sz="1600" dirty="0" smtClean="0">
                <a:latin typeface="游ゴシック" panose="020B0400000000000000" pitchFamily="50" charset="-128"/>
                <a:ea typeface="游ゴシック" panose="020B0400000000000000" pitchFamily="50" charset="-128"/>
              </a:rPr>
              <a:t>[W/m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5189838" y="3390303"/>
            <a:ext cx="1233791" cy="338554"/>
          </a:xfrm>
          <a:prstGeom prst="rect">
            <a:avLst/>
          </a:prstGeom>
          <a:noFill/>
        </p:spPr>
        <p:txBody>
          <a:bodyPr wrap="square" rtlCol="0">
            <a:spAutoFit/>
          </a:bodyPr>
          <a:lstStyle/>
          <a:p>
            <a:r>
              <a:rPr kumimoji="1" lang="en-US" altLang="ja-JP" sz="1600" dirty="0" smtClean="0">
                <a:latin typeface="游ゴシック" panose="020B0400000000000000" pitchFamily="50" charset="-128"/>
                <a:ea typeface="游ゴシック" panose="020B0400000000000000" pitchFamily="50" charset="-128"/>
              </a:rPr>
              <a:t>Q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7552711" y="1429101"/>
            <a:ext cx="1568626" cy="954107"/>
          </a:xfrm>
          <a:prstGeom prst="rect">
            <a:avLst/>
          </a:prstGeom>
          <a:noFill/>
        </p:spPr>
        <p:txBody>
          <a:bodyPr wrap="square" rtlCol="0">
            <a:spAutoFit/>
          </a:bodyPr>
          <a:lstStyle/>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アルベドの扱い変更前</a:t>
            </a:r>
            <a:endParaRPr lang="en-US" altLang="ja-JP" sz="1400" dirty="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アルベドの扱い</a:t>
            </a:r>
            <a:r>
              <a:rPr lang="ja-JP" altLang="en-US" sz="1400" dirty="0" smtClean="0">
                <a:latin typeface="游ゴシック" panose="020B0400000000000000" pitchFamily="50" charset="-128"/>
                <a:ea typeface="游ゴシック" panose="020B0400000000000000" pitchFamily="50" charset="-128"/>
              </a:rPr>
              <a:t>変更後</a:t>
            </a:r>
            <a:endParaRPr lang="en-US" altLang="ja-JP" sz="1400" dirty="0" smtClean="0">
              <a:latin typeface="游ゴシック" panose="020B0400000000000000" pitchFamily="50" charset="-128"/>
              <a:ea typeface="游ゴシック" panose="020B0400000000000000" pitchFamily="50" charset="-128"/>
            </a:endParaRPr>
          </a:p>
        </p:txBody>
      </p:sp>
      <p:sp>
        <p:nvSpPr>
          <p:cNvPr id="25" name="円/楕円 24"/>
          <p:cNvSpPr/>
          <p:nvPr/>
        </p:nvSpPr>
        <p:spPr>
          <a:xfrm>
            <a:off x="7521008" y="154835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82547" y="3787205"/>
            <a:ext cx="2621834"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1600" dirty="0" smtClean="0">
                <a:latin typeface="游ゴシック" panose="020B0400000000000000" pitchFamily="50" charset="-128"/>
                <a:ea typeface="游ゴシック" panose="020B0400000000000000" pitchFamily="50" charset="-128"/>
              </a:rPr>
              <a:t>太陽定数と氷線緯度の</a:t>
            </a:r>
            <a:r>
              <a:rPr lang="ja-JP" altLang="en-US" sz="1600" dirty="0">
                <a:latin typeface="游ゴシック" panose="020B0400000000000000" pitchFamily="50" charset="-128"/>
                <a:ea typeface="游ゴシック" panose="020B0400000000000000" pitchFamily="50" charset="-128"/>
              </a:rPr>
              <a:t>関係</a:t>
            </a:r>
            <a:endParaRPr kumimoji="1" lang="en-US" altLang="ja-JP" sz="1600" dirty="0" smtClean="0">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rot="16200000">
            <a:off x="178272" y="2013182"/>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rot="16200000">
            <a:off x="178272" y="4153272"/>
            <a:ext cx="1005403" cy="338554"/>
          </a:xfrm>
          <a:prstGeom prst="rect">
            <a:avLst/>
          </a:prstGeom>
          <a:noFill/>
        </p:spPr>
        <p:txBody>
          <a:bodyPr wrap="none" rtlCol="0">
            <a:spAutoFit/>
          </a:bodyPr>
          <a:lstStyle/>
          <a:p>
            <a:r>
              <a:rPr lang="ja-JP" altLang="en-US" sz="1600" dirty="0" smtClean="0">
                <a:latin typeface="游ゴシック" panose="020B0400000000000000" pitchFamily="50" charset="-128"/>
                <a:ea typeface="游ゴシック" panose="020B0400000000000000" pitchFamily="50" charset="-128"/>
              </a:rPr>
              <a:t>氷線</a:t>
            </a:r>
            <a:r>
              <a:rPr lang="ja-JP" altLang="en-US" sz="1600" dirty="0">
                <a:latin typeface="游ゴシック" panose="020B0400000000000000" pitchFamily="50" charset="-128"/>
                <a:ea typeface="游ゴシック" panose="020B0400000000000000" pitchFamily="50" charset="-128"/>
              </a:rPr>
              <a:t>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30" name="円/楕円 29"/>
          <p:cNvSpPr/>
          <p:nvPr/>
        </p:nvSpPr>
        <p:spPr>
          <a:xfrm>
            <a:off x="7500860" y="1965783"/>
            <a:ext cx="72000" cy="72000"/>
          </a:xfrm>
          <a:prstGeom prst="ellipse">
            <a:avLst/>
          </a:prstGeom>
          <a:solidFill>
            <a:srgbClr val="0A0A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20374" y="4184108"/>
            <a:ext cx="4923626" cy="1569660"/>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アルベドの扱い変更後の実験において得られた解はアルベドの扱い変更前の実験において水平格子点数を大きくしたときに収束する解とおおよそ一致する</a:t>
            </a:r>
            <a:endParaRPr lang="en-US" altLang="ja-JP" sz="16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59275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r>
              <a:rPr kumimoji="1" lang="en-US" altLang="ja-JP" smtClean="0"/>
              <a:t>2018/03/01</a:t>
            </a:r>
            <a:endParaRPr kumimoji="1" lang="ja-JP" altLang="en-US"/>
          </a:p>
        </p:txBody>
      </p:sp>
      <p:sp>
        <p:nvSpPr>
          <p:cNvPr id="33" name="フッター プレースホルダー 4"/>
          <p:cNvSpPr>
            <a:spLocks noGrp="1"/>
          </p:cNvSpPr>
          <p:nvPr>
            <p:ph type="ftr" sz="quarter" idx="11"/>
          </p:nvPr>
        </p:nvSpPr>
        <p:spPr/>
        <p:txBody>
          <a:bodyPr/>
          <a:lstStyle/>
          <a:p>
            <a:r>
              <a:rPr kumimoji="1" lang="zh-TW" altLang="en-US" smtClean="0">
                <a:latin typeface="游ゴシック" panose="020B0400000000000000" pitchFamily="50" charset="-128"/>
                <a:ea typeface="游ゴシック" panose="020B0400000000000000" pitchFamily="50" charset="-128"/>
              </a:rPr>
              <a:t>年度末合宿</a:t>
            </a:r>
            <a:endParaRPr kumimoji="1" lang="ja-JP" altLang="en-US"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17</a:t>
            </a:fld>
            <a:endParaRPr lang="en-US" altLang="ja-JP" dirty="0" smtClean="0"/>
          </a:p>
        </p:txBody>
      </p:sp>
      <p:sp>
        <p:nvSpPr>
          <p:cNvPr id="2" name="タイトル 1"/>
          <p:cNvSpPr>
            <a:spLocks noGrp="1"/>
          </p:cNvSpPr>
          <p:nvPr>
            <p:ph type="title" idx="4294967295"/>
          </p:nvPr>
        </p:nvSpPr>
        <p:spPr>
          <a:xfrm>
            <a:off x="630619" y="409575"/>
            <a:ext cx="6823075" cy="604838"/>
          </a:xfrm>
        </p:spPr>
        <p:txBody>
          <a:bodyPr>
            <a:normAutofit fontScale="90000"/>
          </a:bodyPr>
          <a:lstStyle/>
          <a:p>
            <a:r>
              <a:rPr kumimoji="1" lang="ja-JP" altLang="en-US" dirty="0" smtClean="0"/>
              <a:t>部分凍結解の初期値依存性の解釈</a:t>
            </a:r>
            <a:endParaRPr kumimoji="1"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9705" t="1330" r="12397" b="894"/>
          <a:stretch/>
        </p:blipFill>
        <p:spPr>
          <a:xfrm>
            <a:off x="76926" y="1122902"/>
            <a:ext cx="4597922" cy="4328427"/>
          </a:xfrm>
          <a:prstGeom prst="rect">
            <a:avLst/>
          </a:prstGeom>
        </p:spPr>
      </p:pic>
      <p:pic>
        <p:nvPicPr>
          <p:cNvPr id="9" name="図 8" descr="zzz.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56458" t="63706" r="39907" b="26666"/>
          <a:stretch/>
        </p:blipFill>
        <p:spPr>
          <a:xfrm>
            <a:off x="8443448" y="2110014"/>
            <a:ext cx="462013" cy="694266"/>
          </a:xfrm>
          <a:prstGeom prst="rect">
            <a:avLst/>
          </a:prstGeom>
        </p:spPr>
      </p:pic>
      <p:cxnSp>
        <p:nvCxnSpPr>
          <p:cNvPr id="11" name="直線コネクタ 10"/>
          <p:cNvCxnSpPr/>
          <p:nvPr/>
        </p:nvCxnSpPr>
        <p:spPr>
          <a:xfrm>
            <a:off x="5061388" y="1401553"/>
            <a:ext cx="321718" cy="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12" name="円/楕円 11"/>
          <p:cNvSpPr/>
          <p:nvPr/>
        </p:nvSpPr>
        <p:spPr>
          <a:xfrm>
            <a:off x="5266076" y="1574737"/>
            <a:ext cx="72000" cy="72000"/>
          </a:xfrm>
          <a:prstGeom prst="ellipse">
            <a:avLst/>
          </a:prstGeom>
          <a:solidFill>
            <a:srgbClr val="0A0ADC"/>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266076" y="1789883"/>
            <a:ext cx="72000" cy="72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C05F5"/>
              </a:solidFill>
            </a:endParaRPr>
          </a:p>
        </p:txBody>
      </p:sp>
      <p:sp>
        <p:nvSpPr>
          <p:cNvPr id="14" name="テキスト ボックス 13"/>
          <p:cNvSpPr txBox="1"/>
          <p:nvPr/>
        </p:nvSpPr>
        <p:spPr>
          <a:xfrm>
            <a:off x="5428952" y="1239731"/>
            <a:ext cx="3472587" cy="954107"/>
          </a:xfrm>
          <a:prstGeom prst="rect">
            <a:avLst/>
          </a:prstGeom>
          <a:noFill/>
        </p:spPr>
        <p:txBody>
          <a:bodyPr wrap="square" rtlCol="0">
            <a:spAutoFit/>
          </a:bodyPr>
          <a:lstStyle/>
          <a:p>
            <a:r>
              <a:rPr kumimoji="1" lang="en-US" altLang="ja-JP" sz="1400" dirty="0" smtClean="0">
                <a:latin typeface="游ゴシック" panose="020B0400000000000000" pitchFamily="50" charset="-128"/>
                <a:ea typeface="游ゴシック" panose="020B0400000000000000" pitchFamily="50" charset="-128"/>
              </a:rPr>
              <a:t>: x = x_0</a:t>
            </a:r>
            <a:endParaRPr lang="en-US" altLang="ja-JP" sz="1400" dirty="0" smtClean="0">
              <a:latin typeface="游ゴシック" panose="020B0400000000000000" pitchFamily="50" charset="-128"/>
              <a:ea typeface="游ゴシック" panose="020B0400000000000000" pitchFamily="50" charset="-128"/>
            </a:endParaRP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アルベド</a:t>
            </a:r>
            <a:r>
              <a:rPr lang="ja-JP" altLang="en-US" sz="1400" dirty="0">
                <a:latin typeface="游ゴシック" panose="020B0400000000000000" pitchFamily="50" charset="-128"/>
                <a:ea typeface="游ゴシック" panose="020B0400000000000000" pitchFamily="50" charset="-128"/>
              </a:rPr>
              <a:t>の扱い変更前</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格子点数 </a:t>
            </a:r>
            <a:r>
              <a:rPr lang="en-US" altLang="ja-JP" sz="1400" dirty="0">
                <a:latin typeface="游ゴシック" panose="020B0400000000000000" pitchFamily="50" charset="-128"/>
                <a:ea typeface="游ゴシック" panose="020B0400000000000000" pitchFamily="50" charset="-128"/>
              </a:rPr>
              <a:t>16)</a:t>
            </a:r>
          </a:p>
          <a:p>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アルベド</a:t>
            </a:r>
            <a:r>
              <a:rPr lang="ja-JP" altLang="en-US" sz="1400" dirty="0">
                <a:latin typeface="游ゴシック" panose="020B0400000000000000" pitchFamily="50" charset="-128"/>
                <a:ea typeface="游ゴシック" panose="020B0400000000000000" pitchFamily="50" charset="-128"/>
              </a:rPr>
              <a:t>の扱い変更前</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格子点数 </a:t>
            </a:r>
            <a:r>
              <a:rPr lang="en-US" altLang="ja-JP" sz="1400" dirty="0" smtClean="0">
                <a:latin typeface="游ゴシック" panose="020B0400000000000000" pitchFamily="50" charset="-128"/>
                <a:ea typeface="游ゴシック" panose="020B0400000000000000" pitchFamily="50" charset="-128"/>
              </a:rPr>
              <a:t>500)</a:t>
            </a:r>
          </a:p>
          <a:p>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アルベド</a:t>
            </a:r>
            <a:r>
              <a:rPr lang="ja-JP" altLang="en-US" sz="1400" dirty="0">
                <a:latin typeface="游ゴシック" panose="020B0400000000000000" pitchFamily="50" charset="-128"/>
                <a:ea typeface="游ゴシック" panose="020B0400000000000000" pitchFamily="50" charset="-128"/>
              </a:rPr>
              <a:t>の扱い</a:t>
            </a:r>
            <a:r>
              <a:rPr lang="ja-JP" altLang="en-US" sz="1400" dirty="0" smtClean="0">
                <a:latin typeface="游ゴシック" panose="020B0400000000000000" pitchFamily="50" charset="-128"/>
                <a:ea typeface="游ゴシック" panose="020B0400000000000000" pitchFamily="50" charset="-128"/>
              </a:rPr>
              <a:t>変更後</a:t>
            </a:r>
            <a:r>
              <a:rPr lang="en-US" altLang="ja-JP" sz="1400" dirty="0" smtClean="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格子点数 </a:t>
            </a:r>
            <a:r>
              <a:rPr lang="en-US" altLang="ja-JP" sz="1400" dirty="0">
                <a:latin typeface="游ゴシック" panose="020B0400000000000000" pitchFamily="50" charset="-128"/>
                <a:ea typeface="游ゴシック" panose="020B0400000000000000" pitchFamily="50" charset="-128"/>
              </a:rPr>
              <a:t>16</a:t>
            </a:r>
            <a:r>
              <a:rPr lang="en-US" altLang="ja-JP" sz="1400" dirty="0" smtClean="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p:txBody>
      </p:sp>
      <p:sp>
        <p:nvSpPr>
          <p:cNvPr id="16" name="円/楕円 15"/>
          <p:cNvSpPr/>
          <p:nvPr/>
        </p:nvSpPr>
        <p:spPr>
          <a:xfrm>
            <a:off x="5261673" y="198554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C05F5"/>
              </a:solidFill>
            </a:endParaRPr>
          </a:p>
        </p:txBody>
      </p:sp>
      <p:sp>
        <p:nvSpPr>
          <p:cNvPr id="17" name="正方形/長方形 16"/>
          <p:cNvSpPr/>
          <p:nvPr/>
        </p:nvSpPr>
        <p:spPr>
          <a:xfrm>
            <a:off x="4991178" y="1258831"/>
            <a:ext cx="3673532" cy="878208"/>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4842933" y="2802617"/>
            <a:ext cx="4301067" cy="861774"/>
          </a:xfrm>
          <a:prstGeom prst="rect">
            <a:avLst/>
          </a:prstGeom>
          <a:noFill/>
        </p:spPr>
        <p:txBody>
          <a:bodyPr wrap="square" rtlCol="0">
            <a:spAutoFit/>
          </a:bodyPr>
          <a:lstStyle/>
          <a:p>
            <a:pPr marL="342900" indent="-342900">
              <a:buFont typeface="+mj-lt"/>
              <a:buAutoNum type="arabicPeriod"/>
            </a:pPr>
            <a:r>
              <a:rPr kumimoji="1" lang="ja-JP" altLang="en-US" sz="1600" dirty="0" smtClean="0">
                <a:latin typeface="游ゴシック" panose="020B0400000000000000" pitchFamily="50" charset="-128"/>
                <a:ea typeface="游ゴシック" panose="020B0400000000000000" pitchFamily="50" charset="-128"/>
              </a:rPr>
              <a:t>始めに氷線を仮定する</a:t>
            </a:r>
            <a:r>
              <a:rPr kumimoji="1" lang="en-US" altLang="ja-JP" sz="1600" dirty="0" smtClean="0">
                <a:latin typeface="游ゴシック" panose="020B0400000000000000" pitchFamily="50" charset="-128"/>
                <a:ea typeface="游ゴシック" panose="020B0400000000000000" pitchFamily="50" charset="-128"/>
              </a:rPr>
              <a:t>(x</a:t>
            </a:r>
            <a:r>
              <a:rPr lang="en-US" altLang="ja-JP" sz="1600" baseline="-25000" dirty="0">
                <a:latin typeface="游ゴシック" panose="020B0400000000000000" pitchFamily="50" charset="-128"/>
                <a:ea typeface="游ゴシック" panose="020B0400000000000000" pitchFamily="50" charset="-128"/>
              </a:rPr>
              <a:t>0</a:t>
            </a:r>
            <a:r>
              <a:rPr kumimoji="1" lang="en-US" altLang="ja-JP" sz="1600" dirty="0" smtClean="0">
                <a:latin typeface="游ゴシック" panose="020B0400000000000000" pitchFamily="50" charset="-128"/>
                <a:ea typeface="游ゴシック" panose="020B0400000000000000" pitchFamily="50" charset="-128"/>
              </a:rPr>
              <a:t>)</a:t>
            </a:r>
          </a:p>
          <a:p>
            <a:pPr marL="342900" indent="-342900">
              <a:buFont typeface="+mj-lt"/>
              <a:buAutoNum type="arabicPeriod"/>
            </a:pPr>
            <a:r>
              <a:rPr kumimoji="1" lang="ja-JP" altLang="en-US" sz="1600" dirty="0" smtClean="0">
                <a:latin typeface="游ゴシック" panose="020B0400000000000000" pitchFamily="50" charset="-128"/>
                <a:ea typeface="游ゴシック" panose="020B0400000000000000" pitchFamily="50" charset="-128"/>
              </a:rPr>
              <a:t>上記の方程式を解く</a:t>
            </a:r>
            <a:endParaRPr lang="en-US" altLang="ja-JP" sz="1600" dirty="0" smtClean="0">
              <a:latin typeface="游ゴシック" panose="020B0400000000000000" pitchFamily="50" charset="-128"/>
              <a:ea typeface="游ゴシック" panose="020B0400000000000000" pitchFamily="50" charset="-128"/>
            </a:endParaRPr>
          </a:p>
          <a:p>
            <a:pPr marL="342900" indent="-342900">
              <a:buFont typeface="+mj-lt"/>
              <a:buAutoNum type="arabicPeriod"/>
            </a:pPr>
            <a:r>
              <a:rPr kumimoji="1" lang="ja-JP" altLang="en-US" sz="1600" dirty="0" smtClean="0">
                <a:latin typeface="游ゴシック" panose="020B0400000000000000" pitchFamily="50" charset="-128"/>
                <a:ea typeface="游ゴシック" panose="020B0400000000000000" pitchFamily="50" charset="-128"/>
              </a:rPr>
              <a:t>結果の温度分布から氷線を求める</a:t>
            </a:r>
            <a:r>
              <a:rPr kumimoji="1" lang="en-US" altLang="ja-JP" sz="1600" dirty="0" smtClean="0">
                <a:latin typeface="游ゴシック" panose="020B0400000000000000" pitchFamily="50" charset="-128"/>
                <a:ea typeface="游ゴシック" panose="020B0400000000000000" pitchFamily="50" charset="-128"/>
              </a:rPr>
              <a:t>(x)</a:t>
            </a:r>
          </a:p>
        </p:txBody>
      </p:sp>
      <p:sp>
        <p:nvSpPr>
          <p:cNvPr id="19" name="テキスト ボックス 18"/>
          <p:cNvSpPr txBox="1"/>
          <p:nvPr/>
        </p:nvSpPr>
        <p:spPr>
          <a:xfrm>
            <a:off x="4842933" y="3570158"/>
            <a:ext cx="4144809" cy="3046988"/>
          </a:xfrm>
          <a:prstGeom prst="rect">
            <a:avLst/>
          </a:prstGeom>
          <a:noFill/>
        </p:spPr>
        <p:txBody>
          <a:bodyPr wrap="square" rtlCol="0">
            <a:spAutoFit/>
          </a:bodyPr>
          <a:lstStyle/>
          <a:p>
            <a:pPr marL="285750" indent="-285750">
              <a:lnSpc>
                <a:spcPct val="150000"/>
              </a:lnSpc>
              <a:buClr>
                <a:srgbClr val="0070C0"/>
              </a:buClr>
              <a:buFont typeface="Wingdings" panose="05000000000000000000" pitchFamily="2" charset="2"/>
              <a:buChar char="n"/>
            </a:pPr>
            <a:r>
              <a:rPr lang="ja-JP" altLang="en-US" sz="1600" b="1" dirty="0" smtClean="0">
                <a:solidFill>
                  <a:srgbClr val="0A0ADC"/>
                </a:solidFill>
                <a:latin typeface="游ゴシック" panose="020B0400000000000000" pitchFamily="50" charset="-128"/>
                <a:ea typeface="游ゴシック" panose="020B0400000000000000" pitchFamily="50" charset="-128"/>
              </a:rPr>
              <a:t>青点</a:t>
            </a:r>
            <a:r>
              <a:rPr lang="ja-JP" altLang="en-US" sz="1600" dirty="0" smtClean="0">
                <a:latin typeface="游ゴシック" panose="020B0400000000000000" pitchFamily="50" charset="-128"/>
                <a:ea typeface="游ゴシック" panose="020B0400000000000000" pitchFamily="50" charset="-128"/>
              </a:rPr>
              <a:t>では </a:t>
            </a:r>
            <a:r>
              <a:rPr lang="en-US" altLang="ja-JP" sz="1600" dirty="0" smtClean="0">
                <a:latin typeface="游ゴシック" panose="020B0400000000000000" pitchFamily="50" charset="-128"/>
                <a:ea typeface="游ゴシック" panose="020B0400000000000000" pitchFamily="50" charset="-128"/>
              </a:rPr>
              <a:t>x </a:t>
            </a:r>
            <a:r>
              <a:rPr lang="ja-JP" altLang="en-US" sz="1600" dirty="0" smtClean="0">
                <a:latin typeface="游ゴシック" panose="020B0400000000000000" pitchFamily="50" charset="-128"/>
                <a:ea typeface="游ゴシック" panose="020B0400000000000000" pitchFamily="50" charset="-128"/>
              </a:rPr>
              <a:t>が階段状に分布する</a:t>
            </a:r>
            <a:endParaRPr lang="en-US" altLang="ja-JP" sz="1600" dirty="0" smtClean="0">
              <a:latin typeface="游ゴシック" panose="020B0400000000000000" pitchFamily="50" charset="-128"/>
              <a:ea typeface="游ゴシック" panose="020B0400000000000000" pitchFamily="50" charset="-128"/>
            </a:endParaRPr>
          </a:p>
          <a:p>
            <a:pPr marL="742950" lvl="1" indent="-285750">
              <a:lnSpc>
                <a:spcPct val="150000"/>
              </a:lnSpc>
              <a:buClr>
                <a:srgbClr val="0070C0"/>
              </a:buClr>
              <a:buSzPct val="80000"/>
              <a:buFont typeface="Wingdings" panose="05000000000000000000" pitchFamily="2" charset="2"/>
              <a:buChar char="p"/>
            </a:pPr>
            <a:r>
              <a:rPr lang="ja-JP" altLang="en-US" sz="1600" dirty="0" smtClean="0">
                <a:latin typeface="游ゴシック" panose="020B0400000000000000" pitchFamily="50" charset="-128"/>
                <a:ea typeface="游ゴシック" panose="020B0400000000000000" pitchFamily="50" charset="-128"/>
              </a:rPr>
              <a:t>解は複数存在する</a:t>
            </a:r>
            <a:endParaRPr lang="en-US" altLang="ja-JP" sz="16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Font typeface="Wingdings" panose="05000000000000000000" pitchFamily="2" charset="2"/>
              <a:buChar char="n"/>
            </a:pPr>
            <a:r>
              <a:rPr lang="ja-JP" altLang="en-US" sz="1600" b="1" dirty="0" smtClean="0">
                <a:solidFill>
                  <a:schemeClr val="accent6"/>
                </a:solidFill>
                <a:latin typeface="游ゴシック" panose="020B0400000000000000" pitchFamily="50" charset="-128"/>
                <a:ea typeface="游ゴシック" panose="020B0400000000000000" pitchFamily="50" charset="-128"/>
              </a:rPr>
              <a:t>緑点</a:t>
            </a:r>
            <a:r>
              <a:rPr lang="ja-JP" altLang="en-US" sz="1600" dirty="0" smtClean="0">
                <a:latin typeface="游ゴシック" panose="020B0400000000000000" pitchFamily="50" charset="-128"/>
                <a:ea typeface="游ゴシック" panose="020B0400000000000000" pitchFamily="50" charset="-128"/>
              </a:rPr>
              <a:t>と</a:t>
            </a:r>
            <a:r>
              <a:rPr lang="ja-JP" altLang="en-US" sz="1600" b="1" dirty="0" smtClean="0">
                <a:solidFill>
                  <a:srgbClr val="FF0000"/>
                </a:solidFill>
                <a:latin typeface="游ゴシック" panose="020B0400000000000000" pitchFamily="50" charset="-128"/>
                <a:ea typeface="游ゴシック" panose="020B0400000000000000" pitchFamily="50" charset="-128"/>
              </a:rPr>
              <a:t>赤点</a:t>
            </a:r>
            <a:r>
              <a:rPr lang="ja-JP" altLang="en-US" sz="1600" dirty="0" smtClean="0">
                <a:latin typeface="游ゴシック" panose="020B0400000000000000" pitchFamily="50" charset="-128"/>
                <a:ea typeface="游ゴシック" panose="020B0400000000000000" pitchFamily="50" charset="-128"/>
              </a:rPr>
              <a:t>では </a:t>
            </a:r>
            <a:r>
              <a:rPr lang="en-US" altLang="ja-JP" sz="1600" dirty="0" smtClean="0">
                <a:latin typeface="游ゴシック" panose="020B0400000000000000" pitchFamily="50" charset="-128"/>
                <a:ea typeface="游ゴシック" panose="020B0400000000000000" pitchFamily="50" charset="-128"/>
              </a:rPr>
              <a:t>x </a:t>
            </a:r>
            <a:r>
              <a:rPr lang="ja-JP" altLang="en-US" sz="1600" dirty="0" smtClean="0">
                <a:latin typeface="游ゴシック" panose="020B0400000000000000" pitchFamily="50" charset="-128"/>
                <a:ea typeface="游ゴシック" panose="020B0400000000000000" pitchFamily="50" charset="-128"/>
              </a:rPr>
              <a:t>がおおよそなめらかに分布する</a:t>
            </a:r>
            <a:endParaRPr lang="en-US" altLang="ja-JP" sz="1600" dirty="0" smtClean="0">
              <a:latin typeface="游ゴシック" panose="020B0400000000000000" pitchFamily="50" charset="-128"/>
              <a:ea typeface="游ゴシック" panose="020B0400000000000000" pitchFamily="50" charset="-128"/>
            </a:endParaRPr>
          </a:p>
          <a:p>
            <a:pPr marL="742950" lvl="1" indent="-285750">
              <a:lnSpc>
                <a:spcPct val="150000"/>
              </a:lnSpc>
              <a:buClr>
                <a:srgbClr val="0070C0"/>
              </a:buClr>
              <a:buSzPct val="80000"/>
              <a:buFont typeface="Wingdings" panose="05000000000000000000" pitchFamily="2" charset="2"/>
              <a:buChar char="p"/>
            </a:pPr>
            <a:r>
              <a:rPr lang="ja-JP" altLang="en-US" sz="1600" dirty="0" smtClean="0">
                <a:latin typeface="游ゴシック" panose="020B0400000000000000" pitchFamily="50" charset="-128"/>
                <a:ea typeface="游ゴシック" panose="020B0400000000000000" pitchFamily="50" charset="-128"/>
              </a:rPr>
              <a:t>解はおおよそ </a:t>
            </a:r>
            <a:r>
              <a:rPr lang="en-US" altLang="ja-JP" sz="1600" dirty="0" smtClean="0">
                <a:latin typeface="游ゴシック" panose="020B0400000000000000" pitchFamily="50" charset="-128"/>
                <a:ea typeface="游ゴシック" panose="020B0400000000000000" pitchFamily="50" charset="-128"/>
              </a:rPr>
              <a:t>1 </a:t>
            </a:r>
            <a:r>
              <a:rPr lang="ja-JP" altLang="en-US" sz="1600" dirty="0" err="1" smtClean="0">
                <a:latin typeface="游ゴシック" panose="020B0400000000000000" pitchFamily="50" charset="-128"/>
                <a:ea typeface="游ゴシック" panose="020B0400000000000000" pitchFamily="50" charset="-128"/>
              </a:rPr>
              <a:t>つに</a:t>
            </a:r>
            <a:r>
              <a:rPr lang="ja-JP" altLang="en-US" sz="1600" dirty="0" smtClean="0">
                <a:latin typeface="游ゴシック" panose="020B0400000000000000" pitchFamily="50" charset="-128"/>
                <a:ea typeface="游ゴシック" panose="020B0400000000000000" pitchFamily="50" charset="-128"/>
              </a:rPr>
              <a:t>求まる</a:t>
            </a:r>
            <a:endParaRPr lang="en-US" altLang="ja-JP" sz="1600" dirty="0" smtClean="0">
              <a:latin typeface="游ゴシック" panose="020B0400000000000000" pitchFamily="50" charset="-128"/>
              <a:ea typeface="游ゴシック" panose="020B0400000000000000" pitchFamily="50" charset="-128"/>
            </a:endParaRPr>
          </a:p>
          <a:p>
            <a:pPr marL="285750" indent="-285750">
              <a:lnSpc>
                <a:spcPct val="150000"/>
              </a:lnSpc>
              <a:buClr>
                <a:srgbClr val="0070C0"/>
              </a:buClr>
              <a:buSzPct val="80000"/>
              <a:buFont typeface="Wingdings" panose="05000000000000000000" pitchFamily="2" charset="2"/>
              <a:buChar char="n"/>
            </a:pPr>
            <a:r>
              <a:rPr lang="ja-JP" altLang="en-US" sz="1600" dirty="0" smtClean="0">
                <a:latin typeface="游ゴシック" panose="020B0400000000000000" pitchFamily="50" charset="-128"/>
                <a:ea typeface="游ゴシック" panose="020B0400000000000000" pitchFamily="50" charset="-128"/>
              </a:rPr>
              <a:t>不連続なアルベド分布では氷線が隣の格子点に到達しない限りアルベド分布が変化しないことに起因すると考えられる</a:t>
            </a:r>
            <a:endParaRPr lang="en-US" altLang="ja-JP" sz="1600" dirty="0" smtClean="0">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rotWithShape="1">
          <a:blip r:embed="rId5"/>
          <a:srcRect l="26916"/>
          <a:stretch/>
        </p:blipFill>
        <p:spPr>
          <a:xfrm>
            <a:off x="4663104" y="2172871"/>
            <a:ext cx="3780344" cy="581430"/>
          </a:xfrm>
          <a:prstGeom prst="rect">
            <a:avLst/>
          </a:prstGeom>
        </p:spPr>
      </p:pic>
      <p:sp>
        <p:nvSpPr>
          <p:cNvPr id="23" name="テキスト ボックス 22"/>
          <p:cNvSpPr txBox="1"/>
          <p:nvPr/>
        </p:nvSpPr>
        <p:spPr>
          <a:xfrm>
            <a:off x="1075755" y="5561049"/>
            <a:ext cx="3232852"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Q = 300 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のときに得られた </a:t>
            </a:r>
            <a:r>
              <a:rPr lang="en-US" altLang="ja-JP" sz="1600" dirty="0" smtClean="0">
                <a:latin typeface="游ゴシック" panose="020B0400000000000000" pitchFamily="50" charset="-128"/>
                <a:ea typeface="游ゴシック" panose="020B0400000000000000" pitchFamily="50" charset="-128"/>
              </a:rPr>
              <a:t>x</a:t>
            </a:r>
            <a:r>
              <a:rPr lang="en-US" altLang="ja-JP" sz="1600" baseline="-25000" dirty="0" smtClean="0">
                <a:latin typeface="游ゴシック" panose="020B0400000000000000" pitchFamily="50" charset="-128"/>
                <a:ea typeface="游ゴシック" panose="020B0400000000000000" pitchFamily="50" charset="-128"/>
              </a:rPr>
              <a:t>0</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と </a:t>
            </a:r>
            <a:r>
              <a:rPr lang="en-US" altLang="ja-JP" sz="1600" dirty="0" smtClean="0">
                <a:latin typeface="游ゴシック" panose="020B0400000000000000" pitchFamily="50" charset="-128"/>
                <a:ea typeface="游ゴシック" panose="020B0400000000000000" pitchFamily="50" charset="-128"/>
              </a:rPr>
              <a:t>x </a:t>
            </a:r>
            <a:r>
              <a:rPr lang="ja-JP" altLang="en-US" sz="1600" dirty="0" smtClean="0">
                <a:latin typeface="游ゴシック" panose="020B0400000000000000" pitchFamily="50" charset="-128"/>
                <a:ea typeface="游ゴシック" panose="020B0400000000000000" pitchFamily="50" charset="-128"/>
              </a:rPr>
              <a:t>の関係</a:t>
            </a:r>
            <a:endParaRPr kumimoji="1" lang="en-US" altLang="ja-JP" sz="16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58804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96792"/>
            <a:ext cx="7787217" cy="604693"/>
          </a:xfrm>
        </p:spPr>
        <p:txBody>
          <a:bodyPr>
            <a:normAutofit/>
          </a:bodyPr>
          <a:lstStyle/>
          <a:p>
            <a:r>
              <a:rPr kumimoji="1" lang="ja-JP" altLang="en-US" dirty="0" smtClean="0"/>
              <a:t>現在の地球気候</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a:p>
        </p:txBody>
      </p:sp>
      <p:sp>
        <p:nvSpPr>
          <p:cNvPr id="6" name="スライド番号プレースホルダー 5"/>
          <p:cNvSpPr>
            <a:spLocks noGrp="1"/>
          </p:cNvSpPr>
          <p:nvPr>
            <p:ph type="sldNum" sz="quarter" idx="12"/>
          </p:nvPr>
        </p:nvSpPr>
        <p:spPr>
          <a:xfrm>
            <a:off x="6755453" y="6505486"/>
            <a:ext cx="2057400" cy="365125"/>
          </a:xfrm>
        </p:spPr>
        <p:txBody>
          <a:bodyPr/>
          <a:lstStyle/>
          <a:p>
            <a:fld id="{CAFBEBFA-988F-40E0-ADF6-7BADD92C03B8}" type="slidenum">
              <a:rPr kumimoji="1" lang="ja-JP" altLang="en-US" smtClean="0"/>
              <a:t>1</a:t>
            </a:fld>
            <a:endParaRPr kumimoji="1" lang="ja-JP" altLang="en-US" dirty="0"/>
          </a:p>
        </p:txBody>
      </p:sp>
      <p:sp>
        <p:nvSpPr>
          <p:cNvPr id="9" name="コンテンツ プレースホルダー 8"/>
          <p:cNvSpPr>
            <a:spLocks noGrp="1"/>
          </p:cNvSpPr>
          <p:nvPr>
            <p:ph idx="1"/>
          </p:nvPr>
        </p:nvSpPr>
        <p:spPr/>
        <p:txBody>
          <a:bodyPr/>
          <a:lstStyle/>
          <a:p>
            <a:pPr>
              <a:buClr>
                <a:srgbClr val="0070C0"/>
              </a:buClr>
            </a:pPr>
            <a:r>
              <a:rPr kumimoji="1" lang="ja-JP" altLang="en-US" dirty="0" smtClean="0">
                <a:latin typeface="游ゴシック" panose="020B0400000000000000" pitchFamily="50" charset="-128"/>
                <a:ea typeface="游ゴシック" panose="020B0400000000000000" pitchFamily="50" charset="-128"/>
              </a:rPr>
              <a:t>太陽定数</a:t>
            </a:r>
            <a:r>
              <a:rPr kumimoji="1" lang="en-US" altLang="ja-JP" dirty="0" smtClean="0">
                <a:latin typeface="游ゴシック" panose="020B0400000000000000" pitchFamily="50" charset="-128"/>
                <a:ea typeface="游ゴシック" panose="020B0400000000000000" pitchFamily="50" charset="-128"/>
              </a:rPr>
              <a:t>: </a:t>
            </a:r>
            <a:r>
              <a:rPr kumimoji="1" lang="ja-JP" altLang="en-US" dirty="0" smtClean="0">
                <a:latin typeface="游ゴシック" panose="020B0400000000000000" pitchFamily="50" charset="-128"/>
                <a:ea typeface="游ゴシック" panose="020B0400000000000000" pitchFamily="50" charset="-128"/>
              </a:rPr>
              <a:t>地球の気候を特徴づける重要なパラメータの一つ</a:t>
            </a:r>
            <a:endParaRPr kumimoji="1" lang="en-US" altLang="ja-JP" dirty="0" smtClean="0">
              <a:latin typeface="游ゴシック" panose="020B0400000000000000" pitchFamily="50" charset="-128"/>
              <a:ea typeface="游ゴシック" panose="020B0400000000000000" pitchFamily="50" charset="-128"/>
            </a:endParaRPr>
          </a:p>
          <a:p>
            <a:pPr lvl="1">
              <a:buClr>
                <a:srgbClr val="0070C0"/>
              </a:buClr>
            </a:pPr>
            <a:r>
              <a:rPr kumimoji="1" lang="ja-JP" altLang="en-US" dirty="0" smtClean="0">
                <a:latin typeface="游ゴシック" panose="020B0400000000000000" pitchFamily="50" charset="-128"/>
                <a:ea typeface="游ゴシック" panose="020B0400000000000000" pitchFamily="50" charset="-128"/>
              </a:rPr>
              <a:t>太陽定数が変化すると地球は現在のような温暖な気候を維持できなくなる</a:t>
            </a:r>
            <a:endParaRPr kumimoji="1" lang="ja-JP" altLang="en-US"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0949" y="3166301"/>
            <a:ext cx="3307441" cy="2204153"/>
          </a:xfrm>
          <a:prstGeom prst="rect">
            <a:avLst/>
          </a:prstGeom>
        </p:spPr>
      </p:pic>
      <p:sp>
        <p:nvSpPr>
          <p:cNvPr id="11" name="テキスト ボックス 10"/>
          <p:cNvSpPr txBox="1"/>
          <p:nvPr/>
        </p:nvSpPr>
        <p:spPr>
          <a:xfrm>
            <a:off x="4999144" y="5604431"/>
            <a:ext cx="2462106"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1600" dirty="0" smtClean="0"/>
              <a:t>地球の観測写真　</a:t>
            </a:r>
            <a:r>
              <a:rPr lang="en-US" altLang="ja-JP" sz="1600" dirty="0" smtClean="0"/>
              <a:t>(NASA)</a:t>
            </a:r>
            <a:endParaRPr kumimoji="1" lang="ja-JP" altLang="en-US" sz="1600" dirty="0"/>
          </a:p>
        </p:txBody>
      </p:sp>
    </p:spTree>
    <p:extLst>
      <p:ext uri="{BB962C8B-B14F-4D97-AF65-F5344CB8AC3E}">
        <p14:creationId xmlns:p14="http://schemas.microsoft.com/office/powerpoint/2010/main" val="144287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068" y="514178"/>
            <a:ext cx="8967932" cy="427231"/>
          </a:xfrm>
        </p:spPr>
        <p:txBody>
          <a:bodyPr>
            <a:noAutofit/>
          </a:bodyPr>
          <a:lstStyle/>
          <a:p>
            <a:r>
              <a:rPr lang="ja-JP" altLang="en-US" sz="2800" dirty="0" smtClean="0"/>
              <a:t>数値モデルを用いた太陽定数依存性に関する過去の研究</a:t>
            </a:r>
            <a:endParaRPr kumimoji="1" lang="ja-JP" altLang="en-US" sz="2800" dirty="0"/>
          </a:p>
        </p:txBody>
      </p:sp>
      <p:sp>
        <p:nvSpPr>
          <p:cNvPr id="3" name="コンテンツ プレースホルダー 2"/>
          <p:cNvSpPr>
            <a:spLocks noGrp="1"/>
          </p:cNvSpPr>
          <p:nvPr>
            <p:ph idx="1"/>
          </p:nvPr>
        </p:nvSpPr>
        <p:spPr>
          <a:xfrm>
            <a:off x="375679" y="1122292"/>
            <a:ext cx="4948437" cy="5374937"/>
          </a:xfrm>
        </p:spPr>
        <p:txBody>
          <a:bodyPr>
            <a:normAutofit fontScale="85000" lnSpcReduction="10000"/>
          </a:bodyPr>
          <a:lstStyle/>
          <a:p>
            <a:pPr>
              <a:buClr>
                <a:srgbClr val="0070C0"/>
              </a:buClr>
            </a:pPr>
            <a:r>
              <a:rPr lang="en-US" altLang="ja-JP" sz="1800" dirty="0" smtClean="0">
                <a:latin typeface="游ゴシック" panose="020B0400000000000000" pitchFamily="50" charset="-128"/>
                <a:ea typeface="游ゴシック" panose="020B0400000000000000" pitchFamily="50" charset="-128"/>
              </a:rPr>
              <a:t>1 </a:t>
            </a:r>
            <a:r>
              <a:rPr lang="ja-JP" altLang="en-US" sz="1800" dirty="0" smtClean="0">
                <a:latin typeface="游ゴシック" panose="020B0400000000000000" pitchFamily="50" charset="-128"/>
                <a:ea typeface="游ゴシック" panose="020B0400000000000000" pitchFamily="50" charset="-128"/>
              </a:rPr>
              <a:t>次元エネルギーバランスモデルを用いた過去の研究</a:t>
            </a:r>
            <a:endParaRPr lang="en-US" altLang="ja-JP" sz="2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a:latin typeface="游ゴシック" panose="020B0400000000000000" pitchFamily="50" charset="-128"/>
                <a:ea typeface="游ゴシック" panose="020B0400000000000000" pitchFamily="50" charset="-128"/>
              </a:rPr>
              <a:t>例えば</a:t>
            </a:r>
            <a:r>
              <a:rPr lang="en-US" altLang="ja-JP" sz="1600" dirty="0">
                <a:latin typeface="游ゴシック" panose="020B0400000000000000" pitchFamily="50" charset="-128"/>
                <a:ea typeface="游ゴシック" panose="020B0400000000000000" pitchFamily="50" charset="-128"/>
              </a:rPr>
              <a:t>, </a:t>
            </a:r>
            <a:r>
              <a:rPr lang="en-US" altLang="ja-JP" sz="1600" dirty="0" err="1">
                <a:latin typeface="游ゴシック" panose="020B0400000000000000" pitchFamily="50" charset="-128"/>
                <a:ea typeface="游ゴシック" panose="020B0400000000000000" pitchFamily="50" charset="-128"/>
              </a:rPr>
              <a:t>Budyko</a:t>
            </a:r>
            <a:r>
              <a:rPr lang="en-US" altLang="ja-JP" sz="16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(1969), </a:t>
            </a:r>
            <a:r>
              <a:rPr lang="en-US" altLang="ja-JP" sz="1600" dirty="0">
                <a:latin typeface="游ゴシック" panose="020B0400000000000000" pitchFamily="50" charset="-128"/>
                <a:ea typeface="游ゴシック" panose="020B0400000000000000" pitchFamily="50" charset="-128"/>
              </a:rPr>
              <a:t>Sellers </a:t>
            </a:r>
            <a:r>
              <a:rPr lang="en-US" altLang="ja-JP" sz="1600" dirty="0" smtClean="0">
                <a:latin typeface="游ゴシック" panose="020B0400000000000000" pitchFamily="50" charset="-128"/>
                <a:ea typeface="游ゴシック" panose="020B0400000000000000" pitchFamily="50" charset="-128"/>
              </a:rPr>
              <a:t>(1969)</a:t>
            </a:r>
          </a:p>
          <a:p>
            <a:pPr lvl="1">
              <a:buClr>
                <a:srgbClr val="0070C0"/>
              </a:buClr>
            </a:pPr>
            <a:r>
              <a:rPr lang="ja-JP" altLang="en-US" sz="1600" dirty="0">
                <a:latin typeface="游ゴシック" panose="020B0400000000000000" pitchFamily="50" charset="-128"/>
                <a:ea typeface="游ゴシック" panose="020B0400000000000000" pitchFamily="50" charset="-128"/>
              </a:rPr>
              <a:t>各緯度帯に</a:t>
            </a:r>
            <a:r>
              <a:rPr lang="ja-JP" altLang="en-US" sz="1600" dirty="0" smtClean="0">
                <a:latin typeface="游ゴシック" panose="020B0400000000000000" pitchFamily="50" charset="-128"/>
                <a:ea typeface="游ゴシック" panose="020B0400000000000000" pitchFamily="50" charset="-128"/>
              </a:rPr>
              <a:t>おけるエネルギー収支の式</a:t>
            </a: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a:latin typeface="游ゴシック" panose="020B0400000000000000" pitchFamily="50" charset="-128"/>
                <a:ea typeface="游ゴシック" panose="020B0400000000000000" pitchFamily="50" charset="-128"/>
              </a:rPr>
              <a:t>太陽定数によって </a:t>
            </a:r>
            <a:r>
              <a:rPr lang="en-US" altLang="ja-JP" sz="1600" dirty="0" smtClean="0">
                <a:latin typeface="游ゴシック" panose="020B0400000000000000" pitchFamily="50" charset="-128"/>
                <a:ea typeface="游ゴシック" panose="020B0400000000000000" pitchFamily="50" charset="-128"/>
              </a:rPr>
              <a:t>3 </a:t>
            </a:r>
            <a:r>
              <a:rPr lang="ja-JP" altLang="en-US" sz="1600" dirty="0" err="1">
                <a:latin typeface="游ゴシック" panose="020B0400000000000000" pitchFamily="50" charset="-128"/>
                <a:ea typeface="游ゴシック" panose="020B0400000000000000" pitchFamily="50" charset="-128"/>
              </a:rPr>
              <a:t>つの</a:t>
            </a:r>
            <a:r>
              <a:rPr lang="ja-JP" altLang="en-US" sz="1600" dirty="0">
                <a:latin typeface="游ゴシック" panose="020B0400000000000000" pitchFamily="50" charset="-128"/>
                <a:ea typeface="游ゴシック" panose="020B0400000000000000" pitchFamily="50" charset="-128"/>
              </a:rPr>
              <a:t>解が現れる</a:t>
            </a:r>
            <a:endParaRPr lang="en-US" altLang="ja-JP" sz="1900" dirty="0">
              <a:latin typeface="游ゴシック" panose="020B0400000000000000" pitchFamily="50" charset="-128"/>
              <a:ea typeface="游ゴシック" panose="020B0400000000000000" pitchFamily="50" charset="-128"/>
            </a:endParaRPr>
          </a:p>
          <a:p>
            <a:pPr lvl="2">
              <a:buClr>
                <a:srgbClr val="0070C0"/>
              </a:buClr>
            </a:pPr>
            <a:r>
              <a:rPr lang="ja-JP" altLang="en-US" sz="1400" dirty="0">
                <a:latin typeface="游ゴシック" panose="020B0400000000000000" pitchFamily="50" charset="-128"/>
                <a:ea typeface="游ゴシック" panose="020B0400000000000000" pitchFamily="50" charset="-128"/>
              </a:rPr>
              <a:t>全球凍結</a:t>
            </a:r>
            <a:r>
              <a:rPr lang="ja-JP" altLang="en-US" sz="1400" dirty="0" smtClean="0">
                <a:latin typeface="游ゴシック" panose="020B0400000000000000" pitchFamily="50" charset="-128"/>
                <a:ea typeface="游ゴシック" panose="020B0400000000000000" pitchFamily="50" charset="-128"/>
              </a:rPr>
              <a:t>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部分凍結解</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氷なし解</a:t>
            </a:r>
            <a:endParaRPr lang="en-US" altLang="ja-JP" sz="14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同じ</a:t>
            </a:r>
            <a:r>
              <a:rPr lang="ja-JP" altLang="en-US" sz="1600" dirty="0">
                <a:latin typeface="游ゴシック" panose="020B0400000000000000" pitchFamily="50" charset="-128"/>
                <a:ea typeface="游ゴシック" panose="020B0400000000000000" pitchFamily="50" charset="-128"/>
              </a:rPr>
              <a:t>太陽定数に</a:t>
            </a:r>
            <a:r>
              <a:rPr lang="ja-JP" altLang="en-US" sz="1600" dirty="0" smtClean="0">
                <a:latin typeface="游ゴシック" panose="020B0400000000000000" pitchFamily="50" charset="-128"/>
                <a:ea typeface="游ゴシック" panose="020B0400000000000000" pitchFamily="50" charset="-128"/>
              </a:rPr>
              <a:t>対して多重解が現れることがある</a:t>
            </a:r>
            <a:endParaRPr lang="en-US" altLang="ja-JP" sz="1600" dirty="0" smtClean="0">
              <a:latin typeface="游ゴシック" panose="020B0400000000000000" pitchFamily="50" charset="-128"/>
              <a:ea typeface="游ゴシック" panose="020B0400000000000000" pitchFamily="50" charset="-128"/>
            </a:endParaRPr>
          </a:p>
          <a:p>
            <a:pPr>
              <a:buClr>
                <a:srgbClr val="0070C0"/>
              </a:buClr>
            </a:pPr>
            <a:r>
              <a:rPr lang="ja-JP" altLang="en-US" sz="1800" dirty="0">
                <a:latin typeface="游ゴシック" panose="020B0400000000000000" pitchFamily="50" charset="-128"/>
                <a:ea typeface="游ゴシック" panose="020B0400000000000000" pitchFamily="50" charset="-128"/>
              </a:rPr>
              <a:t>大気大循環</a:t>
            </a:r>
            <a:r>
              <a:rPr lang="ja-JP" altLang="en-US" sz="1800" dirty="0" smtClean="0">
                <a:latin typeface="游ゴシック" panose="020B0400000000000000" pitchFamily="50" charset="-128"/>
                <a:ea typeface="游ゴシック" panose="020B0400000000000000" pitchFamily="50" charset="-128"/>
              </a:rPr>
              <a:t>モデルを用いた過去の研究</a:t>
            </a:r>
            <a:endParaRPr lang="en-US" altLang="ja-JP" sz="1800" dirty="0" smtClean="0">
              <a:latin typeface="游ゴシック" panose="020B0400000000000000" pitchFamily="50" charset="-128"/>
              <a:ea typeface="游ゴシック" panose="020B0400000000000000" pitchFamily="50" charset="-128"/>
            </a:endParaRPr>
          </a:p>
          <a:p>
            <a:pPr lvl="1">
              <a:buClr>
                <a:srgbClr val="0070C0"/>
              </a:buClr>
            </a:pPr>
            <a:r>
              <a:rPr lang="en-US" altLang="ja-JP" sz="1600" dirty="0" err="1" smtClean="0">
                <a:latin typeface="游ゴシック" panose="020B0400000000000000" pitchFamily="50" charset="-128"/>
                <a:ea typeface="游ゴシック" panose="020B0400000000000000" pitchFamily="50" charset="-128"/>
              </a:rPr>
              <a:t>Ishiwatari</a:t>
            </a:r>
            <a:r>
              <a:rPr lang="en-US" altLang="ja-JP" sz="1600" dirty="0" smtClean="0">
                <a:latin typeface="游ゴシック" panose="020B0400000000000000" pitchFamily="50" charset="-128"/>
                <a:ea typeface="游ゴシック" panose="020B0400000000000000" pitchFamily="50" charset="-128"/>
              </a:rPr>
              <a:t> et al. (2007)</a:t>
            </a:r>
          </a:p>
          <a:p>
            <a:pPr lvl="1">
              <a:buClr>
                <a:srgbClr val="0070C0"/>
              </a:buClr>
            </a:pPr>
            <a:r>
              <a:rPr lang="ja-JP" altLang="en-US" sz="1600" dirty="0">
                <a:latin typeface="游ゴシック" panose="020B0400000000000000" pitchFamily="50" charset="-128"/>
                <a:ea typeface="游ゴシック" panose="020B0400000000000000" pitchFamily="50" charset="-128"/>
              </a:rPr>
              <a:t>大気大循環モデルで</a:t>
            </a:r>
            <a:r>
              <a:rPr lang="ja-JP" altLang="en-US" sz="1600" dirty="0" smtClean="0">
                <a:latin typeface="游ゴシック" panose="020B0400000000000000" pitchFamily="50" charset="-128"/>
                <a:ea typeface="游ゴシック" panose="020B0400000000000000" pitchFamily="50" charset="-128"/>
              </a:rPr>
              <a:t>は力学過程</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放射過程</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凝結過程など様々な過程を</a:t>
            </a:r>
            <a:r>
              <a:rPr lang="ja-JP" altLang="en-US" sz="1600" dirty="0">
                <a:latin typeface="游ゴシック" panose="020B0400000000000000" pitchFamily="50" charset="-128"/>
                <a:ea typeface="游ゴシック" panose="020B0400000000000000" pitchFamily="50" charset="-128"/>
              </a:rPr>
              <a:t>考慮して</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惑星全体の温度</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風速</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密度分布などを</a:t>
            </a:r>
            <a:r>
              <a:rPr lang="ja-JP" altLang="en-US" sz="1600" dirty="0" smtClean="0">
                <a:latin typeface="游ゴシック" panose="020B0400000000000000" pitchFamily="50" charset="-128"/>
                <a:ea typeface="游ゴシック" panose="020B0400000000000000" pitchFamily="50" charset="-128"/>
              </a:rPr>
              <a:t>計算</a:t>
            </a:r>
            <a:endParaRPr lang="en-US" altLang="ja-JP" sz="16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400" dirty="0" smtClean="0">
                <a:latin typeface="游ゴシック" panose="020B0400000000000000" pitchFamily="50" charset="-128"/>
                <a:ea typeface="游ゴシック" panose="020B0400000000000000" pitchFamily="50" charset="-128"/>
              </a:rPr>
              <a:t>放射特性が地球と異なる単純な大気</a:t>
            </a:r>
            <a:endParaRPr lang="en-US" altLang="ja-JP" sz="1400" dirty="0">
              <a:latin typeface="游ゴシック" panose="020B0400000000000000" pitchFamily="50" charset="-128"/>
              <a:ea typeface="游ゴシック" panose="020B0400000000000000" pitchFamily="50" charset="-128"/>
            </a:endParaRPr>
          </a:p>
          <a:p>
            <a:pPr lvl="2">
              <a:buClr>
                <a:srgbClr val="0070C0"/>
              </a:buClr>
            </a:pPr>
            <a:r>
              <a:rPr lang="ja-JP" altLang="en-US" sz="1400" dirty="0" smtClean="0">
                <a:latin typeface="游ゴシック" panose="020B0400000000000000" pitchFamily="50" charset="-128"/>
                <a:ea typeface="游ゴシック" panose="020B0400000000000000" pitchFamily="50" charset="-128"/>
              </a:rPr>
              <a:t>陸を考慮しない全球海惑星を仮定</a:t>
            </a:r>
            <a:endParaRPr lang="en-US" altLang="ja-JP" sz="14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400" dirty="0" smtClean="0">
                <a:latin typeface="游ゴシック" panose="020B0400000000000000" pitchFamily="50" charset="-128"/>
                <a:ea typeface="游ゴシック" panose="020B0400000000000000" pitchFamily="50" charset="-128"/>
              </a:rPr>
              <a:t>海の取り扱い</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熱容量ゼロの海</a:t>
            </a:r>
            <a:endParaRPr lang="en-US" altLang="ja-JP" sz="1400" dirty="0" smtClean="0">
              <a:latin typeface="游ゴシック" panose="020B0400000000000000" pitchFamily="50" charset="-128"/>
              <a:ea typeface="游ゴシック" panose="020B0400000000000000" pitchFamily="50" charset="-128"/>
            </a:endParaRPr>
          </a:p>
          <a:p>
            <a:pPr lvl="2">
              <a:buClr>
                <a:srgbClr val="0070C0"/>
              </a:buClr>
            </a:pPr>
            <a:r>
              <a:rPr lang="ja-JP" altLang="en-US" sz="1400" dirty="0">
                <a:latin typeface="游ゴシック" panose="020B0400000000000000" pitchFamily="50" charset="-128"/>
                <a:ea typeface="游ゴシック" panose="020B0400000000000000" pitchFamily="50" charset="-128"/>
              </a:rPr>
              <a:t>雲を考慮</a:t>
            </a:r>
            <a:r>
              <a:rPr lang="ja-JP" altLang="en-US" sz="1400" dirty="0" smtClean="0">
                <a:latin typeface="游ゴシック" panose="020B0400000000000000" pitchFamily="50" charset="-128"/>
                <a:ea typeface="游ゴシック" panose="020B0400000000000000" pitchFamily="50" charset="-128"/>
              </a:rPr>
              <a:t>しない</a:t>
            </a:r>
            <a:endParaRPr lang="en-US" altLang="ja-JP" sz="14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解像度</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水平格子間隔</a:t>
            </a:r>
            <a:r>
              <a:rPr lang="en-US" altLang="ja-JP" sz="1600" dirty="0" smtClean="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約 </a:t>
            </a:r>
            <a:r>
              <a:rPr lang="en-US" altLang="ja-JP" sz="1600" dirty="0">
                <a:latin typeface="游ゴシック" panose="020B0400000000000000" pitchFamily="50" charset="-128"/>
                <a:ea typeface="游ゴシック" panose="020B0400000000000000" pitchFamily="50" charset="-128"/>
              </a:rPr>
              <a:t>5.6 </a:t>
            </a:r>
            <a:r>
              <a:rPr lang="ja-JP" altLang="en-US" sz="1600" dirty="0">
                <a:latin typeface="游ゴシック" panose="020B0400000000000000" pitchFamily="50" charset="-128"/>
                <a:ea typeface="游ゴシック" panose="020B0400000000000000" pitchFamily="50" charset="-128"/>
              </a:rPr>
              <a:t>度  </a:t>
            </a:r>
          </a:p>
          <a:p>
            <a:pPr lvl="1">
              <a:buClr>
                <a:srgbClr val="0070C0"/>
              </a:buClr>
            </a:pPr>
            <a:r>
              <a:rPr lang="ja-JP" altLang="en-US" sz="1600" dirty="0" smtClean="0">
                <a:latin typeface="游ゴシック" panose="020B0400000000000000" pitchFamily="50" charset="-128"/>
                <a:ea typeface="游ゴシック" panose="020B0400000000000000" pitchFamily="50" charset="-128"/>
              </a:rPr>
              <a:t>太陽定数によって上記の </a:t>
            </a:r>
            <a:r>
              <a:rPr lang="en-US" altLang="ja-JP" sz="1600" dirty="0" smtClean="0">
                <a:latin typeface="游ゴシック" panose="020B0400000000000000" pitchFamily="50" charset="-128"/>
                <a:ea typeface="游ゴシック" panose="020B0400000000000000" pitchFamily="50" charset="-128"/>
              </a:rPr>
              <a:t>3 </a:t>
            </a:r>
            <a:r>
              <a:rPr lang="ja-JP" altLang="en-US" sz="1600" dirty="0" err="1" smtClean="0">
                <a:latin typeface="游ゴシック" panose="020B0400000000000000" pitchFamily="50" charset="-128"/>
                <a:ea typeface="游ゴシック" panose="020B0400000000000000" pitchFamily="50" charset="-128"/>
              </a:rPr>
              <a:t>つの</a:t>
            </a:r>
            <a:r>
              <a:rPr lang="ja-JP" altLang="en-US" sz="1600" dirty="0" smtClean="0">
                <a:latin typeface="游ゴシック" panose="020B0400000000000000" pitchFamily="50" charset="-128"/>
                <a:ea typeface="游ゴシック" panose="020B0400000000000000" pitchFamily="50" charset="-128"/>
              </a:rPr>
              <a:t>解や多重解に加え</a:t>
            </a:r>
            <a:r>
              <a:rPr lang="en-US" altLang="ja-JP" sz="1600" dirty="0" smtClean="0">
                <a:latin typeface="游ゴシック" panose="020B0400000000000000" pitchFamily="50" charset="-128"/>
                <a:ea typeface="游ゴシック" panose="020B0400000000000000" pitchFamily="50" charset="-128"/>
              </a:rPr>
              <a:t>, </a:t>
            </a:r>
            <a:r>
              <a:rPr lang="ja-JP" altLang="en-US" sz="1600" dirty="0" smtClean="0">
                <a:latin typeface="游ゴシック" panose="020B0400000000000000" pitchFamily="50" charset="-128"/>
                <a:ea typeface="游ゴシック" panose="020B0400000000000000" pitchFamily="50" charset="-128"/>
              </a:rPr>
              <a:t>暴走温室解が得られた</a:t>
            </a:r>
            <a:endParaRPr lang="en-US" altLang="ja-JP" sz="1600" dirty="0" smtClean="0">
              <a:latin typeface="游ゴシック" panose="020B0400000000000000" pitchFamily="50" charset="-128"/>
              <a:ea typeface="游ゴシック" panose="020B0400000000000000" pitchFamily="50" charset="-128"/>
            </a:endParaRP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a:buClr>
                <a:srgbClr val="0070C0"/>
              </a:buClr>
            </a:pPr>
            <a:endParaRPr lang="en-US" altLang="ja-JP" sz="2100" dirty="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dirty="0" smtClean="0"/>
              <a:t>修士論文審査会</a:t>
            </a:r>
            <a:endParaRPr kumimoji="1" lang="ja-JP" altLang="en-US" dirty="0"/>
          </a:p>
        </p:txBody>
      </p:sp>
      <p:pic>
        <p:nvPicPr>
          <p:cNvPr id="18" name="図 17"/>
          <p:cNvPicPr>
            <a:picLocks noChangeAspect="1"/>
          </p:cNvPicPr>
          <p:nvPr/>
        </p:nvPicPr>
        <p:blipFill rotWithShape="1">
          <a:blip r:embed="rId3">
            <a:extLst>
              <a:ext uri="{28A0092B-C50C-407E-A947-70E740481C1C}">
                <a14:useLocalDpi xmlns:a14="http://schemas.microsoft.com/office/drawing/2010/main" val="0"/>
              </a:ext>
            </a:extLst>
          </a:blip>
          <a:srcRect l="11349" b="11806"/>
          <a:stretch/>
        </p:blipFill>
        <p:spPr>
          <a:xfrm>
            <a:off x="5978221" y="2549219"/>
            <a:ext cx="2391732" cy="2185250"/>
          </a:xfrm>
          <a:prstGeom prst="rect">
            <a:avLst/>
          </a:prstGeom>
        </p:spPr>
      </p:pic>
      <p:sp>
        <p:nvSpPr>
          <p:cNvPr id="20" name="テキスト ボックス 19"/>
          <p:cNvSpPr txBox="1"/>
          <p:nvPr/>
        </p:nvSpPr>
        <p:spPr>
          <a:xfrm>
            <a:off x="5941565" y="4910475"/>
            <a:ext cx="267568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氷線緯度と太陽定数</a:t>
            </a:r>
            <a:r>
              <a:rPr lang="ja-JP" altLang="en-US" sz="1400" dirty="0" smtClean="0">
                <a:latin typeface="游ゴシック" panose="020B0400000000000000" pitchFamily="50" charset="-128"/>
                <a:ea typeface="游ゴシック" panose="020B0400000000000000" pitchFamily="50" charset="-128"/>
              </a:rPr>
              <a:t>の</a:t>
            </a:r>
            <a:r>
              <a:rPr kumimoji="1" lang="ja-JP" altLang="en-US" sz="1400" dirty="0" smtClean="0">
                <a:latin typeface="游ゴシック" panose="020B0400000000000000" pitchFamily="50" charset="-128"/>
                <a:ea typeface="游ゴシック" panose="020B0400000000000000" pitchFamily="50" charset="-128"/>
              </a:rPr>
              <a:t>関係</a:t>
            </a:r>
            <a:endParaRPr kumimoji="1" lang="en-US" altLang="ja-JP" sz="1400" dirty="0" smtClean="0">
              <a:latin typeface="游ゴシック" panose="020B0400000000000000" pitchFamily="50" charset="-128"/>
              <a:ea typeface="游ゴシック" panose="020B0400000000000000" pitchFamily="50" charset="-128"/>
            </a:endParaRPr>
          </a:p>
          <a:p>
            <a:r>
              <a:rPr kumimoji="1" lang="en-US" altLang="ja-JP" sz="1400" dirty="0" smtClean="0">
                <a:latin typeface="游ゴシック" panose="020B0400000000000000" pitchFamily="50" charset="-128"/>
                <a:ea typeface="游ゴシック" panose="020B0400000000000000" pitchFamily="50" charset="-128"/>
              </a:rPr>
              <a:t>(</a:t>
            </a:r>
            <a:r>
              <a:rPr kumimoji="1" lang="en-US" altLang="ja-JP" sz="1400" dirty="0" err="1" smtClean="0">
                <a:latin typeface="游ゴシック" panose="020B0400000000000000" pitchFamily="50" charset="-128"/>
                <a:ea typeface="游ゴシック" panose="020B0400000000000000" pitchFamily="50" charset="-128"/>
              </a:rPr>
              <a:t>Ishiwatari</a:t>
            </a:r>
            <a:r>
              <a:rPr kumimoji="1" lang="en-US" altLang="ja-JP" sz="1400" dirty="0" smtClean="0">
                <a:latin typeface="游ゴシック" panose="020B0400000000000000" pitchFamily="50" charset="-128"/>
                <a:ea typeface="游ゴシック" panose="020B0400000000000000" pitchFamily="50" charset="-128"/>
              </a:rPr>
              <a:t> et al., </a:t>
            </a:r>
            <a:r>
              <a:rPr lang="en-US" altLang="ja-JP" sz="1400" dirty="0" smtClean="0">
                <a:latin typeface="游ゴシック" panose="020B0400000000000000" pitchFamily="50" charset="-128"/>
                <a:ea typeface="游ゴシック" panose="020B0400000000000000" pitchFamily="50" charset="-128"/>
              </a:rPr>
              <a:t>2007, Fig 3 )</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6225011" y="4685471"/>
            <a:ext cx="1967254" cy="276999"/>
          </a:xfrm>
          <a:prstGeom prst="rect">
            <a:avLst/>
          </a:prstGeom>
          <a:noFill/>
        </p:spPr>
        <p:txBody>
          <a:bodyPr wrap="square" rtlCol="0">
            <a:spAutoFit/>
          </a:bodyPr>
          <a:lstStyle/>
          <a:p>
            <a:pPr algn="ctr"/>
            <a:r>
              <a:rPr kumimoji="1" lang="ja-JP" altLang="en-US" sz="1200" b="1" dirty="0" smtClean="0">
                <a:latin typeface="游ゴシック" panose="020B0400000000000000" pitchFamily="50" charset="-128"/>
                <a:ea typeface="游ゴシック" panose="020B0400000000000000" pitchFamily="50" charset="-128"/>
              </a:rPr>
              <a:t>太陽定数 </a:t>
            </a:r>
            <a:r>
              <a:rPr kumimoji="1" lang="en-US" altLang="ja-JP" sz="1200" b="1" dirty="0" smtClean="0">
                <a:latin typeface="游ゴシック" panose="020B0400000000000000" pitchFamily="50" charset="-128"/>
                <a:ea typeface="游ゴシック" panose="020B0400000000000000" pitchFamily="50" charset="-128"/>
              </a:rPr>
              <a:t>[W m</a:t>
            </a:r>
            <a:r>
              <a:rPr kumimoji="1" lang="en-US" altLang="ja-JP" sz="1200" b="1" baseline="30000" dirty="0" smtClean="0">
                <a:latin typeface="游ゴシック" panose="020B0400000000000000" pitchFamily="50" charset="-128"/>
                <a:ea typeface="游ゴシック" panose="020B0400000000000000" pitchFamily="50" charset="-128"/>
              </a:rPr>
              <a:t>-2</a:t>
            </a:r>
            <a:r>
              <a:rPr kumimoji="1" lang="en-US" altLang="ja-JP" sz="1200" b="1" dirty="0" smtClean="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26" name="スライド番号プレースホルダー 25"/>
          <p:cNvSpPr>
            <a:spLocks noGrp="1"/>
          </p:cNvSpPr>
          <p:nvPr>
            <p:ph type="sldNum" sz="quarter" idx="12"/>
          </p:nvPr>
        </p:nvSpPr>
        <p:spPr>
          <a:xfrm>
            <a:off x="6754798" y="6505486"/>
            <a:ext cx="2057400" cy="365125"/>
          </a:xfrm>
        </p:spPr>
        <p:txBody>
          <a:bodyPr/>
          <a:lstStyle/>
          <a:p>
            <a:fld id="{CAFBEBFA-988F-40E0-ADF6-7BADD92C03B8}" type="slidenum">
              <a:rPr lang="ja-JP" altLang="en-US" smtClean="0"/>
              <a:pPr/>
              <a:t>2</a:t>
            </a:fld>
            <a:endParaRPr lang="en-US" altLang="ja-JP" dirty="0" smtClean="0"/>
          </a:p>
        </p:txBody>
      </p:sp>
      <p:sp>
        <p:nvSpPr>
          <p:cNvPr id="31" name="テキスト ボックス 30"/>
          <p:cNvSpPr txBox="1"/>
          <p:nvPr/>
        </p:nvSpPr>
        <p:spPr>
          <a:xfrm rot="16200000">
            <a:off x="5469318" y="3411757"/>
            <a:ext cx="800219" cy="276999"/>
          </a:xfrm>
          <a:prstGeom prst="rect">
            <a:avLst/>
          </a:prstGeom>
          <a:noFill/>
        </p:spPr>
        <p:txBody>
          <a:bodyPr wrap="none" rtlCol="0">
            <a:spAutoFit/>
          </a:bodyPr>
          <a:lstStyle/>
          <a:p>
            <a:r>
              <a:rPr kumimoji="1" lang="ja-JP" altLang="en-US" sz="1200" b="1" dirty="0" smtClean="0">
                <a:latin typeface="游ゴシック" panose="020B0400000000000000" pitchFamily="50" charset="-128"/>
                <a:ea typeface="游ゴシック" panose="020B0400000000000000" pitchFamily="50" charset="-128"/>
              </a:rPr>
              <a:t>氷線緯度</a:t>
            </a:r>
            <a:endParaRPr kumimoji="1" lang="ja-JP" altLang="en-US" sz="1200" b="1" dirty="0">
              <a:latin typeface="游ゴシック" panose="020B0400000000000000" pitchFamily="50" charset="-128"/>
              <a:ea typeface="游ゴシック" panose="020B0400000000000000" pitchFamily="50" charset="-128"/>
            </a:endParaRPr>
          </a:p>
        </p:txBody>
      </p:sp>
      <p:sp>
        <p:nvSpPr>
          <p:cNvPr id="11" name="円/楕円 10"/>
          <p:cNvSpPr/>
          <p:nvPr/>
        </p:nvSpPr>
        <p:spPr>
          <a:xfrm>
            <a:off x="5695249" y="1560859"/>
            <a:ext cx="900000" cy="90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弦 11"/>
          <p:cNvSpPr/>
          <p:nvPr/>
        </p:nvSpPr>
        <p:spPr>
          <a:xfrm rot="7200000">
            <a:off x="5695248" y="1560859"/>
            <a:ext cx="900000" cy="900000"/>
          </a:xfrm>
          <a:prstGeom prst="chord">
            <a:avLst>
              <a:gd name="adj1" fmla="val 4433776"/>
              <a:gd name="adj2" fmla="val 1352758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弦 31"/>
          <p:cNvSpPr/>
          <p:nvPr/>
        </p:nvSpPr>
        <p:spPr>
          <a:xfrm rot="18000000">
            <a:off x="5695247" y="1560859"/>
            <a:ext cx="900000" cy="900000"/>
          </a:xfrm>
          <a:prstGeom prst="chord">
            <a:avLst>
              <a:gd name="adj1" fmla="val 4433776"/>
              <a:gd name="adj2" fmla="val 1352758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a:off x="7126014" y="2181948"/>
            <a:ext cx="657484" cy="526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円/楕円 35"/>
          <p:cNvSpPr/>
          <p:nvPr/>
        </p:nvSpPr>
        <p:spPr>
          <a:xfrm>
            <a:off x="7783498" y="1560859"/>
            <a:ext cx="900000" cy="900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p:cNvCxnSpPr/>
          <p:nvPr/>
        </p:nvCxnSpPr>
        <p:spPr>
          <a:xfrm>
            <a:off x="6214346" y="2527994"/>
            <a:ext cx="220456" cy="1278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円/楕円 39"/>
          <p:cNvSpPr/>
          <p:nvPr/>
        </p:nvSpPr>
        <p:spPr>
          <a:xfrm>
            <a:off x="4461761" y="4958575"/>
            <a:ext cx="900000" cy="900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V="1">
            <a:off x="5383424" y="4448644"/>
            <a:ext cx="891252" cy="8244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テキスト ボックス 43"/>
          <p:cNvSpPr txBox="1"/>
          <p:nvPr/>
        </p:nvSpPr>
        <p:spPr>
          <a:xfrm>
            <a:off x="5581754" y="1192118"/>
            <a:ext cx="1082348"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1400" b="1" dirty="0" smtClean="0">
                <a:solidFill>
                  <a:schemeClr val="accent6"/>
                </a:solidFill>
                <a:latin typeface="游ゴシック" panose="020B0400000000000000" pitchFamily="50" charset="-128"/>
                <a:ea typeface="游ゴシック" panose="020B0400000000000000" pitchFamily="50" charset="-128"/>
              </a:rPr>
              <a:t>部分凍結解</a:t>
            </a:r>
            <a:endParaRPr kumimoji="1" lang="ja-JP" altLang="en-US" sz="1400" b="1" dirty="0">
              <a:solidFill>
                <a:schemeClr val="accent6"/>
              </a:solidFill>
              <a:latin typeface="游ゴシック" panose="020B0400000000000000" pitchFamily="50" charset="-128"/>
              <a:ea typeface="游ゴシック" panose="020B0400000000000000" pitchFamily="50" charset="-128"/>
            </a:endParaRPr>
          </a:p>
        </p:txBody>
      </p:sp>
      <p:sp>
        <p:nvSpPr>
          <p:cNvPr id="45" name="テキスト ボックス 44"/>
          <p:cNvSpPr txBox="1"/>
          <p:nvPr/>
        </p:nvSpPr>
        <p:spPr>
          <a:xfrm>
            <a:off x="7783498" y="1197796"/>
            <a:ext cx="902811" cy="30777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1400" b="1" dirty="0" smtClean="0">
                <a:solidFill>
                  <a:srgbClr val="FF0000"/>
                </a:solidFill>
                <a:latin typeface="游ゴシック" panose="020B0400000000000000" pitchFamily="50" charset="-128"/>
                <a:ea typeface="游ゴシック" panose="020B0400000000000000" pitchFamily="50" charset="-128"/>
              </a:rPr>
              <a:t>氷なし解</a:t>
            </a:r>
            <a:endParaRPr kumimoji="1"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46" name="テキスト ボックス 45"/>
          <p:cNvSpPr txBox="1"/>
          <p:nvPr/>
        </p:nvSpPr>
        <p:spPr>
          <a:xfrm>
            <a:off x="4369372" y="4579682"/>
            <a:ext cx="1082348" cy="307777"/>
          </a:xfrm>
          <a:prstGeom prst="rect">
            <a:avLst/>
          </a:prstGeom>
          <a:ln>
            <a:solidFill>
              <a:srgbClr val="0A0ADC"/>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1400" b="1" dirty="0" smtClean="0">
                <a:solidFill>
                  <a:srgbClr val="0A0ADC"/>
                </a:solidFill>
                <a:latin typeface="游ゴシック" panose="020B0400000000000000" pitchFamily="50" charset="-128"/>
                <a:ea typeface="游ゴシック" panose="020B0400000000000000" pitchFamily="50" charset="-128"/>
              </a:rPr>
              <a:t>全球凍結解</a:t>
            </a:r>
            <a:endParaRPr kumimoji="1" lang="ja-JP" altLang="en-US" sz="1400" b="1" dirty="0">
              <a:solidFill>
                <a:srgbClr val="0A0ADC"/>
              </a:solidFill>
              <a:latin typeface="游ゴシック" panose="020B0400000000000000" pitchFamily="50" charset="-128"/>
              <a:ea typeface="游ゴシック" panose="020B0400000000000000" pitchFamily="50" charset="-128"/>
            </a:endParaRPr>
          </a:p>
        </p:txBody>
      </p:sp>
      <p:sp>
        <p:nvSpPr>
          <p:cNvPr id="22" name="角丸四角形 21"/>
          <p:cNvSpPr/>
          <p:nvPr/>
        </p:nvSpPr>
        <p:spPr>
          <a:xfrm>
            <a:off x="7324987" y="3129252"/>
            <a:ext cx="1373853" cy="967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4" name="テキスト ボックス 23"/>
          <p:cNvSpPr txBox="1"/>
          <p:nvPr/>
        </p:nvSpPr>
        <p:spPr>
          <a:xfrm>
            <a:off x="7324987" y="3129252"/>
            <a:ext cx="1442952" cy="95410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全球凍結解</a:t>
            </a:r>
            <a:endParaRPr kumimoji="1" lang="en-US" altLang="ja-JP" sz="1400" dirty="0" smtClean="0">
              <a:latin typeface="游ゴシック" panose="020B0400000000000000" pitchFamily="50" charset="-128"/>
              <a:ea typeface="游ゴシック" panose="020B0400000000000000" pitchFamily="50" charset="-128"/>
            </a:endParaRPr>
          </a:p>
          <a:p>
            <a:r>
              <a:rPr kumimoji="1" lang="ja-JP" altLang="en-US" sz="1400" dirty="0" smtClean="0">
                <a:latin typeface="游ゴシック" panose="020B0400000000000000" pitchFamily="50" charset="-128"/>
                <a:ea typeface="游ゴシック" panose="020B0400000000000000" pitchFamily="50" charset="-128"/>
              </a:rPr>
              <a:t>・</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部分凍結解</a:t>
            </a:r>
            <a:endParaRPr kumimoji="1" lang="en-US" altLang="ja-JP" sz="1400" dirty="0" smtClean="0">
              <a:latin typeface="游ゴシック" panose="020B0400000000000000" pitchFamily="50" charset="-128"/>
              <a:ea typeface="游ゴシック" panose="020B0400000000000000" pitchFamily="50" charset="-128"/>
            </a:endParaRPr>
          </a:p>
          <a:p>
            <a:r>
              <a:rPr lang="ja-JP" altLang="en-US" sz="1000" dirty="0" smtClean="0">
                <a:latin typeface="游ゴシック" panose="020B0400000000000000" pitchFamily="50" charset="-128"/>
                <a:ea typeface="游ゴシック" panose="020B0400000000000000" pitchFamily="50" charset="-128"/>
              </a:rPr>
              <a:t>○</a:t>
            </a:r>
            <a:r>
              <a:rPr lang="ja-JP" altLang="en-US" sz="1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氷なし解</a:t>
            </a:r>
            <a:endParaRPr lang="en-US" altLang="ja-JP" sz="1400" dirty="0" smtClean="0">
              <a:latin typeface="游ゴシック" panose="020B0400000000000000" pitchFamily="50" charset="-128"/>
              <a:ea typeface="游ゴシック" panose="020B0400000000000000" pitchFamily="50" charset="-128"/>
            </a:endParaRPr>
          </a:p>
          <a:p>
            <a:r>
              <a:rPr kumimoji="1" lang="en-US" altLang="ja-JP" sz="1050" dirty="0" smtClean="0">
                <a:latin typeface="游ゴシック" panose="020B0400000000000000" pitchFamily="50" charset="-128"/>
                <a:ea typeface="游ゴシック" panose="020B0400000000000000" pitchFamily="50" charset="-128"/>
              </a:rPr>
              <a:t>×</a:t>
            </a:r>
            <a:r>
              <a:rPr lang="ja-JP" altLang="en-US" sz="300" dirty="0" smtClean="0">
                <a:latin typeface="游ゴシック" panose="020B0400000000000000" pitchFamily="50" charset="-128"/>
                <a:ea typeface="游ゴシック" panose="020B0400000000000000" pitchFamily="50" charset="-128"/>
              </a:rPr>
              <a:t>    </a:t>
            </a:r>
            <a:r>
              <a:rPr kumimoji="1" lang="en-US" altLang="ja-JP" sz="1400" dirty="0" smtClean="0">
                <a:latin typeface="游ゴシック" panose="020B0400000000000000" pitchFamily="50" charset="-128"/>
                <a:ea typeface="游ゴシック" panose="020B0400000000000000" pitchFamily="50" charset="-128"/>
              </a:rPr>
              <a:t>: </a:t>
            </a:r>
            <a:r>
              <a:rPr kumimoji="1" lang="ja-JP" altLang="en-US" sz="1400" dirty="0" smtClean="0">
                <a:latin typeface="游ゴシック" panose="020B0400000000000000" pitchFamily="50" charset="-128"/>
                <a:ea typeface="游ゴシック" panose="020B0400000000000000" pitchFamily="50" charset="-128"/>
              </a:rPr>
              <a:t>暴走温室解</a:t>
            </a:r>
            <a:endParaRPr kumimoji="1" lang="ja-JP" altLang="en-US"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716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628650" y="1270534"/>
            <a:ext cx="7900754" cy="4524869"/>
          </a:xfrm>
        </p:spPr>
        <p:txBody>
          <a:bodyPr>
            <a:normAutofit/>
          </a:bodyPr>
          <a:lstStyle/>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大気大循環モデルを用いて</a:t>
            </a:r>
            <a:r>
              <a:rPr kumimoji="1"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地球気候の</a:t>
            </a:r>
            <a:r>
              <a:rPr kumimoji="1" lang="ja-JP" altLang="en-US" sz="2000" dirty="0" smtClean="0">
                <a:latin typeface="游ゴシック" panose="020B0400000000000000" pitchFamily="50" charset="-128"/>
                <a:ea typeface="游ゴシック" panose="020B0400000000000000" pitchFamily="50" charset="-128"/>
              </a:rPr>
              <a:t>太陽定数依存性を調べる</a:t>
            </a:r>
            <a:endParaRPr kumimoji="1" lang="en-US" altLang="ja-JP" sz="2000" dirty="0" smtClean="0">
              <a:latin typeface="游ゴシック" panose="020B0400000000000000" pitchFamily="50" charset="-128"/>
              <a:ea typeface="游ゴシック" panose="020B0400000000000000" pitchFamily="50" charset="-128"/>
            </a:endParaRPr>
          </a:p>
          <a:p>
            <a:pPr>
              <a:buClr>
                <a:srgbClr val="0070C0"/>
              </a:buClr>
            </a:pPr>
            <a:r>
              <a:rPr lang="ja-JP" altLang="en-US" sz="2000" dirty="0" smtClean="0">
                <a:latin typeface="游ゴシック" panose="020B0400000000000000" pitchFamily="50" charset="-128"/>
                <a:ea typeface="游ゴシック" panose="020B0400000000000000" pitchFamily="50" charset="-128"/>
              </a:rPr>
              <a:t>研究内容</a:t>
            </a:r>
            <a:endParaRPr kumimoji="1" lang="en-US" altLang="ja-JP" sz="20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kumimoji="1" lang="ja-JP" altLang="en-US" sz="1800" dirty="0" smtClean="0">
                <a:latin typeface="游ゴシック" panose="020B0400000000000000" pitchFamily="50" charset="-128"/>
                <a:ea typeface="游ゴシック" panose="020B0400000000000000" pitchFamily="50" charset="-128"/>
              </a:rPr>
              <a:t>大気大循環モデルを用いて </a:t>
            </a:r>
            <a:r>
              <a:rPr kumimoji="1" lang="en-US" altLang="ja-JP" sz="1800" dirty="0" smtClean="0">
                <a:latin typeface="游ゴシック" panose="020B0400000000000000" pitchFamily="50" charset="-128"/>
                <a:ea typeface="游ゴシック" panose="020B0400000000000000" pitchFamily="50" charset="-128"/>
              </a:rPr>
              <a:t>12 </a:t>
            </a:r>
            <a:r>
              <a:rPr kumimoji="1" lang="ja-JP" altLang="en-US" sz="1800" dirty="0" smtClean="0">
                <a:latin typeface="游ゴシック" panose="020B0400000000000000" pitchFamily="50" charset="-128"/>
                <a:ea typeface="游ゴシック" panose="020B0400000000000000" pitchFamily="50" charset="-128"/>
              </a:rPr>
              <a:t>個の実験を実施し</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氷線緯度と太陽定数の関係を調べた</a:t>
            </a:r>
            <a:endParaRPr kumimoji="1" lang="en-US" altLang="ja-JP" sz="18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lang="en-US" altLang="ja-JP" sz="1800" dirty="0" smtClean="0">
                <a:latin typeface="游ゴシック" panose="020B0400000000000000" pitchFamily="50" charset="-128"/>
                <a:ea typeface="游ゴシック" panose="020B0400000000000000" pitchFamily="50" charset="-128"/>
              </a:rPr>
              <a:t>1 </a:t>
            </a:r>
            <a:r>
              <a:rPr lang="ja-JP" altLang="en-US" sz="1800" dirty="0" smtClean="0">
                <a:latin typeface="游ゴシック" panose="020B0400000000000000" pitchFamily="50" charset="-128"/>
                <a:ea typeface="游ゴシック" panose="020B0400000000000000" pitchFamily="50" charset="-128"/>
              </a:rPr>
              <a:t>次元エネルギーバランスモデルを作成し</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それを用いた実験を実施し</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部分凍結解の初期値依存性を調べた</a:t>
            </a:r>
            <a:endParaRPr kumimoji="1" lang="en-US" altLang="ja-JP" sz="1800"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a:xfrm>
            <a:off x="6748492" y="6502334"/>
            <a:ext cx="2057400" cy="365125"/>
          </a:xfrm>
        </p:spPr>
        <p:txBody>
          <a:bodyPr/>
          <a:lstStyle/>
          <a:p>
            <a:fld id="{CAFBEBFA-988F-40E0-ADF6-7BADD92C03B8}" type="slidenum">
              <a:rPr lang="ja-JP" altLang="en-US" smtClean="0"/>
              <a:pPr/>
              <a:t>3</a:t>
            </a:fld>
            <a:endParaRPr lang="en-US" altLang="ja-JP" dirty="0" smtClean="0"/>
          </a:p>
        </p:txBody>
      </p:sp>
    </p:spTree>
    <p:extLst>
      <p:ext uri="{BB962C8B-B14F-4D97-AF65-F5344CB8AC3E}">
        <p14:creationId xmlns:p14="http://schemas.microsoft.com/office/powerpoint/2010/main" val="2519542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506" y="471551"/>
            <a:ext cx="6634721" cy="493299"/>
          </a:xfrm>
        </p:spPr>
        <p:txBody>
          <a:bodyPr>
            <a:noAutofit/>
          </a:bodyPr>
          <a:lstStyle/>
          <a:p>
            <a:r>
              <a:rPr lang="ja-JP" altLang="en-US" sz="2800" b="1" dirty="0" smtClean="0">
                <a:latin typeface="游ゴシック" panose="020B0400000000000000" pitchFamily="50" charset="-128"/>
                <a:ea typeface="游ゴシック" panose="020B0400000000000000" pitchFamily="50" charset="-128"/>
              </a:rPr>
              <a:t>本研究で用いた大気大循環モデルの概要</a:t>
            </a:r>
            <a:endParaRPr kumimoji="1" lang="ja-JP" altLang="en-US" sz="2800" b="1" dirty="0">
              <a:latin typeface="游ゴシック" panose="020B0400000000000000" pitchFamily="50" charset="-128"/>
              <a:ea typeface="游ゴシック" panose="020B0400000000000000" pitchFamily="50" charset="-128"/>
            </a:endParaRPr>
          </a:p>
        </p:txBody>
      </p:sp>
      <p:sp>
        <p:nvSpPr>
          <p:cNvPr id="7" name="コンテンツ プレースホルダー 6"/>
          <p:cNvSpPr>
            <a:spLocks noGrp="1"/>
          </p:cNvSpPr>
          <p:nvPr>
            <p:ph sz="half" idx="1"/>
          </p:nvPr>
        </p:nvSpPr>
        <p:spPr>
          <a:xfrm>
            <a:off x="584506" y="1077022"/>
            <a:ext cx="4044643" cy="5439125"/>
          </a:xfrm>
        </p:spPr>
        <p:txBody>
          <a:bodyPr>
            <a:normAutofit/>
          </a:bodyPr>
          <a:lstStyle/>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大気大循環モデル </a:t>
            </a:r>
            <a:r>
              <a:rPr kumimoji="1" lang="en-US" altLang="ja-JP" sz="2000" dirty="0" smtClean="0">
                <a:latin typeface="游ゴシック" panose="020B0400000000000000" pitchFamily="50" charset="-128"/>
                <a:ea typeface="游ゴシック" panose="020B0400000000000000" pitchFamily="50" charset="-128"/>
              </a:rPr>
              <a:t>DCPAM5</a:t>
            </a:r>
          </a:p>
          <a:p>
            <a:pPr marL="360000" lvl="1">
              <a:buClr>
                <a:srgbClr val="0070C0"/>
              </a:buClr>
            </a:pPr>
            <a:r>
              <a:rPr lang="ja-JP" altLang="en-US" sz="1600" dirty="0">
                <a:latin typeface="游ゴシック" panose="020B0400000000000000" pitchFamily="50" charset="-128"/>
                <a:ea typeface="游ゴシック" panose="020B0400000000000000" pitchFamily="50" charset="-128"/>
              </a:rPr>
              <a:t>大気大循環モデルでは次に述べるような</a:t>
            </a:r>
            <a:r>
              <a:rPr lang="ja-JP" altLang="en-US" sz="1600" dirty="0" smtClean="0">
                <a:latin typeface="游ゴシック" panose="020B0400000000000000" pitchFamily="50" charset="-128"/>
                <a:ea typeface="游ゴシック" panose="020B0400000000000000" pitchFamily="50" charset="-128"/>
              </a:rPr>
              <a:t>様々な過程</a:t>
            </a:r>
            <a:r>
              <a:rPr lang="ja-JP" altLang="en-US" sz="1600" dirty="0">
                <a:latin typeface="游ゴシック" panose="020B0400000000000000" pitchFamily="50" charset="-128"/>
                <a:ea typeface="游ゴシック" panose="020B0400000000000000" pitchFamily="50" charset="-128"/>
              </a:rPr>
              <a:t>を考慮して</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惑星全体の温度</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風速</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密度分布などを</a:t>
            </a:r>
            <a:r>
              <a:rPr lang="ja-JP" altLang="en-US" sz="1600" dirty="0" smtClean="0">
                <a:latin typeface="游ゴシック" panose="020B0400000000000000" pitchFamily="50" charset="-128"/>
                <a:ea typeface="游ゴシック" panose="020B0400000000000000" pitchFamily="50" charset="-128"/>
              </a:rPr>
              <a:t>計算</a:t>
            </a:r>
            <a:endParaRPr lang="en-US" altLang="ja-JP" sz="1600" dirty="0" smtClean="0">
              <a:latin typeface="游ゴシック" panose="020B0400000000000000" pitchFamily="50" charset="-128"/>
              <a:ea typeface="游ゴシック" panose="020B0400000000000000" pitchFamily="50" charset="-128"/>
            </a:endParaRPr>
          </a:p>
          <a:p>
            <a:pPr marL="360000" lvl="1">
              <a:buClr>
                <a:srgbClr val="0070C0"/>
              </a:buClr>
            </a:pPr>
            <a:r>
              <a:rPr lang="ja-JP" altLang="en-US" sz="1600" dirty="0" smtClean="0">
                <a:latin typeface="游ゴシック" panose="020B0400000000000000" pitchFamily="50" charset="-128"/>
                <a:ea typeface="游ゴシック" panose="020B0400000000000000" pitchFamily="50" charset="-128"/>
              </a:rPr>
              <a:t>力学過程</a:t>
            </a:r>
            <a:endParaRPr lang="en-US" altLang="ja-JP" sz="16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a:latin typeface="游ゴシック" panose="020B0400000000000000" pitchFamily="50" charset="-128"/>
                <a:ea typeface="游ゴシック" panose="020B0400000000000000" pitchFamily="50" charset="-128"/>
              </a:rPr>
              <a:t>静水圧近似</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薄い球殻近似</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伝統的な近似をしたナビエ・ストークス方程式</a:t>
            </a:r>
            <a:r>
              <a:rPr lang="ja-JP" altLang="en-US" sz="1400" dirty="0" smtClean="0">
                <a:latin typeface="游ゴシック" panose="020B0400000000000000" pitchFamily="50" charset="-128"/>
                <a:ea typeface="游ゴシック" panose="020B0400000000000000" pitchFamily="50" charset="-128"/>
              </a:rPr>
              <a:t>系</a:t>
            </a:r>
            <a:endParaRPr lang="en-US" altLang="ja-JP" sz="1400" dirty="0" smtClean="0">
              <a:latin typeface="游ゴシック" panose="020B0400000000000000" pitchFamily="50" charset="-128"/>
              <a:ea typeface="游ゴシック" panose="020B0400000000000000" pitchFamily="50" charset="-128"/>
            </a:endParaRPr>
          </a:p>
          <a:p>
            <a:pPr marL="360000" lvl="1">
              <a:buClr>
                <a:srgbClr val="0070C0"/>
              </a:buClr>
            </a:pPr>
            <a:r>
              <a:rPr lang="ja-JP" altLang="en-US" sz="1600" dirty="0" smtClean="0">
                <a:latin typeface="游ゴシック" panose="020B0400000000000000" pitchFamily="50" charset="-128"/>
                <a:ea typeface="游ゴシック" panose="020B0400000000000000" pitchFamily="50" charset="-128"/>
              </a:rPr>
              <a:t>物理過程</a:t>
            </a:r>
            <a:endParaRPr lang="en-US" altLang="ja-JP" sz="16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放射過程</a:t>
            </a:r>
            <a:endParaRPr lang="en-US" altLang="ja-JP" sz="1400" dirty="0">
              <a:latin typeface="游ゴシック" panose="020B0400000000000000" pitchFamily="50" charset="-128"/>
              <a:ea typeface="游ゴシック" panose="020B0400000000000000" pitchFamily="50" charset="-128"/>
            </a:endParaRPr>
          </a:p>
          <a:p>
            <a:pPr lvl="2">
              <a:buClr>
                <a:srgbClr val="0070C0"/>
              </a:buClr>
            </a:pPr>
            <a:r>
              <a:rPr lang="ja-JP" altLang="en-US" sz="1200" dirty="0">
                <a:latin typeface="游ゴシック" panose="020B0400000000000000" pitchFamily="50" charset="-128"/>
                <a:ea typeface="游ゴシック" panose="020B0400000000000000" pitchFamily="50" charset="-128"/>
              </a:rPr>
              <a:t>短波放射</a:t>
            </a:r>
            <a:r>
              <a:rPr lang="en-US" altLang="ja-JP" sz="1200" dirty="0">
                <a:latin typeface="游ゴシック" panose="020B0400000000000000" pitchFamily="50" charset="-128"/>
                <a:ea typeface="游ゴシック" panose="020B0400000000000000" pitchFamily="50" charset="-128"/>
              </a:rPr>
              <a:t>: H</a:t>
            </a:r>
            <a:r>
              <a:rPr lang="en-US" altLang="ja-JP" sz="1200" baseline="-25000" dirty="0">
                <a:latin typeface="游ゴシック" panose="020B0400000000000000" pitchFamily="50" charset="-128"/>
                <a:ea typeface="游ゴシック" panose="020B0400000000000000" pitchFamily="50" charset="-128"/>
              </a:rPr>
              <a:t>2</a:t>
            </a:r>
            <a:r>
              <a:rPr lang="en-US" altLang="ja-JP" sz="1200" dirty="0">
                <a:latin typeface="游ゴシック" panose="020B0400000000000000" pitchFamily="50" charset="-128"/>
                <a:ea typeface="游ゴシック" panose="020B0400000000000000" pitchFamily="50" charset="-128"/>
              </a:rPr>
              <a:t>O,</a:t>
            </a:r>
            <a:r>
              <a:rPr lang="ja-JP" altLang="en-US" sz="1200" dirty="0">
                <a:latin typeface="游ゴシック" panose="020B0400000000000000" pitchFamily="50" charset="-128"/>
                <a:ea typeface="游ゴシック" panose="020B0400000000000000" pitchFamily="50" charset="-128"/>
              </a:rPr>
              <a:t> </a:t>
            </a:r>
            <a:r>
              <a:rPr lang="en-US" altLang="ja-JP" sz="1200" dirty="0">
                <a:latin typeface="游ゴシック" panose="020B0400000000000000" pitchFamily="50" charset="-128"/>
                <a:ea typeface="游ゴシック" panose="020B0400000000000000" pitchFamily="50" charset="-128"/>
              </a:rPr>
              <a:t>O</a:t>
            </a:r>
            <a:r>
              <a:rPr lang="en-US" altLang="ja-JP" sz="1200" baseline="-25000" dirty="0">
                <a:latin typeface="游ゴシック" panose="020B0400000000000000" pitchFamily="50" charset="-128"/>
                <a:ea typeface="游ゴシック" panose="020B0400000000000000" pitchFamily="50" charset="-128"/>
              </a:rPr>
              <a:t>3</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の吸収</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 雲による吸収・散乱</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レイリー散乱を考慮 </a:t>
            </a:r>
            <a:r>
              <a:rPr lang="en-US" altLang="ja-JP" sz="1200" dirty="0">
                <a:latin typeface="游ゴシック" panose="020B0400000000000000" pitchFamily="50" charset="-128"/>
                <a:ea typeface="游ゴシック" panose="020B0400000000000000" pitchFamily="50" charset="-128"/>
              </a:rPr>
              <a:t>(Chou and Lee, 1996; Chou et al., 1998)</a:t>
            </a:r>
          </a:p>
          <a:p>
            <a:pPr lvl="2">
              <a:buClr>
                <a:srgbClr val="0070C0"/>
              </a:buClr>
            </a:pPr>
            <a:r>
              <a:rPr lang="ja-JP" altLang="en-US" sz="1200" dirty="0">
                <a:latin typeface="游ゴシック" panose="020B0400000000000000" pitchFamily="50" charset="-128"/>
                <a:ea typeface="游ゴシック" panose="020B0400000000000000" pitchFamily="50" charset="-128"/>
              </a:rPr>
              <a:t>長波放射</a:t>
            </a:r>
            <a:r>
              <a:rPr lang="en-US" altLang="ja-JP" sz="1200" dirty="0">
                <a:latin typeface="游ゴシック" panose="020B0400000000000000" pitchFamily="50" charset="-128"/>
                <a:ea typeface="游ゴシック" panose="020B0400000000000000" pitchFamily="50" charset="-128"/>
              </a:rPr>
              <a:t>: H</a:t>
            </a:r>
            <a:r>
              <a:rPr lang="en-US" altLang="ja-JP" sz="1200" baseline="-25000" dirty="0">
                <a:latin typeface="游ゴシック" panose="020B0400000000000000" pitchFamily="50" charset="-128"/>
                <a:ea typeface="游ゴシック" panose="020B0400000000000000" pitchFamily="50" charset="-128"/>
              </a:rPr>
              <a:t>2</a:t>
            </a:r>
            <a:r>
              <a:rPr lang="en-US" altLang="ja-JP" sz="1200" dirty="0">
                <a:latin typeface="游ゴシック" panose="020B0400000000000000" pitchFamily="50" charset="-128"/>
                <a:ea typeface="游ゴシック" panose="020B0400000000000000" pitchFamily="50" charset="-128"/>
              </a:rPr>
              <a:t>O,  CO</a:t>
            </a:r>
            <a:r>
              <a:rPr lang="en-US" altLang="ja-JP" sz="1200" baseline="-25000" dirty="0">
                <a:latin typeface="游ゴシック" panose="020B0400000000000000" pitchFamily="50" charset="-128"/>
                <a:ea typeface="游ゴシック" panose="020B0400000000000000" pitchFamily="50" charset="-128"/>
              </a:rPr>
              <a:t>2</a:t>
            </a:r>
            <a:r>
              <a:rPr lang="en-US" altLang="ja-JP" sz="1200" dirty="0">
                <a:latin typeface="游ゴシック" panose="020B0400000000000000" pitchFamily="50" charset="-128"/>
                <a:ea typeface="游ゴシック" panose="020B0400000000000000" pitchFamily="50" charset="-128"/>
              </a:rPr>
              <a:t>, O</a:t>
            </a:r>
            <a:r>
              <a:rPr lang="en-US" altLang="ja-JP" sz="1200" baseline="-25000" dirty="0">
                <a:latin typeface="游ゴシック" panose="020B0400000000000000" pitchFamily="50" charset="-128"/>
                <a:ea typeface="游ゴシック" panose="020B0400000000000000" pitchFamily="50" charset="-128"/>
              </a:rPr>
              <a:t>3</a:t>
            </a:r>
            <a:r>
              <a:rPr lang="en-US" altLang="ja-JP" sz="1200" dirty="0">
                <a:latin typeface="游ゴシック" panose="020B0400000000000000" pitchFamily="50" charset="-128"/>
                <a:ea typeface="游ゴシック" panose="020B0400000000000000" pitchFamily="50" charset="-128"/>
              </a:rPr>
              <a:t>, CH</a:t>
            </a:r>
            <a:r>
              <a:rPr lang="en-US" altLang="ja-JP" sz="1200" baseline="-25000" dirty="0">
                <a:latin typeface="游ゴシック" panose="020B0400000000000000" pitchFamily="50" charset="-128"/>
                <a:ea typeface="游ゴシック" panose="020B0400000000000000" pitchFamily="50" charset="-128"/>
              </a:rPr>
              <a:t>4</a:t>
            </a:r>
            <a:r>
              <a:rPr lang="en-US" altLang="ja-JP" sz="1200" dirty="0">
                <a:latin typeface="游ゴシック" panose="020B0400000000000000" pitchFamily="50" charset="-128"/>
                <a:ea typeface="游ゴシック" panose="020B0400000000000000" pitchFamily="50" charset="-128"/>
              </a:rPr>
              <a:t>, N</a:t>
            </a:r>
            <a:r>
              <a:rPr lang="en-US" altLang="ja-JP" sz="1200" baseline="-25000" dirty="0">
                <a:latin typeface="游ゴシック" panose="020B0400000000000000" pitchFamily="50" charset="-128"/>
                <a:ea typeface="游ゴシック" panose="020B0400000000000000" pitchFamily="50" charset="-128"/>
              </a:rPr>
              <a:t>2</a:t>
            </a:r>
            <a:r>
              <a:rPr lang="en-US" altLang="ja-JP" sz="1200" dirty="0">
                <a:latin typeface="游ゴシック" panose="020B0400000000000000" pitchFamily="50" charset="-128"/>
                <a:ea typeface="游ゴシック" panose="020B0400000000000000" pitchFamily="50" charset="-128"/>
              </a:rPr>
              <a:t>O, </a:t>
            </a:r>
            <a:r>
              <a:rPr lang="ja-JP" altLang="en-US" sz="1200" dirty="0">
                <a:latin typeface="游ゴシック" panose="020B0400000000000000" pitchFamily="50" charset="-128"/>
                <a:ea typeface="游ゴシック" panose="020B0400000000000000" pitchFamily="50" charset="-128"/>
              </a:rPr>
              <a:t>雲による吸収を考慮 </a:t>
            </a:r>
            <a:r>
              <a:rPr lang="en-US" altLang="ja-JP" sz="1200" dirty="0">
                <a:latin typeface="游ゴシック" panose="020B0400000000000000" pitchFamily="50" charset="-128"/>
                <a:ea typeface="游ゴシック" panose="020B0400000000000000" pitchFamily="50" charset="-128"/>
              </a:rPr>
              <a:t>(Chou et al., 2001; Chou and </a:t>
            </a:r>
            <a:r>
              <a:rPr lang="en-US" altLang="ja-JP" sz="1200" dirty="0" err="1">
                <a:latin typeface="游ゴシック" panose="020B0400000000000000" pitchFamily="50" charset="-128"/>
                <a:ea typeface="游ゴシック" panose="020B0400000000000000" pitchFamily="50" charset="-128"/>
              </a:rPr>
              <a:t>Kouvaris</a:t>
            </a:r>
            <a:r>
              <a:rPr lang="en-US" altLang="ja-JP" sz="1200" dirty="0">
                <a:latin typeface="游ゴシック" panose="020B0400000000000000" pitchFamily="50" charset="-128"/>
                <a:ea typeface="游ゴシック" panose="020B0400000000000000" pitchFamily="50" charset="-128"/>
              </a:rPr>
              <a:t>, 1991</a:t>
            </a:r>
            <a:r>
              <a:rPr lang="en-US" altLang="ja-JP" sz="1200" dirty="0" smtClean="0">
                <a:latin typeface="游ゴシック" panose="020B0400000000000000" pitchFamily="50" charset="-128"/>
                <a:ea typeface="游ゴシック" panose="020B0400000000000000" pitchFamily="50" charset="-128"/>
              </a:rPr>
              <a:t>)</a:t>
            </a: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乱流混合過程</a:t>
            </a:r>
            <a:endParaRPr lang="en-US" altLang="ja-JP" sz="14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凝結過程</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対流性凝結と非対流性凝結</a:t>
            </a:r>
            <a:endParaRPr lang="en-US" altLang="ja-JP" sz="14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雲過程</a:t>
            </a:r>
            <a:endParaRPr lang="en-US" altLang="ja-JP" sz="1400" dirty="0" smtClean="0">
              <a:latin typeface="游ゴシック" panose="020B0400000000000000" pitchFamily="50" charset="-128"/>
              <a:ea typeface="游ゴシック" panose="020B0400000000000000" pitchFamily="50" charset="-128"/>
            </a:endParaRPr>
          </a:p>
          <a:p>
            <a:pPr marL="997200" lvl="3">
              <a:buClr>
                <a:srgbClr val="0070C0"/>
              </a:buClr>
            </a:pPr>
            <a:r>
              <a:rPr lang="ja-JP" altLang="en-US" sz="1200" dirty="0">
                <a:latin typeface="游ゴシック" panose="020B0400000000000000" pitchFamily="50" charset="-128"/>
                <a:ea typeface="游ゴシック" panose="020B0400000000000000" pitchFamily="50" charset="-128"/>
              </a:rPr>
              <a:t>移流</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乱流混合</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凝結による生成</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定数時定数での消滅・蒸発</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降水の蒸発</a:t>
            </a:r>
            <a:endParaRPr lang="en-US" altLang="ja-JP" sz="12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陸面過程</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土壌熱伝導モデル</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バケツモデル</a:t>
            </a:r>
            <a:endParaRPr lang="en-US" altLang="ja-JP" sz="1400" dirty="0" smtClean="0">
              <a:latin typeface="游ゴシック" panose="020B0400000000000000" pitchFamily="50" charset="-128"/>
              <a:ea typeface="游ゴシック" panose="020B0400000000000000" pitchFamily="50" charset="-128"/>
            </a:endParaRPr>
          </a:p>
          <a:p>
            <a:pPr marL="540000" lvl="2">
              <a:buClr>
                <a:srgbClr val="0070C0"/>
              </a:buClr>
            </a:pPr>
            <a:r>
              <a:rPr lang="ja-JP" altLang="en-US" sz="1400" dirty="0" smtClean="0">
                <a:latin typeface="游ゴシック" panose="020B0400000000000000" pitchFamily="50" charset="-128"/>
                <a:ea typeface="游ゴシック" panose="020B0400000000000000" pitchFamily="50" charset="-128"/>
              </a:rPr>
              <a:t>海</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深さ </a:t>
            </a:r>
            <a:r>
              <a:rPr lang="en-US" altLang="ja-JP" sz="1400" dirty="0" smtClean="0">
                <a:latin typeface="游ゴシック" panose="020B0400000000000000" pitchFamily="50" charset="-128"/>
                <a:ea typeface="游ゴシック" panose="020B0400000000000000" pitchFamily="50" charset="-128"/>
              </a:rPr>
              <a:t>60 m </a:t>
            </a:r>
            <a:r>
              <a:rPr lang="ja-JP" altLang="en-US" sz="1400" dirty="0" smtClean="0">
                <a:latin typeface="游ゴシック" panose="020B0400000000000000" pitchFamily="50" charset="-128"/>
                <a:ea typeface="游ゴシック" panose="020B0400000000000000" pitchFamily="50" charset="-128"/>
              </a:rPr>
              <a:t>の板海</a:t>
            </a:r>
            <a:endParaRPr lang="en-US" altLang="ja-JP" sz="1400" dirty="0">
              <a:latin typeface="游ゴシック" panose="020B0400000000000000" pitchFamily="50" charset="-128"/>
              <a:ea typeface="游ゴシック" panose="020B0400000000000000" pitchFamily="50" charset="-128"/>
            </a:endParaRPr>
          </a:p>
          <a:p>
            <a:pPr lvl="1">
              <a:buClr>
                <a:srgbClr val="0070C0"/>
              </a:buClr>
            </a:pPr>
            <a:endParaRPr kumimoji="1" lang="ja-JP" altLang="en-US" sz="1600" dirty="0">
              <a:latin typeface="游ゴシック" panose="020B0400000000000000" pitchFamily="50" charset="-128"/>
              <a:ea typeface="游ゴシック" panose="020B0400000000000000" pitchFamily="50" charset="-128"/>
            </a:endParaRPr>
          </a:p>
        </p:txBody>
      </p:sp>
      <p:sp>
        <p:nvSpPr>
          <p:cNvPr id="8" name="コンテンツ プレースホルダー 7"/>
          <p:cNvSpPr>
            <a:spLocks noGrp="1"/>
          </p:cNvSpPr>
          <p:nvPr>
            <p:ph sz="half" idx="2"/>
          </p:nvPr>
        </p:nvSpPr>
        <p:spPr>
          <a:xfrm>
            <a:off x="4629149" y="1395509"/>
            <a:ext cx="4153417" cy="5101720"/>
          </a:xfrm>
        </p:spPr>
        <p:txBody>
          <a:bodyPr>
            <a:normAutofit/>
          </a:bodyPr>
          <a:lstStyle/>
          <a:p>
            <a:pPr marL="360000" lvl="2">
              <a:buClr>
                <a:srgbClr val="0070C0"/>
              </a:buClr>
              <a:buSzPct val="70000"/>
              <a:buFont typeface="Wingdings" panose="05000000000000000000" pitchFamily="2" charset="2"/>
              <a:buChar char="p"/>
            </a:pPr>
            <a:r>
              <a:rPr lang="ja-JP" altLang="en-US" sz="1600" dirty="0">
                <a:latin typeface="游ゴシック" panose="020B0400000000000000" pitchFamily="50" charset="-128"/>
                <a:ea typeface="游ゴシック" panose="020B0400000000000000" pitchFamily="50" charset="-128"/>
              </a:rPr>
              <a:t>実験設定</a:t>
            </a:r>
            <a:endParaRPr lang="en-US" altLang="ja-JP" sz="1600" dirty="0">
              <a:latin typeface="游ゴシック" panose="020B0400000000000000" pitchFamily="50" charset="-128"/>
              <a:ea typeface="游ゴシック" panose="020B0400000000000000" pitchFamily="50" charset="-128"/>
            </a:endParaRPr>
          </a:p>
          <a:p>
            <a:pPr marL="540000" lvl="3"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地形</a:t>
            </a:r>
            <a:r>
              <a:rPr lang="en-US" altLang="ja-JP" sz="1400" dirty="0">
                <a:latin typeface="游ゴシック" panose="020B0400000000000000" pitchFamily="50" charset="-128"/>
                <a:ea typeface="游ゴシック" panose="020B0400000000000000" pitchFamily="50" charset="-128"/>
              </a:rPr>
              <a:t>: ETOPO1 (</a:t>
            </a:r>
            <a:r>
              <a:rPr lang="en-US" altLang="ja-JP" sz="1400" dirty="0" err="1">
                <a:latin typeface="游ゴシック" panose="020B0400000000000000" pitchFamily="50" charset="-128"/>
                <a:ea typeface="游ゴシック" panose="020B0400000000000000" pitchFamily="50" charset="-128"/>
              </a:rPr>
              <a:t>Amante</a:t>
            </a:r>
            <a:r>
              <a:rPr lang="en-US" altLang="ja-JP" sz="1400" dirty="0">
                <a:latin typeface="游ゴシック" panose="020B0400000000000000" pitchFamily="50" charset="-128"/>
                <a:ea typeface="游ゴシック" panose="020B0400000000000000" pitchFamily="50" charset="-128"/>
              </a:rPr>
              <a:t> and Eakins, 2009)</a:t>
            </a:r>
          </a:p>
          <a:p>
            <a:pPr marL="540000" lvl="3"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アルベド分布</a:t>
            </a:r>
            <a:endParaRPr lang="en-US" altLang="ja-JP" sz="1400" dirty="0">
              <a:latin typeface="游ゴシック" panose="020B0400000000000000" pitchFamily="50" charset="-128"/>
              <a:ea typeface="游ゴシック" panose="020B0400000000000000" pitchFamily="50" charset="-128"/>
            </a:endParaRPr>
          </a:p>
          <a:p>
            <a:pPr marL="720000" lvl="4"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陸面</a:t>
            </a:r>
            <a:r>
              <a:rPr lang="en-US" altLang="ja-JP" sz="1400" dirty="0">
                <a:latin typeface="游ゴシック" panose="020B0400000000000000" pitchFamily="50" charset="-128"/>
                <a:ea typeface="游ゴシック" panose="020B0400000000000000" pitchFamily="50" charset="-128"/>
              </a:rPr>
              <a:t>: Matthews (1983, 1984, 1985)</a:t>
            </a:r>
          </a:p>
          <a:p>
            <a:pPr marL="720000" lvl="4" indent="0">
              <a:buClr>
                <a:srgbClr val="0070C0"/>
              </a:buClr>
              <a:buSzPct val="100000"/>
              <a:buNone/>
            </a:pPr>
            <a:r>
              <a:rPr lang="ja-JP" altLang="en-US" sz="1400" dirty="0">
                <a:latin typeface="游ゴシック" panose="020B0400000000000000" pitchFamily="50" charset="-128"/>
                <a:ea typeface="游ゴシック" panose="020B0400000000000000" pitchFamily="50" charset="-128"/>
              </a:rPr>
              <a:t>         雪が積もったときは </a:t>
            </a:r>
            <a:r>
              <a:rPr lang="en-US" altLang="ja-JP" sz="1400" dirty="0">
                <a:latin typeface="游ゴシック" panose="020B0400000000000000" pitchFamily="50" charset="-128"/>
                <a:ea typeface="游ゴシック" panose="020B0400000000000000" pitchFamily="50" charset="-128"/>
              </a:rPr>
              <a:t>0.6</a:t>
            </a:r>
          </a:p>
          <a:p>
            <a:pPr marL="720000" lvl="4"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海面</a:t>
            </a:r>
            <a:r>
              <a:rPr lang="en-US" altLang="ja-JP" sz="1400" dirty="0">
                <a:latin typeface="游ゴシック" panose="020B0400000000000000" pitchFamily="50" charset="-128"/>
                <a:ea typeface="游ゴシック" panose="020B0400000000000000" pitchFamily="50" charset="-128"/>
              </a:rPr>
              <a:t>: 0.1 (</a:t>
            </a:r>
            <a:r>
              <a:rPr lang="ja-JP" altLang="en-US" sz="1400" dirty="0">
                <a:latin typeface="游ゴシック" panose="020B0400000000000000" pitchFamily="50" charset="-128"/>
                <a:ea typeface="游ゴシック" panose="020B0400000000000000" pitchFamily="50" charset="-128"/>
              </a:rPr>
              <a:t>海表面温度</a:t>
            </a:r>
            <a:r>
              <a:rPr lang="en-US" altLang="ja-JP" sz="1400" dirty="0">
                <a:latin typeface="游ゴシック" panose="020B0400000000000000" pitchFamily="50" charset="-128"/>
                <a:ea typeface="游ゴシック" panose="020B0400000000000000" pitchFamily="50" charset="-128"/>
              </a:rPr>
              <a:t>≧ 271.15 K), </a:t>
            </a:r>
          </a:p>
          <a:p>
            <a:pPr marL="720000" lvl="4" indent="0">
              <a:buClr>
                <a:srgbClr val="0070C0"/>
              </a:buClr>
              <a:buSzPct val="100000"/>
              <a:buNone/>
            </a:pPr>
            <a:r>
              <a:rPr lang="en-US" altLang="ja-JP" sz="1400" dirty="0">
                <a:latin typeface="游ゴシック" panose="020B0400000000000000" pitchFamily="50" charset="-128"/>
                <a:ea typeface="游ゴシック" panose="020B0400000000000000" pitchFamily="50" charset="-128"/>
              </a:rPr>
              <a:t>         0.6 (</a:t>
            </a:r>
            <a:r>
              <a:rPr lang="ja-JP" altLang="en-US" sz="1400" dirty="0">
                <a:latin typeface="游ゴシック" panose="020B0400000000000000" pitchFamily="50" charset="-128"/>
                <a:ea typeface="游ゴシック" panose="020B0400000000000000" pitchFamily="50" charset="-128"/>
              </a:rPr>
              <a:t>海表面温度 </a:t>
            </a:r>
            <a:r>
              <a:rPr lang="en-US" altLang="ja-JP" sz="1400" dirty="0">
                <a:latin typeface="游ゴシック" panose="020B0400000000000000" pitchFamily="50" charset="-128"/>
                <a:ea typeface="游ゴシック" panose="020B0400000000000000" pitchFamily="50" charset="-128"/>
              </a:rPr>
              <a:t>&lt; 271.15 K)</a:t>
            </a:r>
          </a:p>
          <a:p>
            <a:pPr marL="540000" lvl="3"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解像度</a:t>
            </a:r>
            <a:r>
              <a:rPr lang="en-US" altLang="ja-JP" sz="1400" dirty="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水平格子間隔</a:t>
            </a:r>
            <a:r>
              <a:rPr lang="en-US" altLang="ja-JP" sz="1400" dirty="0" smtClean="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約 </a:t>
            </a:r>
            <a:r>
              <a:rPr lang="en-US" altLang="ja-JP" sz="1400" dirty="0">
                <a:latin typeface="游ゴシック" panose="020B0400000000000000" pitchFamily="50" charset="-128"/>
                <a:ea typeface="游ゴシック" panose="020B0400000000000000" pitchFamily="50" charset="-128"/>
              </a:rPr>
              <a:t>5.6 </a:t>
            </a:r>
            <a:r>
              <a:rPr lang="ja-JP" altLang="en-US" sz="1400" dirty="0" smtClean="0">
                <a:latin typeface="游ゴシック" panose="020B0400000000000000" pitchFamily="50" charset="-128"/>
                <a:ea typeface="游ゴシック" panose="020B0400000000000000" pitchFamily="50" charset="-128"/>
              </a:rPr>
              <a:t>度</a:t>
            </a:r>
            <a:endParaRPr lang="en-US" altLang="ja-JP" sz="2000" dirty="0" smtClean="0"/>
          </a:p>
          <a:p>
            <a:pPr marL="540000" lvl="3" indent="-230400">
              <a:buClr>
                <a:srgbClr val="0070C0"/>
              </a:buClr>
              <a:buSzPct val="100000"/>
            </a:pPr>
            <a:r>
              <a:rPr lang="ja-JP" altLang="en-US" sz="1400" dirty="0" smtClean="0">
                <a:latin typeface="游ゴシック" panose="020B0400000000000000" pitchFamily="50" charset="-128"/>
                <a:ea typeface="游ゴシック" panose="020B0400000000000000" pitchFamily="50" charset="-128"/>
              </a:rPr>
              <a:t>季節変化</a:t>
            </a:r>
            <a:r>
              <a:rPr lang="en-US" altLang="ja-JP" sz="1400" dirty="0" smtClean="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日変化あり</a:t>
            </a:r>
            <a:endParaRPr lang="en-US" altLang="ja-JP" sz="1400" dirty="0">
              <a:latin typeface="游ゴシック" panose="020B0400000000000000" pitchFamily="50" charset="-128"/>
              <a:ea typeface="游ゴシック" panose="020B0400000000000000" pitchFamily="50" charset="-128"/>
            </a:endParaRPr>
          </a:p>
          <a:p>
            <a:pPr marL="540000" lvl="3" indent="-230400">
              <a:buClr>
                <a:srgbClr val="0070C0"/>
              </a:buClr>
              <a:buSzPct val="100000"/>
            </a:pPr>
            <a:r>
              <a:rPr lang="ja-JP" altLang="en-US" sz="1400" dirty="0" smtClean="0">
                <a:latin typeface="游ゴシック" panose="020B0400000000000000" pitchFamily="50" charset="-128"/>
                <a:ea typeface="游ゴシック" panose="020B0400000000000000" pitchFamily="50" charset="-128"/>
              </a:rPr>
              <a:t>太陽定数</a:t>
            </a:r>
            <a:r>
              <a:rPr lang="en-US" altLang="ja-JP" sz="1400" dirty="0" smtClean="0">
                <a:latin typeface="游ゴシック" panose="020B0400000000000000" pitchFamily="50" charset="-128"/>
                <a:ea typeface="游ゴシック" panose="020B0400000000000000" pitchFamily="50" charset="-128"/>
              </a:rPr>
              <a:t>:</a:t>
            </a:r>
            <a:r>
              <a:rPr lang="ja-JP" altLang="en-US" sz="1400" dirty="0" smtClean="0">
                <a:latin typeface="游ゴシック" panose="020B0400000000000000" pitchFamily="50" charset="-128"/>
                <a:ea typeface="游ゴシック" panose="020B0400000000000000" pitchFamily="50" charset="-128"/>
              </a:rPr>
              <a:t> </a:t>
            </a:r>
            <a:r>
              <a:rPr lang="en-US" altLang="ja-JP" sz="1400" dirty="0" smtClean="0">
                <a:latin typeface="游ゴシック" panose="020B0400000000000000" pitchFamily="50" charset="-128"/>
                <a:ea typeface="游ゴシック" panose="020B0400000000000000" pitchFamily="50" charset="-128"/>
              </a:rPr>
              <a:t>1100 Wm</a:t>
            </a:r>
            <a:r>
              <a:rPr lang="en-US" altLang="ja-JP" sz="1400" baseline="30000" dirty="0" smtClean="0">
                <a:latin typeface="游ゴシック" panose="020B0400000000000000" pitchFamily="50" charset="-128"/>
                <a:ea typeface="游ゴシック" panose="020B0400000000000000" pitchFamily="50" charset="-128"/>
              </a:rPr>
              <a:t>-2</a:t>
            </a:r>
            <a:r>
              <a:rPr lang="en-US" altLang="ja-JP" sz="1400" dirty="0" smtClean="0">
                <a:latin typeface="游ゴシック" panose="020B0400000000000000" pitchFamily="50" charset="-128"/>
                <a:ea typeface="游ゴシック" panose="020B0400000000000000" pitchFamily="50" charset="-128"/>
              </a:rPr>
              <a:t> ~ 1450 Wm</a:t>
            </a:r>
            <a:r>
              <a:rPr lang="en-US" altLang="ja-JP" sz="1400" baseline="30000" dirty="0" smtClean="0">
                <a:latin typeface="游ゴシック" panose="020B0400000000000000" pitchFamily="50" charset="-128"/>
                <a:ea typeface="游ゴシック" panose="020B0400000000000000" pitchFamily="50" charset="-128"/>
              </a:rPr>
              <a:t>-2</a:t>
            </a:r>
            <a:endParaRPr lang="en-US" altLang="ja-JP" sz="1400" dirty="0" smtClean="0">
              <a:latin typeface="游ゴシック" panose="020B0400000000000000" pitchFamily="50" charset="-128"/>
              <a:ea typeface="游ゴシック" panose="020B0400000000000000" pitchFamily="50" charset="-128"/>
            </a:endParaRPr>
          </a:p>
          <a:p>
            <a:pPr marL="540000" lvl="3" indent="-230400">
              <a:buClr>
                <a:srgbClr val="0070C0"/>
              </a:buClr>
              <a:buSzPct val="100000"/>
            </a:pPr>
            <a:r>
              <a:rPr lang="ja-JP" altLang="en-US" sz="1400" dirty="0">
                <a:latin typeface="游ゴシック" panose="020B0400000000000000" pitchFamily="50" charset="-128"/>
                <a:ea typeface="游ゴシック" panose="020B0400000000000000" pitchFamily="50" charset="-128"/>
              </a:rPr>
              <a:t>初期</a:t>
            </a:r>
            <a:r>
              <a:rPr lang="ja-JP" altLang="en-US" sz="1400" dirty="0" smtClean="0">
                <a:latin typeface="游ゴシック" panose="020B0400000000000000" pitchFamily="50" charset="-128"/>
                <a:ea typeface="游ゴシック" panose="020B0400000000000000" pitchFamily="50" charset="-128"/>
              </a:rPr>
              <a:t>条件</a:t>
            </a:r>
            <a:endParaRPr lang="en-US" altLang="ja-JP" sz="1400" dirty="0">
              <a:latin typeface="游ゴシック" panose="020B0400000000000000" pitchFamily="50" charset="-128"/>
              <a:ea typeface="游ゴシック" panose="020B0400000000000000" pitchFamily="50" charset="-128"/>
            </a:endParaRPr>
          </a:p>
          <a:p>
            <a:pPr marL="720000" lvl="4" indent="-230400">
              <a:buClr>
                <a:srgbClr val="0070C0"/>
              </a:buClr>
              <a:buSzPct val="100000"/>
            </a:pPr>
            <a:r>
              <a:rPr lang="en-US" altLang="ja-JP" sz="1400" dirty="0" smtClean="0">
                <a:latin typeface="游ゴシック" panose="020B0400000000000000" pitchFamily="50" charset="-128"/>
                <a:ea typeface="游ゴシック" panose="020B0400000000000000" pitchFamily="50" charset="-128"/>
              </a:rPr>
              <a:t>280 K </a:t>
            </a:r>
            <a:r>
              <a:rPr lang="ja-JP" altLang="en-US" sz="1400" dirty="0" err="1" smtClean="0">
                <a:latin typeface="游ゴシック" panose="020B0400000000000000" pitchFamily="50" charset="-128"/>
                <a:ea typeface="游ゴシック" panose="020B0400000000000000" pitchFamily="50" charset="-128"/>
              </a:rPr>
              <a:t>の等</a:t>
            </a:r>
            <a:r>
              <a:rPr lang="ja-JP" altLang="en-US" sz="1400" dirty="0" smtClean="0">
                <a:latin typeface="游ゴシック" panose="020B0400000000000000" pitchFamily="50" charset="-128"/>
                <a:ea typeface="游ゴシック" panose="020B0400000000000000" pitchFamily="50" charset="-128"/>
              </a:rPr>
              <a:t>温静止乾燥大気</a:t>
            </a:r>
            <a:endParaRPr lang="en-US" altLang="ja-JP" sz="1400" dirty="0" smtClean="0">
              <a:latin typeface="游ゴシック" panose="020B0400000000000000" pitchFamily="50" charset="-128"/>
              <a:ea typeface="游ゴシック" panose="020B0400000000000000" pitchFamily="50" charset="-128"/>
            </a:endParaRPr>
          </a:p>
          <a:p>
            <a:pPr marL="720000" lvl="4" indent="-230400">
              <a:buClr>
                <a:srgbClr val="0070C0"/>
              </a:buClr>
              <a:buSzPct val="100000"/>
            </a:pPr>
            <a:r>
              <a:rPr lang="en-US" altLang="ja-JP" sz="1400" dirty="0" smtClean="0">
                <a:latin typeface="游ゴシック" panose="020B0400000000000000" pitchFamily="50" charset="-128"/>
                <a:ea typeface="游ゴシック" panose="020B0400000000000000" pitchFamily="50" charset="-128"/>
              </a:rPr>
              <a:t>200 K </a:t>
            </a:r>
            <a:r>
              <a:rPr lang="ja-JP" altLang="en-US" sz="1400" dirty="0" err="1" smtClean="0">
                <a:latin typeface="游ゴシック" panose="020B0400000000000000" pitchFamily="50" charset="-128"/>
                <a:ea typeface="游ゴシック" panose="020B0400000000000000" pitchFamily="50" charset="-128"/>
              </a:rPr>
              <a:t>の等</a:t>
            </a:r>
            <a:r>
              <a:rPr lang="ja-JP" altLang="en-US" sz="1400" dirty="0" smtClean="0">
                <a:latin typeface="游ゴシック" panose="020B0400000000000000" pitchFamily="50" charset="-128"/>
                <a:ea typeface="游ゴシック" panose="020B0400000000000000" pitchFamily="50" charset="-128"/>
              </a:rPr>
              <a:t>温静止乾燥大気</a:t>
            </a:r>
            <a:endParaRPr lang="en-US" altLang="ja-JP" sz="1400" dirty="0" smtClean="0">
              <a:latin typeface="游ゴシック" panose="020B0400000000000000" pitchFamily="50" charset="-128"/>
              <a:ea typeface="游ゴシック" panose="020B0400000000000000" pitchFamily="50" charset="-128"/>
            </a:endParaRPr>
          </a:p>
          <a:p>
            <a:pPr marL="720000" lvl="4" indent="-230400">
              <a:buClr>
                <a:srgbClr val="0070C0"/>
              </a:buClr>
              <a:buSzPct val="100000"/>
            </a:pPr>
            <a:r>
              <a:rPr lang="ja-JP" altLang="en-US" sz="1400" dirty="0" smtClean="0">
                <a:latin typeface="游ゴシック" panose="020B0400000000000000" pitchFamily="50" charset="-128"/>
                <a:ea typeface="游ゴシック" panose="020B0400000000000000" pitchFamily="50" charset="-128"/>
              </a:rPr>
              <a:t>太陽定数を </a:t>
            </a:r>
            <a:r>
              <a:rPr lang="en-US" altLang="ja-JP" sz="1400" dirty="0" smtClean="0">
                <a:latin typeface="游ゴシック" panose="020B0400000000000000" pitchFamily="50" charset="-128"/>
                <a:ea typeface="游ゴシック" panose="020B0400000000000000" pitchFamily="50" charset="-128"/>
              </a:rPr>
              <a:t>1500 Wm</a:t>
            </a:r>
            <a:r>
              <a:rPr lang="en-US" altLang="ja-JP" sz="1400" baseline="30000" dirty="0" smtClean="0">
                <a:latin typeface="游ゴシック" panose="020B0400000000000000" pitchFamily="50" charset="-128"/>
                <a:ea typeface="游ゴシック" panose="020B0400000000000000" pitchFamily="50" charset="-128"/>
              </a:rPr>
              <a:t>-2</a:t>
            </a:r>
            <a:r>
              <a:rPr lang="en-US" altLang="ja-JP" sz="1400" dirty="0">
                <a:latin typeface="游ゴシック" panose="020B0400000000000000" pitchFamily="50" charset="-128"/>
                <a:ea typeface="游ゴシック" panose="020B0400000000000000" pitchFamily="50" charset="-128"/>
              </a:rPr>
              <a:t> </a:t>
            </a:r>
            <a:r>
              <a:rPr lang="ja-JP" altLang="en-US" sz="1400" dirty="0" smtClean="0">
                <a:latin typeface="游ゴシック" panose="020B0400000000000000" pitchFamily="50" charset="-128"/>
                <a:ea typeface="游ゴシック" panose="020B0400000000000000" pitchFamily="50" charset="-128"/>
              </a:rPr>
              <a:t>とし初期条件を </a:t>
            </a:r>
            <a:r>
              <a:rPr lang="en-US" altLang="ja-JP" sz="1400" dirty="0" smtClean="0">
                <a:latin typeface="游ゴシック" panose="020B0400000000000000" pitchFamily="50" charset="-128"/>
                <a:ea typeface="游ゴシック" panose="020B0400000000000000" pitchFamily="50" charset="-128"/>
              </a:rPr>
              <a:t>280 K </a:t>
            </a:r>
            <a:r>
              <a:rPr lang="ja-JP" altLang="en-US" sz="1400" dirty="0" err="1" smtClean="0">
                <a:latin typeface="游ゴシック" panose="020B0400000000000000" pitchFamily="50" charset="-128"/>
                <a:ea typeface="游ゴシック" panose="020B0400000000000000" pitchFamily="50" charset="-128"/>
              </a:rPr>
              <a:t>の等</a:t>
            </a:r>
            <a:r>
              <a:rPr lang="ja-JP" altLang="en-US" sz="1400" dirty="0" smtClean="0">
                <a:latin typeface="游ゴシック" panose="020B0400000000000000" pitchFamily="50" charset="-128"/>
                <a:ea typeface="游ゴシック" panose="020B0400000000000000" pitchFamily="50" charset="-128"/>
              </a:rPr>
              <a:t>温静止乾燥大気として </a:t>
            </a:r>
            <a:r>
              <a:rPr lang="en-US" altLang="ja-JP" sz="1400" dirty="0" smtClean="0">
                <a:latin typeface="游ゴシック" panose="020B0400000000000000" pitchFamily="50" charset="-128"/>
                <a:ea typeface="游ゴシック" panose="020B0400000000000000" pitchFamily="50" charset="-128"/>
              </a:rPr>
              <a:t>72 </a:t>
            </a:r>
            <a:r>
              <a:rPr lang="ja-JP" altLang="en-US" sz="1400" dirty="0" smtClean="0">
                <a:latin typeface="游ゴシック" panose="020B0400000000000000" pitchFamily="50" charset="-128"/>
                <a:ea typeface="游ゴシック" panose="020B0400000000000000" pitchFamily="50" charset="-128"/>
              </a:rPr>
              <a:t>年計算した結果</a:t>
            </a:r>
            <a:endParaRPr lang="en-US" altLang="ja-JP" sz="1400"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a:xfrm>
            <a:off x="3004205" y="6516147"/>
            <a:ext cx="3086100" cy="365125"/>
          </a:xfrm>
        </p:spPr>
        <p:txBody>
          <a:bodyPr/>
          <a:lstStyle/>
          <a:p>
            <a:r>
              <a:rPr lang="zh-TW" altLang="en-US" dirty="0" smtClean="0">
                <a:latin typeface="游ゴシック" panose="020B0400000000000000" pitchFamily="50" charset="-128"/>
                <a:ea typeface="游ゴシック" panose="020B0400000000000000" pitchFamily="50" charset="-128"/>
              </a:rPr>
              <a:t>修士論文審査会</a:t>
            </a:r>
            <a:endParaRPr lang="ja-JP" altLang="en-US"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CAFBEBFA-988F-40E0-ADF6-7BADD92C03B8}" type="slidenum">
              <a:rPr lang="ja-JP" altLang="en-US" smtClean="0"/>
              <a:pPr/>
              <a:t>4</a:t>
            </a:fld>
            <a:endParaRPr lang="en-US" altLang="ja-JP" dirty="0" smtClean="0"/>
          </a:p>
        </p:txBody>
      </p:sp>
    </p:spTree>
    <p:extLst>
      <p:ext uri="{BB962C8B-B14F-4D97-AF65-F5344CB8AC3E}">
        <p14:creationId xmlns:p14="http://schemas.microsoft.com/office/powerpoint/2010/main" val="3585033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16892" t="2304" r="12029" b="6373"/>
          <a:stretch/>
        </p:blipFill>
        <p:spPr>
          <a:xfrm>
            <a:off x="760762" y="1452299"/>
            <a:ext cx="3740318" cy="3604207"/>
          </a:xfrm>
          <a:prstGeom prst="rect">
            <a:avLst/>
          </a:prstGeom>
        </p:spPr>
      </p:pic>
      <p:sp>
        <p:nvSpPr>
          <p:cNvPr id="2" name="タイトル 1"/>
          <p:cNvSpPr>
            <a:spLocks noGrp="1"/>
          </p:cNvSpPr>
          <p:nvPr>
            <p:ph type="title"/>
          </p:nvPr>
        </p:nvSpPr>
        <p:spPr/>
        <p:txBody>
          <a:bodyPr/>
          <a:lstStyle/>
          <a:p>
            <a:r>
              <a:rPr kumimoji="1" lang="ja-JP" altLang="en-US" dirty="0" smtClean="0"/>
              <a:t>氷線緯度と太陽定数の関係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5</a:t>
            </a:fld>
            <a:endParaRPr lang="en-US" altLang="ja-JP" dirty="0" smtClean="0"/>
          </a:p>
        </p:txBody>
      </p:sp>
      <p:sp>
        <p:nvSpPr>
          <p:cNvPr id="94" name="テキスト ボックス 93"/>
          <p:cNvSpPr txBox="1"/>
          <p:nvPr/>
        </p:nvSpPr>
        <p:spPr>
          <a:xfrm>
            <a:off x="1640330" y="5114315"/>
            <a:ext cx="1861202" cy="338554"/>
          </a:xfrm>
          <a:prstGeom prst="rect">
            <a:avLst/>
          </a:prstGeom>
          <a:solidFill>
            <a:schemeClr val="bg1"/>
          </a:solidFill>
          <a:ln>
            <a:solidFill>
              <a:schemeClr val="bg1"/>
            </a:solidFill>
          </a:ln>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rPr>
              <a:t>太陽定数 </a:t>
            </a:r>
            <a:r>
              <a:rPr lang="en-US" altLang="ja-JP" sz="1600" dirty="0" smtClean="0">
                <a:latin typeface="游ゴシック" panose="020B0400000000000000" pitchFamily="50" charset="-128"/>
                <a:ea typeface="游ゴシック" panose="020B0400000000000000" pitchFamily="50" charset="-128"/>
              </a:rPr>
              <a:t>[Wm</a:t>
            </a:r>
            <a:r>
              <a:rPr lang="en-US" altLang="ja-JP" sz="1600" baseline="30000" dirty="0" smtClean="0">
                <a:latin typeface="游ゴシック" panose="020B0400000000000000" pitchFamily="50" charset="-128"/>
                <a:ea typeface="游ゴシック" panose="020B0400000000000000" pitchFamily="50" charset="-128"/>
              </a:rPr>
              <a:t>-2</a:t>
            </a:r>
            <a:r>
              <a:rPr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122" name="テキスト ボックス 121"/>
          <p:cNvSpPr txBox="1"/>
          <p:nvPr/>
        </p:nvSpPr>
        <p:spPr>
          <a:xfrm>
            <a:off x="4855463" y="3701328"/>
            <a:ext cx="4130469" cy="1754326"/>
          </a:xfrm>
          <a:prstGeom prst="rect">
            <a:avLst/>
          </a:prstGeom>
          <a:noFill/>
        </p:spPr>
        <p:txBody>
          <a:bodyPr wrap="square" rtlCol="0">
            <a:spAutoFit/>
          </a:bodyPr>
          <a:lstStyle/>
          <a:p>
            <a:pPr marL="457200" indent="-457200">
              <a:buClr>
                <a:srgbClr val="0070C0"/>
              </a:buClr>
              <a:buFont typeface="Wingdings" panose="05000000000000000000" pitchFamily="2" charset="2"/>
              <a:buChar char="n"/>
            </a:pPr>
            <a:r>
              <a:rPr lang="ja-JP" altLang="en-US" dirty="0" smtClean="0">
                <a:latin typeface="游ゴシック" panose="020B0400000000000000" pitchFamily="50" charset="-128"/>
                <a:ea typeface="游ゴシック" panose="020B0400000000000000" pitchFamily="50" charset="-128"/>
              </a:rPr>
              <a:t>全球凍結解</a:t>
            </a:r>
            <a:r>
              <a:rPr lang="en-US" altLang="ja-JP"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部分凍結解が得られた</a:t>
            </a:r>
            <a:endParaRPr lang="en-US" altLang="ja-JP" dirty="0" smtClean="0">
              <a:latin typeface="游ゴシック" panose="020B0400000000000000" pitchFamily="50" charset="-128"/>
              <a:ea typeface="游ゴシック" panose="020B0400000000000000" pitchFamily="50" charset="-128"/>
            </a:endParaRPr>
          </a:p>
          <a:p>
            <a:pPr marL="457200" indent="-457200">
              <a:buClr>
                <a:srgbClr val="0070C0"/>
              </a:buClr>
              <a:buFont typeface="Wingdings" panose="05000000000000000000" pitchFamily="2" charset="2"/>
              <a:buChar char="n"/>
            </a:pPr>
            <a:r>
              <a:rPr lang="ja-JP" altLang="en-US" dirty="0" smtClean="0">
                <a:latin typeface="游ゴシック" panose="020B0400000000000000" pitchFamily="50" charset="-128"/>
                <a:ea typeface="游ゴシック" panose="020B0400000000000000" pitchFamily="50" charset="-128"/>
              </a:rPr>
              <a:t>多重解が得られた</a:t>
            </a:r>
            <a:endParaRPr lang="en-US" altLang="ja-JP" dirty="0" smtClean="0">
              <a:latin typeface="游ゴシック" panose="020B0400000000000000" pitchFamily="50" charset="-128"/>
              <a:ea typeface="游ゴシック" panose="020B0400000000000000" pitchFamily="50" charset="-128"/>
            </a:endParaRPr>
          </a:p>
          <a:p>
            <a:pPr marL="457200" indent="-457200">
              <a:buClr>
                <a:srgbClr val="0070C0"/>
              </a:buClr>
              <a:buFont typeface="Wingdings" panose="05000000000000000000" pitchFamily="2" charset="2"/>
              <a:buChar char="n"/>
            </a:pPr>
            <a:r>
              <a:rPr lang="ja-JP" altLang="en-US" dirty="0" smtClean="0">
                <a:latin typeface="游ゴシック" panose="020B0400000000000000" pitchFamily="50" charset="-128"/>
                <a:ea typeface="游ゴシック" panose="020B0400000000000000" pitchFamily="50" charset="-128"/>
              </a:rPr>
              <a:t>同じ</a:t>
            </a:r>
            <a:r>
              <a:rPr lang="ja-JP" altLang="en-US" dirty="0">
                <a:latin typeface="游ゴシック" panose="020B0400000000000000" pitchFamily="50" charset="-128"/>
                <a:ea typeface="游ゴシック" panose="020B0400000000000000" pitchFamily="50" charset="-128"/>
              </a:rPr>
              <a:t>太陽定数に対して</a:t>
            </a:r>
            <a:r>
              <a:rPr lang="en-US" altLang="ja-JP" dirty="0">
                <a:latin typeface="游ゴシック" panose="020B0400000000000000" pitchFamily="50" charset="-128"/>
                <a:ea typeface="游ゴシック" panose="020B0400000000000000" pitchFamily="50" charset="-128"/>
              </a:rPr>
              <a:t>, </a:t>
            </a:r>
            <a:r>
              <a:rPr lang="en-US" altLang="ja-JP" dirty="0" smtClean="0">
                <a:latin typeface="游ゴシック" panose="020B0400000000000000" pitchFamily="50" charset="-128"/>
                <a:ea typeface="游ゴシック" panose="020B0400000000000000" pitchFamily="50" charset="-128"/>
              </a:rPr>
              <a:t>2 </a:t>
            </a:r>
            <a:r>
              <a:rPr lang="ja-JP" altLang="en-US" dirty="0" err="1" smtClean="0">
                <a:latin typeface="游ゴシック" panose="020B0400000000000000" pitchFamily="50" charset="-128"/>
                <a:ea typeface="游ゴシック" panose="020B0400000000000000" pitchFamily="50" charset="-128"/>
              </a:rPr>
              <a:t>つの</a:t>
            </a:r>
            <a:r>
              <a:rPr lang="ja-JP" altLang="en-US" dirty="0" smtClean="0">
                <a:latin typeface="游ゴシック" panose="020B0400000000000000" pitchFamily="50" charset="-128"/>
                <a:ea typeface="游ゴシック" panose="020B0400000000000000" pitchFamily="50" charset="-128"/>
              </a:rPr>
              <a:t>異なる</a:t>
            </a:r>
            <a:r>
              <a:rPr lang="ja-JP" altLang="en-US" dirty="0">
                <a:latin typeface="游ゴシック" panose="020B0400000000000000" pitchFamily="50" charset="-128"/>
                <a:ea typeface="游ゴシック" panose="020B0400000000000000" pitchFamily="50" charset="-128"/>
              </a:rPr>
              <a:t>氷線を持つ部分凍結解が</a:t>
            </a:r>
            <a:r>
              <a:rPr lang="ja-JP" altLang="en-US" dirty="0" smtClean="0">
                <a:latin typeface="游ゴシック" panose="020B0400000000000000" pitchFamily="50" charset="-128"/>
                <a:ea typeface="游ゴシック" panose="020B0400000000000000" pitchFamily="50" charset="-128"/>
              </a:rPr>
              <a:t>得られた</a:t>
            </a:r>
            <a:r>
              <a:rPr lang="en-US" altLang="ja-JP"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部分凍結解の初期値依存性</a:t>
            </a:r>
            <a:r>
              <a:rPr lang="en-US" altLang="ja-JP" dirty="0" smtClean="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28650" y="5453702"/>
            <a:ext cx="388456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latin typeface="游ゴシック" panose="020B0400000000000000" pitchFamily="50" charset="-128"/>
                <a:ea typeface="游ゴシック" panose="020B0400000000000000" pitchFamily="50" charset="-128"/>
              </a:rPr>
              <a:t>南半球における氷線緯度と太陽定数の関係</a:t>
            </a:r>
            <a:endParaRPr kumimoji="1" lang="ja-JP" altLang="en-US" dirty="0">
              <a:latin typeface="游ゴシック" panose="020B0400000000000000" pitchFamily="50" charset="-128"/>
              <a:ea typeface="游ゴシック" panose="020B0400000000000000" pitchFamily="50" charset="-128"/>
            </a:endParaRPr>
          </a:p>
        </p:txBody>
      </p:sp>
      <p:sp>
        <p:nvSpPr>
          <p:cNvPr id="64" name="テキスト ボックス 63"/>
          <p:cNvSpPr txBox="1"/>
          <p:nvPr/>
        </p:nvSpPr>
        <p:spPr>
          <a:xfrm rot="16200000">
            <a:off x="103550" y="2974113"/>
            <a:ext cx="1033003" cy="338554"/>
          </a:xfrm>
          <a:prstGeom prst="rect">
            <a:avLst/>
          </a:prstGeom>
          <a:solidFill>
            <a:schemeClr val="bg1"/>
          </a:solidFill>
          <a:ln>
            <a:solidFill>
              <a:schemeClr val="bg1"/>
            </a:solidFill>
          </a:ln>
        </p:spPr>
        <p:txBody>
          <a:bodyPr wrap="square" rtlCol="0">
            <a:spAutoFit/>
          </a:bodyPr>
          <a:lstStyle/>
          <a:p>
            <a:r>
              <a:rPr lang="ja-JP" altLang="en-US" sz="1600" dirty="0" smtClean="0">
                <a:latin typeface="游ゴシック" panose="020B0400000000000000" pitchFamily="50" charset="-128"/>
                <a:ea typeface="游ゴシック" panose="020B0400000000000000" pitchFamily="50" charset="-128"/>
              </a:rPr>
              <a:t>氷線緯度</a:t>
            </a:r>
            <a:endParaRPr kumimoji="1" lang="ja-JP" altLang="en-US" sz="1600" dirty="0">
              <a:latin typeface="游ゴシック" panose="020B0400000000000000" pitchFamily="50" charset="-128"/>
              <a:ea typeface="游ゴシック" panose="020B0400000000000000" pitchFamily="50" charset="-128"/>
            </a:endParaRPr>
          </a:p>
        </p:txBody>
      </p:sp>
      <p:sp>
        <p:nvSpPr>
          <p:cNvPr id="33" name="フッター プレースホルダー 4"/>
          <p:cNvSpPr>
            <a:spLocks noGrp="1"/>
          </p:cNvSpPr>
          <p:nvPr>
            <p:ph type="ftr" sz="quarter" idx="11"/>
          </p:nvPr>
        </p:nvSpPr>
        <p:spPr>
          <a:xfrm>
            <a:off x="2997899" y="6510572"/>
            <a:ext cx="3086100" cy="365125"/>
          </a:xfrm>
        </p:spPr>
        <p:txBody>
          <a:bodyPr/>
          <a:lstStyle/>
          <a:p>
            <a:r>
              <a:rPr kumimoji="1" lang="zh-TW" altLang="en-US" dirty="0" smtClean="0">
                <a:latin typeface="游ゴシック" panose="020B0400000000000000" pitchFamily="50" charset="-128"/>
                <a:ea typeface="游ゴシック" panose="020B0400000000000000" pitchFamily="50" charset="-128"/>
              </a:rPr>
              <a:t>修士論文審査会</a:t>
            </a:r>
            <a:endParaRPr kumimoji="1" lang="ja-JP" altLang="en-US" dirty="0">
              <a:latin typeface="游ゴシック" panose="020B0400000000000000" pitchFamily="50" charset="-128"/>
              <a:ea typeface="游ゴシック" panose="020B0400000000000000" pitchFamily="50" charset="-128"/>
            </a:endParaRPr>
          </a:p>
        </p:txBody>
      </p:sp>
      <p:sp>
        <p:nvSpPr>
          <p:cNvPr id="50" name="正方形/長方形 49"/>
          <p:cNvSpPr/>
          <p:nvPr/>
        </p:nvSpPr>
        <p:spPr>
          <a:xfrm>
            <a:off x="3278430" y="1555662"/>
            <a:ext cx="1337810" cy="3228839"/>
          </a:xfrm>
          <a:prstGeom prst="rect">
            <a:avLst/>
          </a:prstGeom>
          <a:solidFill>
            <a:srgbClr val="00B050">
              <a:alpha val="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H="1">
            <a:off x="2455999" y="1925407"/>
            <a:ext cx="3087157" cy="87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2455999" y="1926240"/>
            <a:ext cx="3087157" cy="4834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277412" y="2958724"/>
            <a:ext cx="1338828" cy="369332"/>
          </a:xfrm>
          <a:prstGeom prst="rect">
            <a:avLst/>
          </a:prstGeom>
          <a:noFill/>
          <a:ln>
            <a:noFill/>
          </a:ln>
        </p:spPr>
        <p:txBody>
          <a:bodyPr wrap="none" rtlCol="0">
            <a:spAutoFit/>
          </a:bodyPr>
          <a:lstStyle/>
          <a:p>
            <a:r>
              <a:rPr kumimoji="1" lang="ja-JP" altLang="en-US" b="1" dirty="0" smtClean="0">
                <a:solidFill>
                  <a:srgbClr val="00B050"/>
                </a:solidFill>
                <a:latin typeface="游ゴシック" panose="020B0400000000000000" pitchFamily="50" charset="-128"/>
                <a:ea typeface="游ゴシック" panose="020B0400000000000000" pitchFamily="50" charset="-128"/>
              </a:rPr>
              <a:t>部分凍結解</a:t>
            </a:r>
            <a:endParaRPr kumimoji="1" lang="ja-JP" altLang="en-US" b="1" dirty="0">
              <a:solidFill>
                <a:srgbClr val="00B050"/>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3278429" y="4809324"/>
            <a:ext cx="1344348" cy="369332"/>
          </a:xfrm>
          <a:prstGeom prst="rect">
            <a:avLst/>
          </a:prstGeom>
          <a:solidFill>
            <a:schemeClr val="bg1"/>
          </a:solidFill>
          <a:ln>
            <a:solidFill>
              <a:schemeClr val="bg1"/>
            </a:solidFill>
          </a:ln>
        </p:spPr>
        <p:txBody>
          <a:bodyPr wrap="square" rtlCol="0">
            <a:spAutoFit/>
          </a:bodyPr>
          <a:lstStyle/>
          <a:p>
            <a:r>
              <a:rPr kumimoji="1" lang="ja-JP" altLang="en-US" b="1" dirty="0" smtClean="0">
                <a:solidFill>
                  <a:schemeClr val="bg1"/>
                </a:solidFill>
                <a:latin typeface="游ゴシック" panose="020B0400000000000000" pitchFamily="50" charset="-128"/>
                <a:ea typeface="游ゴシック" panose="020B0400000000000000" pitchFamily="50" charset="-128"/>
              </a:rPr>
              <a:t>全球凍結解</a:t>
            </a:r>
            <a:endParaRPr kumimoji="1"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3278429" y="4809442"/>
            <a:ext cx="1344348" cy="369332"/>
          </a:xfrm>
          <a:prstGeom prst="rect">
            <a:avLst/>
          </a:prstGeom>
          <a:solidFill>
            <a:srgbClr val="0A0ADC">
              <a:alpha val="5000"/>
            </a:srgbClr>
          </a:solidFill>
          <a:ln>
            <a:solidFill>
              <a:srgbClr val="0A0ADC"/>
            </a:solidFill>
          </a:ln>
        </p:spPr>
        <p:txBody>
          <a:bodyPr wrap="square" rtlCol="0">
            <a:spAutoFit/>
          </a:bodyPr>
          <a:lstStyle/>
          <a:p>
            <a:r>
              <a:rPr kumimoji="1" lang="ja-JP" altLang="en-US" b="1" dirty="0" smtClean="0">
                <a:solidFill>
                  <a:srgbClr val="0A0ADC"/>
                </a:solidFill>
                <a:latin typeface="游ゴシック" panose="020B0400000000000000" pitchFamily="50" charset="-128"/>
                <a:ea typeface="游ゴシック" panose="020B0400000000000000" pitchFamily="50" charset="-128"/>
              </a:rPr>
              <a:t>全球凍結解</a:t>
            </a:r>
            <a:endParaRPr kumimoji="1" lang="ja-JP" altLang="en-US" b="1" dirty="0">
              <a:solidFill>
                <a:srgbClr val="0A0ADC"/>
              </a:solidFill>
              <a:latin typeface="游ゴシック" panose="020B0400000000000000" pitchFamily="50" charset="-128"/>
              <a:ea typeface="游ゴシック" panose="020B0400000000000000" pitchFamily="50" charset="-128"/>
            </a:endParaRPr>
          </a:p>
        </p:txBody>
      </p:sp>
      <p:sp>
        <p:nvSpPr>
          <p:cNvPr id="23" name="円/楕円 22"/>
          <p:cNvSpPr/>
          <p:nvPr/>
        </p:nvSpPr>
        <p:spPr>
          <a:xfrm>
            <a:off x="2273101" y="1926240"/>
            <a:ext cx="176590" cy="176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272593" y="2282440"/>
            <a:ext cx="176590" cy="1765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a:endCxn id="36" idx="0"/>
          </p:cNvCxnSpPr>
          <p:nvPr/>
        </p:nvCxnSpPr>
        <p:spPr>
          <a:xfrm>
            <a:off x="2360888" y="1387366"/>
            <a:ext cx="0" cy="34492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170518" y="4836659"/>
            <a:ext cx="380739" cy="247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549972" y="1666947"/>
            <a:ext cx="3256704" cy="830997"/>
          </a:xfrm>
          <a:prstGeom prst="rect">
            <a:avLst/>
          </a:prstGeom>
          <a:noFill/>
          <a:ln>
            <a:solidFill>
              <a:srgbClr val="FF0000"/>
            </a:solidFill>
          </a:ln>
        </p:spPr>
        <p:txBody>
          <a:bodyPr wrap="square" rtlCol="0">
            <a:spAutoFit/>
          </a:bodyPr>
          <a:lstStyle/>
          <a:p>
            <a:r>
              <a:rPr kumimoji="1" lang="ja-JP" altLang="en-US" sz="1600" dirty="0" smtClean="0">
                <a:latin typeface="游ゴシック" panose="020B0400000000000000" pitchFamily="50" charset="-128"/>
                <a:ea typeface="游ゴシック" panose="020B0400000000000000" pitchFamily="50" charset="-128"/>
              </a:rPr>
              <a:t>太陽定数 </a:t>
            </a:r>
            <a:r>
              <a:rPr kumimoji="1" lang="en-US" altLang="ja-JP" sz="1600" dirty="0" smtClean="0">
                <a:latin typeface="游ゴシック" panose="020B0400000000000000" pitchFamily="50" charset="-128"/>
                <a:ea typeface="游ゴシック" panose="020B0400000000000000" pitchFamily="50" charset="-128"/>
              </a:rPr>
              <a:t>1400 Wm</a:t>
            </a:r>
            <a:r>
              <a:rPr kumimoji="1" lang="en-US" altLang="ja-JP" sz="1600" baseline="30000" dirty="0" smtClean="0">
                <a:latin typeface="游ゴシック" panose="020B0400000000000000" pitchFamily="50" charset="-128"/>
                <a:ea typeface="游ゴシック" panose="020B0400000000000000" pitchFamily="50" charset="-128"/>
              </a:rPr>
              <a:t>-2</a:t>
            </a:r>
            <a:r>
              <a:rPr kumimoji="1" lang="ja-JP" altLang="en-US" sz="1600" dirty="0" smtClean="0">
                <a:latin typeface="游ゴシック" panose="020B0400000000000000" pitchFamily="50" charset="-128"/>
                <a:ea typeface="游ゴシック" panose="020B0400000000000000" pitchFamily="50" charset="-128"/>
              </a:rPr>
              <a:t>に</a:t>
            </a:r>
            <a:r>
              <a:rPr lang="ja-JP" altLang="en-US" sz="1600" dirty="0">
                <a:latin typeface="游ゴシック" panose="020B0400000000000000" pitchFamily="50" charset="-128"/>
                <a:ea typeface="游ゴシック" panose="020B0400000000000000" pitchFamily="50" charset="-128"/>
              </a:rPr>
              <a:t>おける異なる初期値から</a:t>
            </a:r>
            <a:r>
              <a:rPr lang="ja-JP" altLang="en-US" sz="1600" dirty="0" smtClean="0">
                <a:latin typeface="游ゴシック" panose="020B0400000000000000" pitchFamily="50" charset="-128"/>
                <a:ea typeface="游ゴシック" panose="020B0400000000000000" pitchFamily="50" charset="-128"/>
              </a:rPr>
              <a:t>始めた異なる氷線を持つ </a:t>
            </a:r>
            <a:r>
              <a:rPr kumimoji="1" lang="en-US" altLang="ja-JP" sz="1600" dirty="0" smtClean="0">
                <a:latin typeface="游ゴシック" panose="020B0400000000000000" pitchFamily="50" charset="-128"/>
                <a:ea typeface="游ゴシック" panose="020B0400000000000000" pitchFamily="50" charset="-128"/>
              </a:rPr>
              <a:t>2 </a:t>
            </a:r>
            <a:r>
              <a:rPr lang="ja-JP" altLang="en-US" sz="1600" dirty="0" err="1" smtClean="0">
                <a:latin typeface="游ゴシック" panose="020B0400000000000000" pitchFamily="50" charset="-128"/>
                <a:ea typeface="游ゴシック" panose="020B0400000000000000" pitchFamily="50" charset="-128"/>
              </a:rPr>
              <a:t>つの</a:t>
            </a:r>
            <a:r>
              <a:rPr lang="ja-JP" altLang="en-US" sz="1600" dirty="0" smtClean="0">
                <a:latin typeface="游ゴシック" panose="020B0400000000000000" pitchFamily="50" charset="-128"/>
                <a:ea typeface="游ゴシック" panose="020B0400000000000000" pitchFamily="50" charset="-128"/>
              </a:rPr>
              <a:t>部分</a:t>
            </a:r>
            <a:r>
              <a:rPr lang="ja-JP" altLang="en-US" sz="1600" dirty="0">
                <a:latin typeface="游ゴシック" panose="020B0400000000000000" pitchFamily="50" charset="-128"/>
                <a:ea typeface="游ゴシック" panose="020B0400000000000000" pitchFamily="50" charset="-128"/>
              </a:rPr>
              <a:t>凍結</a:t>
            </a:r>
            <a:r>
              <a:rPr kumimoji="1" lang="ja-JP" altLang="en-US" sz="1600" dirty="0" smtClean="0">
                <a:latin typeface="游ゴシック" panose="020B0400000000000000" pitchFamily="50" charset="-128"/>
                <a:ea typeface="游ゴシック" panose="020B0400000000000000" pitchFamily="50" charset="-128"/>
              </a:rPr>
              <a:t>解</a:t>
            </a:r>
            <a:endParaRPr kumimoji="1" lang="en-US" altLang="ja-JP" sz="1600"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503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6" grpId="0" animBg="1"/>
      <p:bldP spid="36"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628650" y="1270534"/>
            <a:ext cx="7900754" cy="4524869"/>
          </a:xfrm>
        </p:spPr>
        <p:txBody>
          <a:bodyPr>
            <a:normAutofit/>
          </a:bodyPr>
          <a:lstStyle/>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大気大循環モデルを用いて</a:t>
            </a:r>
            <a:r>
              <a:rPr kumimoji="1"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地球気候の</a:t>
            </a:r>
            <a:r>
              <a:rPr kumimoji="1" lang="ja-JP" altLang="en-US" sz="2000" dirty="0" smtClean="0">
                <a:latin typeface="游ゴシック" panose="020B0400000000000000" pitchFamily="50" charset="-128"/>
                <a:ea typeface="游ゴシック" panose="020B0400000000000000" pitchFamily="50" charset="-128"/>
              </a:rPr>
              <a:t>太陽定数依存性を調べる</a:t>
            </a:r>
            <a:endParaRPr kumimoji="1" lang="en-US" altLang="ja-JP" sz="2000" dirty="0" smtClean="0">
              <a:latin typeface="游ゴシック" panose="020B0400000000000000" pitchFamily="50" charset="-128"/>
              <a:ea typeface="游ゴシック" panose="020B0400000000000000" pitchFamily="50" charset="-128"/>
            </a:endParaRPr>
          </a:p>
          <a:p>
            <a:pPr>
              <a:buClr>
                <a:srgbClr val="0070C0"/>
              </a:buClr>
            </a:pPr>
            <a:r>
              <a:rPr lang="ja-JP" altLang="en-US" sz="2000" dirty="0" smtClean="0">
                <a:latin typeface="游ゴシック" panose="020B0400000000000000" pitchFamily="50" charset="-128"/>
                <a:ea typeface="游ゴシック" panose="020B0400000000000000" pitchFamily="50" charset="-128"/>
              </a:rPr>
              <a:t>研究内容</a:t>
            </a:r>
            <a:endParaRPr kumimoji="1" lang="en-US" altLang="ja-JP" sz="20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kumimoji="1" lang="ja-JP" altLang="en-US" sz="1800" dirty="0" smtClean="0">
                <a:latin typeface="游ゴシック" panose="020B0400000000000000" pitchFamily="50" charset="-128"/>
                <a:ea typeface="游ゴシック" panose="020B0400000000000000" pitchFamily="50" charset="-128"/>
              </a:rPr>
              <a:t>大気大循環モデルを用いて </a:t>
            </a:r>
            <a:r>
              <a:rPr kumimoji="1" lang="en-US" altLang="ja-JP" sz="1800" dirty="0" smtClean="0">
                <a:latin typeface="游ゴシック" panose="020B0400000000000000" pitchFamily="50" charset="-128"/>
                <a:ea typeface="游ゴシック" panose="020B0400000000000000" pitchFamily="50" charset="-128"/>
              </a:rPr>
              <a:t>12 </a:t>
            </a:r>
            <a:r>
              <a:rPr kumimoji="1" lang="ja-JP" altLang="en-US" sz="1800" dirty="0" smtClean="0">
                <a:latin typeface="游ゴシック" panose="020B0400000000000000" pitchFamily="50" charset="-128"/>
                <a:ea typeface="游ゴシック" panose="020B0400000000000000" pitchFamily="50" charset="-128"/>
              </a:rPr>
              <a:t>個の実験を実施し</a:t>
            </a:r>
            <a:r>
              <a:rPr kumimoji="1" lang="en-US" altLang="ja-JP" sz="1800" dirty="0" smtClean="0">
                <a:latin typeface="游ゴシック" panose="020B0400000000000000" pitchFamily="50" charset="-128"/>
                <a:ea typeface="游ゴシック" panose="020B0400000000000000" pitchFamily="50" charset="-128"/>
              </a:rPr>
              <a:t>, </a:t>
            </a:r>
            <a:r>
              <a:rPr kumimoji="1" lang="ja-JP" altLang="en-US" sz="1800" dirty="0" smtClean="0">
                <a:latin typeface="游ゴシック" panose="020B0400000000000000" pitchFamily="50" charset="-128"/>
                <a:ea typeface="游ゴシック" panose="020B0400000000000000" pitchFamily="50" charset="-128"/>
              </a:rPr>
              <a:t>氷線緯度と太陽定数の関係を調べた</a:t>
            </a:r>
            <a:endParaRPr kumimoji="1" lang="en-US" altLang="ja-JP" sz="1800" dirty="0" smtClean="0">
              <a:latin typeface="游ゴシック" panose="020B0400000000000000" pitchFamily="50" charset="-128"/>
              <a:ea typeface="游ゴシック" panose="020B0400000000000000" pitchFamily="50" charset="-128"/>
            </a:endParaRPr>
          </a:p>
          <a:p>
            <a:pPr marL="800100" lvl="1" indent="-342900">
              <a:buClr>
                <a:srgbClr val="0070C0"/>
              </a:buClr>
              <a:buFont typeface="+mj-lt"/>
              <a:buAutoNum type="arabicPeriod"/>
            </a:pPr>
            <a:r>
              <a:rPr lang="en-US" altLang="ja-JP" sz="1800" dirty="0" smtClean="0">
                <a:latin typeface="游ゴシック" panose="020B0400000000000000" pitchFamily="50" charset="-128"/>
                <a:ea typeface="游ゴシック" panose="020B0400000000000000" pitchFamily="50" charset="-128"/>
              </a:rPr>
              <a:t>1 </a:t>
            </a:r>
            <a:r>
              <a:rPr lang="ja-JP" altLang="en-US" sz="1800" dirty="0" smtClean="0">
                <a:latin typeface="游ゴシック" panose="020B0400000000000000" pitchFamily="50" charset="-128"/>
                <a:ea typeface="游ゴシック" panose="020B0400000000000000" pitchFamily="50" charset="-128"/>
              </a:rPr>
              <a:t>次元エネルギーバランスモデルを作成し</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それを用いた実験を実施し</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部分凍結解の初期値依存性を調べた</a:t>
            </a:r>
            <a:endParaRPr kumimoji="1" lang="en-US" altLang="ja-JP" sz="1800" dirty="0" smtClean="0">
              <a:latin typeface="游ゴシック" panose="020B0400000000000000" pitchFamily="50" charset="-128"/>
              <a:ea typeface="游ゴシック" panose="020B0400000000000000" pitchFamily="50" charset="-128"/>
            </a:endParaRPr>
          </a:p>
          <a:p>
            <a:pPr>
              <a:buClr>
                <a:srgbClr val="0070C0"/>
              </a:buClr>
            </a:pPr>
            <a:r>
              <a:rPr kumimoji="1" lang="ja-JP" altLang="en-US" sz="2000" dirty="0" smtClean="0">
                <a:latin typeface="游ゴシック" panose="020B0400000000000000" pitchFamily="50" charset="-128"/>
                <a:ea typeface="游ゴシック" panose="020B0400000000000000" pitchFamily="50" charset="-128"/>
              </a:rPr>
              <a:t>本発表では</a:t>
            </a:r>
            <a:r>
              <a:rPr lang="en-US" altLang="ja-JP" sz="2000" dirty="0" smtClean="0">
                <a:latin typeface="游ゴシック" panose="020B0400000000000000" pitchFamily="50" charset="-128"/>
                <a:ea typeface="游ゴシック" panose="020B0400000000000000" pitchFamily="50" charset="-128"/>
              </a:rPr>
              <a:t>, 1 </a:t>
            </a:r>
            <a:r>
              <a:rPr lang="ja-JP" altLang="en-US" sz="2000" dirty="0" smtClean="0">
                <a:latin typeface="游ゴシック" panose="020B0400000000000000" pitchFamily="50" charset="-128"/>
                <a:ea typeface="游ゴシック" panose="020B0400000000000000" pitchFamily="50" charset="-128"/>
              </a:rPr>
              <a:t>次元エネルギーバランスモデルを用いて</a:t>
            </a:r>
            <a:r>
              <a:rPr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ある太陽定数における異なる氷線を持つ部分凍結解が得られるか確認し</a:t>
            </a:r>
            <a:r>
              <a:rPr lang="en-US" altLang="ja-JP" sz="2000" dirty="0" smtClean="0">
                <a:latin typeface="游ゴシック" panose="020B0400000000000000" pitchFamily="50" charset="-128"/>
                <a:ea typeface="游ゴシック" panose="020B0400000000000000" pitchFamily="50" charset="-128"/>
              </a:rPr>
              <a:t>, </a:t>
            </a:r>
            <a:r>
              <a:rPr lang="ja-JP" altLang="en-US" sz="2000" dirty="0" smtClean="0">
                <a:latin typeface="游ゴシック" panose="020B0400000000000000" pitchFamily="50" charset="-128"/>
                <a:ea typeface="游ゴシック" panose="020B0400000000000000" pitchFamily="50" charset="-128"/>
              </a:rPr>
              <a:t>その</a:t>
            </a:r>
            <a:r>
              <a:rPr lang="ja-JP" altLang="en-US" sz="1800" dirty="0">
                <a:latin typeface="游ゴシック" panose="020B0400000000000000" pitchFamily="50" charset="-128"/>
                <a:ea typeface="游ゴシック" panose="020B0400000000000000" pitchFamily="50" charset="-128"/>
              </a:rPr>
              <a:t>異なる氷線を持つ部分凍結</a:t>
            </a:r>
            <a:r>
              <a:rPr lang="ja-JP" altLang="en-US" sz="1800" dirty="0" smtClean="0">
                <a:latin typeface="游ゴシック" panose="020B0400000000000000" pitchFamily="50" charset="-128"/>
                <a:ea typeface="游ゴシック" panose="020B0400000000000000" pitchFamily="50" charset="-128"/>
              </a:rPr>
              <a:t>解の振る舞いを述べる</a:t>
            </a:r>
            <a:endParaRPr lang="en-US" altLang="ja-JP" sz="1800" dirty="0" smtClean="0">
              <a:latin typeface="游ゴシック" panose="020B0400000000000000" pitchFamily="50" charset="-128"/>
              <a:ea typeface="游ゴシック" panose="020B0400000000000000"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2018/02/13</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修士論文審査会</a:t>
            </a:r>
            <a:endParaRPr kumimoji="1" lang="ja-JP" altLang="en-US" dirty="0"/>
          </a:p>
        </p:txBody>
      </p:sp>
      <p:sp>
        <p:nvSpPr>
          <p:cNvPr id="6" name="スライド番号プレースホルダー 5"/>
          <p:cNvSpPr>
            <a:spLocks noGrp="1"/>
          </p:cNvSpPr>
          <p:nvPr>
            <p:ph type="sldNum" sz="quarter" idx="12"/>
          </p:nvPr>
        </p:nvSpPr>
        <p:spPr>
          <a:xfrm>
            <a:off x="6748492" y="6502334"/>
            <a:ext cx="2057400" cy="365125"/>
          </a:xfrm>
        </p:spPr>
        <p:txBody>
          <a:bodyPr/>
          <a:lstStyle/>
          <a:p>
            <a:fld id="{CAFBEBFA-988F-40E0-ADF6-7BADD92C03B8}" type="slidenum">
              <a:rPr lang="ja-JP" altLang="en-US" smtClean="0"/>
              <a:pPr/>
              <a:t>6</a:t>
            </a:fld>
            <a:endParaRPr lang="en-US" altLang="ja-JP" dirty="0" smtClean="0"/>
          </a:p>
        </p:txBody>
      </p:sp>
    </p:spTree>
    <p:extLst>
      <p:ext uri="{BB962C8B-B14F-4D97-AF65-F5344CB8AC3E}">
        <p14:creationId xmlns:p14="http://schemas.microsoft.com/office/powerpoint/2010/main" val="15990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コンテンツ プレースホルダー 2"/>
          <p:cNvSpPr txBox="1">
            <a:spLocks/>
          </p:cNvSpPr>
          <p:nvPr/>
        </p:nvSpPr>
        <p:spPr>
          <a:xfrm>
            <a:off x="628650" y="1270534"/>
            <a:ext cx="8276106" cy="5868092"/>
          </a:xfrm>
          <a:prstGeom prst="rect">
            <a:avLst/>
          </a:prstGeom>
        </p:spPr>
        <p:txBody>
          <a:bodyPr>
            <a:normAutofit/>
          </a:bodyPr>
          <a:lstStyle>
            <a:lvl1pPr marL="228600" indent="-228600" algn="l" defTabSz="914400" rtl="0" eaLnBrk="1" latinLnBrk="0" hangingPunct="1">
              <a:lnSpc>
                <a:spcPct val="90000"/>
              </a:lnSpc>
              <a:spcBef>
                <a:spcPts val="1000"/>
              </a:spcBef>
              <a:buClr>
                <a:srgbClr val="215483"/>
              </a:buClr>
              <a:buSzPct val="80000"/>
              <a:buFont typeface="Wingdings" panose="05000000000000000000" pitchFamily="2" charset="2"/>
              <a:buChar char="n"/>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5483"/>
              </a:buClr>
              <a:buSzPct val="70000"/>
              <a:buFont typeface="Wingdings" panose="05000000000000000000" pitchFamily="2" charset="2"/>
              <a:buChar char="p"/>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5483"/>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5483"/>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70C0"/>
              </a:buClr>
            </a:pPr>
            <a:r>
              <a:rPr lang="ja-JP" altLang="en-US" sz="1800" dirty="0" smtClean="0">
                <a:latin typeface="游ゴシック" panose="020B0400000000000000" pitchFamily="50" charset="-128"/>
                <a:ea typeface="游ゴシック" panose="020B0400000000000000" pitchFamily="50" charset="-128"/>
              </a:rPr>
              <a:t>支配方程式</a:t>
            </a:r>
            <a:endParaRPr lang="en-US" altLang="ja-JP" sz="1800" dirty="0" smtClean="0">
              <a:latin typeface="游ゴシック" panose="020B0400000000000000" pitchFamily="50" charset="-128"/>
              <a:ea typeface="游ゴシック" panose="020B0400000000000000" pitchFamily="50" charset="-128"/>
            </a:endParaRPr>
          </a:p>
          <a:p>
            <a:pPr marL="457200" lvl="1" indent="0">
              <a:buClr>
                <a:srgbClr val="0070C0"/>
              </a:buClr>
              <a:buFont typeface="Wingdings" panose="05000000000000000000" pitchFamily="2" charset="2"/>
              <a:buNone/>
            </a:pPr>
            <a:endParaRPr lang="en-US" altLang="ja-JP" sz="1200" dirty="0" smtClean="0">
              <a:latin typeface="游ゴシック" panose="020B0400000000000000" pitchFamily="50" charset="-128"/>
              <a:ea typeface="游ゴシック" panose="020B0400000000000000" pitchFamily="50" charset="-128"/>
            </a:endParaRPr>
          </a:p>
          <a:p>
            <a:pPr marL="457200" lvl="1" indent="0">
              <a:buClr>
                <a:srgbClr val="0070C0"/>
              </a:buClr>
              <a:buFont typeface="Wingdings" panose="05000000000000000000" pitchFamily="2" charset="2"/>
              <a:buNone/>
            </a:pPr>
            <a:endParaRPr lang="en-US" altLang="ja-JP" sz="1200" dirty="0" smtClean="0">
              <a:latin typeface="游ゴシック" panose="020B0400000000000000" pitchFamily="50" charset="-128"/>
              <a:ea typeface="游ゴシック" panose="020B0400000000000000" pitchFamily="50" charset="-128"/>
            </a:endParaRPr>
          </a:p>
          <a:p>
            <a:pPr marL="457200" lvl="1" indent="0">
              <a:buClr>
                <a:srgbClr val="0070C0"/>
              </a:buClr>
              <a:buFont typeface="Wingdings" panose="05000000000000000000" pitchFamily="2" charset="2"/>
              <a:buNone/>
            </a:pPr>
            <a:endParaRPr lang="en-US" altLang="ja-JP" sz="12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太陽放射フラックス</a:t>
            </a:r>
            <a:r>
              <a:rPr lang="en-US" altLang="ja-JP" sz="1600" dirty="0" smtClean="0">
                <a:latin typeface="游ゴシック" panose="020B0400000000000000" pitchFamily="50" charset="-128"/>
                <a:ea typeface="游ゴシック" panose="020B0400000000000000" pitchFamily="50" charset="-128"/>
              </a:rPr>
              <a:t>:</a:t>
            </a:r>
          </a:p>
          <a:p>
            <a:pPr lvl="1">
              <a:lnSpc>
                <a:spcPct val="120000"/>
              </a:lnSpc>
              <a:buClr>
                <a:srgbClr val="0070C0"/>
              </a:buClr>
            </a:pPr>
            <a:r>
              <a:rPr lang="ja-JP" altLang="en-US" sz="1600" dirty="0" smtClean="0">
                <a:latin typeface="游ゴシック" panose="020B0400000000000000" pitchFamily="50" charset="-128"/>
                <a:ea typeface="游ゴシック" panose="020B0400000000000000" pitchFamily="50" charset="-128"/>
              </a:rPr>
              <a:t>惑星放射フラックス</a:t>
            </a:r>
            <a:r>
              <a:rPr lang="en-US" altLang="ja-JP" sz="1600" dirty="0" smtClean="0">
                <a:latin typeface="游ゴシック" panose="020B0400000000000000" pitchFamily="50" charset="-128"/>
                <a:ea typeface="游ゴシック" panose="020B0400000000000000" pitchFamily="50" charset="-128"/>
              </a:rPr>
              <a:t>:</a:t>
            </a:r>
          </a:p>
          <a:p>
            <a:pPr marL="457200" lvl="1" indent="0">
              <a:buClr>
                <a:srgbClr val="0070C0"/>
              </a:buClr>
              <a:buFont typeface="Wingdings" panose="05000000000000000000" pitchFamily="2" charset="2"/>
              <a:buNone/>
            </a:pPr>
            <a:endParaRPr lang="en-US" altLang="ja-JP" sz="1100" dirty="0" smtClean="0">
              <a:latin typeface="游ゴシック" panose="020B0400000000000000" pitchFamily="50" charset="-128"/>
              <a:ea typeface="游ゴシック" panose="020B0400000000000000" pitchFamily="50" charset="-128"/>
            </a:endParaRPr>
          </a:p>
          <a:p>
            <a:pPr marL="457200" lvl="1" indent="0">
              <a:buClr>
                <a:srgbClr val="0070C0"/>
              </a:buClr>
              <a:buFont typeface="Wingdings" panose="05000000000000000000" pitchFamily="2" charset="2"/>
              <a:buNone/>
            </a:pPr>
            <a:endParaRPr lang="en-US" altLang="ja-JP" sz="1100" dirty="0" smtClean="0">
              <a:latin typeface="游ゴシック" panose="020B0400000000000000" pitchFamily="50" charset="-128"/>
              <a:ea typeface="游ゴシック" panose="020B0400000000000000" pitchFamily="50" charset="-128"/>
            </a:endParaRPr>
          </a:p>
          <a:p>
            <a:pPr lvl="1">
              <a:buClr>
                <a:srgbClr val="0070C0"/>
              </a:buClr>
            </a:pPr>
            <a:r>
              <a:rPr lang="ja-JP" altLang="en-US" sz="1600" dirty="0" smtClean="0">
                <a:latin typeface="游ゴシック" panose="020B0400000000000000" pitchFamily="50" charset="-128"/>
                <a:ea typeface="游ゴシック" panose="020B0400000000000000" pitchFamily="50" charset="-128"/>
              </a:rPr>
              <a:t>太陽定数の子午面分布を表す関数 </a:t>
            </a:r>
          </a:p>
          <a:p>
            <a:pPr lvl="1">
              <a:buClr>
                <a:srgbClr val="0070C0"/>
              </a:buClr>
            </a:pPr>
            <a:endParaRPr lang="en-US" altLang="ja-JP" sz="1600" dirty="0" smtClean="0">
              <a:latin typeface="游ゴシック" panose="020B0400000000000000" pitchFamily="50" charset="-128"/>
              <a:ea typeface="游ゴシック" panose="020B0400000000000000" pitchFamily="50" charset="-128"/>
            </a:endParaRPr>
          </a:p>
          <a:p>
            <a:pPr marL="0" indent="0">
              <a:buClr>
                <a:srgbClr val="0070C0"/>
              </a:buClr>
              <a:buFont typeface="Wingdings" panose="05000000000000000000" pitchFamily="2" charset="2"/>
              <a:buNone/>
            </a:pPr>
            <a:endParaRPr lang="en-US" altLang="ja-JP" dirty="0" smtClean="0">
              <a:latin typeface="游ゴシック" panose="020B0400000000000000" pitchFamily="50" charset="-128"/>
              <a:ea typeface="游ゴシック" panose="020B0400000000000000" pitchFamily="50" charset="-128"/>
            </a:endParaRPr>
          </a:p>
          <a:p>
            <a:pPr>
              <a:buClr>
                <a:srgbClr val="0070C0"/>
              </a:buClr>
            </a:pPr>
            <a:r>
              <a:rPr lang="ja-JP" altLang="en-US" sz="1800" dirty="0" smtClean="0">
                <a:latin typeface="游ゴシック" panose="020B0400000000000000" pitchFamily="50" charset="-128"/>
                <a:ea typeface="游ゴシック" panose="020B0400000000000000" pitchFamily="50" charset="-128"/>
              </a:rPr>
              <a:t>半球対称</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東西一様を仮定</a:t>
            </a:r>
            <a:endParaRPr lang="en-US" altLang="ja-JP" sz="1800" dirty="0" smtClean="0">
              <a:latin typeface="游ゴシック" panose="020B0400000000000000" pitchFamily="50" charset="-128"/>
              <a:ea typeface="游ゴシック" panose="020B0400000000000000" pitchFamily="50" charset="-128"/>
            </a:endParaRPr>
          </a:p>
          <a:p>
            <a:pPr>
              <a:buClr>
                <a:srgbClr val="0070C0"/>
              </a:buClr>
            </a:pPr>
            <a:r>
              <a:rPr lang="ja-JP" altLang="en-US" sz="1800" dirty="0" smtClean="0">
                <a:latin typeface="游ゴシック" panose="020B0400000000000000" pitchFamily="50" charset="-128"/>
                <a:ea typeface="游ゴシック" panose="020B0400000000000000" pitchFamily="50" charset="-128"/>
              </a:rPr>
              <a:t>計算領域</a:t>
            </a:r>
            <a:r>
              <a:rPr lang="en-US" altLang="ja-JP" sz="1800" dirty="0" smtClean="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赤道 </a:t>
            </a:r>
            <a:r>
              <a:rPr lang="en-US" altLang="ja-JP" sz="1800" dirty="0" smtClean="0">
                <a:latin typeface="游ゴシック" panose="020B0400000000000000" pitchFamily="50" charset="-128"/>
                <a:ea typeface="游ゴシック" panose="020B0400000000000000" pitchFamily="50" charset="-128"/>
              </a:rPr>
              <a:t>(x=0) </a:t>
            </a:r>
            <a:r>
              <a:rPr lang="ja-JP" altLang="en-US" sz="1800" dirty="0" smtClean="0">
                <a:latin typeface="游ゴシック" panose="020B0400000000000000" pitchFamily="50" charset="-128"/>
                <a:ea typeface="游ゴシック" panose="020B0400000000000000" pitchFamily="50" charset="-128"/>
              </a:rPr>
              <a:t>～ 極 </a:t>
            </a:r>
            <a:r>
              <a:rPr lang="en-US" altLang="ja-JP" sz="1800" dirty="0" smtClean="0">
                <a:latin typeface="游ゴシック" panose="020B0400000000000000" pitchFamily="50" charset="-128"/>
                <a:ea typeface="游ゴシック" panose="020B0400000000000000" pitchFamily="50" charset="-128"/>
              </a:rPr>
              <a:t>(x=1)</a:t>
            </a:r>
          </a:p>
          <a:p>
            <a:pPr>
              <a:buClr>
                <a:srgbClr val="0070C0"/>
              </a:buClr>
            </a:pPr>
            <a:r>
              <a:rPr lang="ja-JP" altLang="en-US" sz="1800" dirty="0" smtClean="0">
                <a:latin typeface="游ゴシック" panose="020B0400000000000000" pitchFamily="50" charset="-128"/>
                <a:ea typeface="游ゴシック" panose="020B0400000000000000" pitchFamily="50" charset="-128"/>
              </a:rPr>
              <a:t>境界条件</a:t>
            </a:r>
            <a:endParaRPr lang="en-US" altLang="ja-JP" sz="1800" dirty="0" smtClean="0">
              <a:latin typeface="游ゴシック" panose="020B0400000000000000" pitchFamily="50" charset="-128"/>
              <a:ea typeface="游ゴシック" panose="020B0400000000000000" pitchFamily="50" charset="-128"/>
            </a:endParaRPr>
          </a:p>
          <a:p>
            <a:pPr marL="0" indent="0">
              <a:buClr>
                <a:srgbClr val="0070C0"/>
              </a:buClr>
              <a:buNone/>
            </a:pPr>
            <a:endParaRPr lang="en-US" altLang="ja-JP" sz="3600" dirty="0" smtClean="0">
              <a:latin typeface="游ゴシック" panose="020B0400000000000000" pitchFamily="50" charset="-128"/>
              <a:ea typeface="游ゴシック" panose="020B0400000000000000" pitchFamily="50" charset="-128"/>
            </a:endParaRPr>
          </a:p>
          <a:p>
            <a:pPr>
              <a:buClr>
                <a:srgbClr val="0070C0"/>
              </a:buClr>
            </a:pPr>
            <a:r>
              <a:rPr lang="ja-JP" altLang="en-US" sz="1800" dirty="0" smtClean="0">
                <a:latin typeface="游ゴシック" panose="020B0400000000000000" pitchFamily="50" charset="-128"/>
                <a:ea typeface="游ゴシック" panose="020B0400000000000000" pitchFamily="50" charset="-128"/>
              </a:rPr>
              <a:t>上記の方程式を平衡状態になるまで時間発展させて計算</a:t>
            </a:r>
            <a:endParaRPr lang="en-US" altLang="ja-JP" sz="1800" dirty="0" smtClean="0">
              <a:latin typeface="游ゴシック" panose="020B0400000000000000" pitchFamily="50" charset="-128"/>
              <a:ea typeface="游ゴシック" panose="020B0400000000000000" pitchFamily="50" charset="-128"/>
            </a:endParaRPr>
          </a:p>
          <a:p>
            <a:pPr marL="457200" lvl="1" indent="0">
              <a:buClr>
                <a:srgbClr val="0070C0"/>
              </a:buClr>
              <a:buFont typeface="Wingdings" panose="05000000000000000000" pitchFamily="2" charset="2"/>
              <a:buNone/>
            </a:pPr>
            <a:endParaRPr lang="en-US" altLang="ja-JP" sz="1800" dirty="0" smtClean="0">
              <a:latin typeface="游ゴシック" panose="020B0400000000000000" pitchFamily="50" charset="-128"/>
              <a:ea typeface="游ゴシック" panose="020B0400000000000000" pitchFamily="50" charset="-128"/>
            </a:endParaRPr>
          </a:p>
          <a:p>
            <a:pPr lvl="2">
              <a:buClr>
                <a:srgbClr val="0070C0"/>
              </a:buClr>
            </a:pPr>
            <a:endParaRPr lang="en-US" altLang="ja-JP" dirty="0" smtClean="0">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a:xfrm>
            <a:off x="628650" y="408489"/>
            <a:ext cx="7901807" cy="604693"/>
          </a:xfrm>
        </p:spPr>
        <p:txBody>
          <a:bodyPr>
            <a:normAutofit fontScale="90000"/>
          </a:bodyPr>
          <a:lstStyle/>
          <a:p>
            <a:r>
              <a:rPr kumimoji="1" lang="en-US" altLang="ja-JP" dirty="0" smtClean="0"/>
              <a:t>1 </a:t>
            </a:r>
            <a:r>
              <a:rPr kumimoji="1" lang="ja-JP" altLang="en-US" dirty="0" smtClean="0"/>
              <a:t>次元エネルギーバランスモデルの概要</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2018/02/13</a:t>
            </a:r>
            <a:endParaRPr kumimoji="1" lang="ja-JP" altLang="en-US"/>
          </a:p>
        </p:txBody>
      </p:sp>
      <p:sp>
        <p:nvSpPr>
          <p:cNvPr id="4" name="フッター プレースホルダー 3"/>
          <p:cNvSpPr>
            <a:spLocks noGrp="1"/>
          </p:cNvSpPr>
          <p:nvPr>
            <p:ph type="ftr" sz="quarter" idx="11"/>
          </p:nvPr>
        </p:nvSpPr>
        <p:spPr/>
        <p:txBody>
          <a:bodyPr/>
          <a:lstStyle/>
          <a:p>
            <a:r>
              <a:rPr kumimoji="1" lang="zh-TW" altLang="en-US" smtClean="0"/>
              <a:t>修士論文審査会</a:t>
            </a:r>
            <a:endParaRPr kumimoji="1" lang="ja-JP" altLang="en-US"/>
          </a:p>
        </p:txBody>
      </p:sp>
      <p:sp>
        <p:nvSpPr>
          <p:cNvPr id="5" name="スライド番号プレースホルダー 4"/>
          <p:cNvSpPr>
            <a:spLocks noGrp="1"/>
          </p:cNvSpPr>
          <p:nvPr>
            <p:ph type="sldNum" sz="quarter" idx="12"/>
          </p:nvPr>
        </p:nvSpPr>
        <p:spPr/>
        <p:txBody>
          <a:bodyPr/>
          <a:lstStyle/>
          <a:p>
            <a:fld id="{CAFBEBFA-988F-40E0-ADF6-7BADD92C03B8}" type="slidenum">
              <a:rPr lang="ja-JP" altLang="en-US" smtClean="0"/>
              <a:pPr/>
              <a:t>7</a:t>
            </a:fld>
            <a:endParaRPr lang="en-US" altLang="ja-JP" dirty="0" smtClean="0"/>
          </a:p>
        </p:txBody>
      </p:sp>
      <p:pic>
        <p:nvPicPr>
          <p:cNvPr id="7" name="図 6"/>
          <p:cNvPicPr>
            <a:picLocks noChangeAspect="1"/>
          </p:cNvPicPr>
          <p:nvPr/>
        </p:nvPicPr>
        <p:blipFill rotWithShape="1">
          <a:blip r:embed="rId3"/>
          <a:srcRect l="3260" r="5856"/>
          <a:stretch/>
        </p:blipFill>
        <p:spPr>
          <a:xfrm>
            <a:off x="3296935" y="2172408"/>
            <a:ext cx="2252528" cy="748811"/>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978025281"/>
              </p:ext>
            </p:extLst>
          </p:nvPr>
        </p:nvGraphicFramePr>
        <p:xfrm>
          <a:off x="5573036" y="4894619"/>
          <a:ext cx="3538220" cy="1219200"/>
        </p:xfrm>
        <a:graphic>
          <a:graphicData uri="http://schemas.openxmlformats.org/drawingml/2006/table">
            <a:tbl>
              <a:tblPr firstRow="1" bandRow="1">
                <a:tableStyleId>{5C22544A-7EE6-4342-B048-85BDC9FD1C3A}</a:tableStyleId>
              </a:tblPr>
              <a:tblGrid>
                <a:gridCol w="578168"/>
                <a:gridCol w="1209992"/>
                <a:gridCol w="578168"/>
                <a:gridCol w="1171892"/>
              </a:tblGrid>
              <a:tr h="259573">
                <a:tc>
                  <a:txBody>
                    <a:bodyPr/>
                    <a:lstStyle/>
                    <a:p>
                      <a:pPr algn="ctr"/>
                      <a:r>
                        <a:rPr kumimoji="1" lang="ja-JP" altLang="en-US" sz="1400" dirty="0" smtClean="0"/>
                        <a:t>記号</a:t>
                      </a:r>
                      <a:endParaRPr kumimoji="1" lang="ja-JP" altLang="en-US" sz="1400" dirty="0"/>
                    </a:p>
                  </a:txBody>
                  <a:tcPr/>
                </a:tc>
                <a:tc>
                  <a:txBody>
                    <a:bodyPr/>
                    <a:lstStyle/>
                    <a:p>
                      <a:pPr algn="ctr"/>
                      <a:r>
                        <a:rPr kumimoji="1" lang="ja-JP" altLang="en-US" sz="1400" dirty="0" smtClean="0"/>
                        <a:t>名前</a:t>
                      </a:r>
                      <a:endParaRPr kumimoji="1" lang="ja-JP" altLang="en-US" sz="1400" dirty="0"/>
                    </a:p>
                  </a:txBody>
                  <a:tcPr/>
                </a:tc>
                <a:tc>
                  <a:txBody>
                    <a:bodyPr/>
                    <a:lstStyle/>
                    <a:p>
                      <a:pPr algn="ctr"/>
                      <a:r>
                        <a:rPr kumimoji="1" lang="ja-JP" altLang="en-US" sz="1400" dirty="0" smtClean="0"/>
                        <a:t>記号</a:t>
                      </a:r>
                      <a:endParaRPr kumimoji="1" lang="ja-JP" altLang="en-US" sz="1400" dirty="0"/>
                    </a:p>
                  </a:txBody>
                  <a:tcPr/>
                </a:tc>
                <a:tc>
                  <a:txBody>
                    <a:bodyPr/>
                    <a:lstStyle/>
                    <a:p>
                      <a:pPr algn="ctr"/>
                      <a:r>
                        <a:rPr kumimoji="1" lang="ja-JP" altLang="en-US" sz="1400" dirty="0" smtClean="0"/>
                        <a:t>名前</a:t>
                      </a:r>
                      <a:endParaRPr kumimoji="1" lang="ja-JP" altLang="en-US" sz="1400" dirty="0"/>
                    </a:p>
                  </a:txBody>
                  <a:tcPr/>
                </a:tc>
              </a:tr>
              <a:tr h="279237">
                <a:tc>
                  <a:txBody>
                    <a:bodyPr/>
                    <a:lstStyle/>
                    <a:p>
                      <a:pPr algn="ctr"/>
                      <a:r>
                        <a:rPr kumimoji="1" lang="en-US" altLang="ja-JP" sz="1400" dirty="0" smtClean="0"/>
                        <a:t>T</a:t>
                      </a:r>
                      <a:endParaRPr kumimoji="1" lang="ja-JP" altLang="en-US" sz="1400" dirty="0"/>
                    </a:p>
                  </a:txBody>
                  <a:tcPr/>
                </a:tc>
                <a:tc>
                  <a:txBody>
                    <a:bodyPr/>
                    <a:lstStyle/>
                    <a:p>
                      <a:pPr algn="ctr"/>
                      <a:r>
                        <a:rPr kumimoji="1" lang="ja-JP" altLang="en-US" sz="1400" dirty="0" smtClean="0"/>
                        <a:t>地表面温度</a:t>
                      </a:r>
                      <a:endParaRPr kumimoji="1" lang="ja-JP" altLang="en-US" sz="1400" dirty="0"/>
                    </a:p>
                  </a:txBody>
                  <a:tcPr/>
                </a:tc>
                <a:tc>
                  <a:txBody>
                    <a:bodyPr/>
                    <a:lstStyle/>
                    <a:p>
                      <a:pPr algn="ctr"/>
                      <a:r>
                        <a:rPr kumimoji="1" lang="en-US" altLang="ja-JP" sz="1400" dirty="0" smtClean="0"/>
                        <a:t>D</a:t>
                      </a:r>
                      <a:endParaRPr kumimoji="1" lang="ja-JP" altLang="en-US" sz="1400" dirty="0"/>
                    </a:p>
                  </a:txBody>
                  <a:tcPr/>
                </a:tc>
                <a:tc>
                  <a:txBody>
                    <a:bodyPr/>
                    <a:lstStyle/>
                    <a:p>
                      <a:pPr algn="ctr"/>
                      <a:r>
                        <a:rPr kumimoji="1" lang="ja-JP" altLang="en-US" sz="1400" dirty="0" smtClean="0"/>
                        <a:t>拡散係数</a:t>
                      </a:r>
                      <a:endParaRPr kumimoji="1" lang="ja-JP" altLang="en-US" sz="1400" dirty="0"/>
                    </a:p>
                  </a:txBody>
                  <a:tcPr/>
                </a:tc>
              </a:tr>
              <a:tr h="269404">
                <a:tc>
                  <a:txBody>
                    <a:bodyPr/>
                    <a:lstStyle/>
                    <a:p>
                      <a:pPr algn="ctr"/>
                      <a:r>
                        <a:rPr kumimoji="1" lang="en-US" altLang="ja-JP" sz="1400" dirty="0" smtClean="0"/>
                        <a:t>C</a:t>
                      </a:r>
                      <a:endParaRPr kumimoji="1" lang="ja-JP" altLang="en-US" sz="1400" dirty="0"/>
                    </a:p>
                  </a:txBody>
                  <a:tcPr/>
                </a:tc>
                <a:tc>
                  <a:txBody>
                    <a:bodyPr/>
                    <a:lstStyle/>
                    <a:p>
                      <a:pPr algn="ctr"/>
                      <a:r>
                        <a:rPr kumimoji="1" lang="ja-JP" altLang="en-US" sz="1400" dirty="0" smtClean="0"/>
                        <a:t>熱容量</a:t>
                      </a:r>
                      <a:endParaRPr kumimoji="1" lang="ja-JP" altLang="en-US" sz="1400" dirty="0"/>
                    </a:p>
                  </a:txBody>
                  <a:tcPr/>
                </a:tc>
                <a:tc>
                  <a:txBody>
                    <a:bodyPr/>
                    <a:lstStyle/>
                    <a:p>
                      <a:pPr algn="ctr"/>
                      <a:r>
                        <a:rPr kumimoji="1" lang="en-US" altLang="ja-JP" sz="1400" dirty="0" smtClean="0"/>
                        <a:t>Q</a:t>
                      </a:r>
                      <a:endParaRPr kumimoji="1" lang="ja-JP" altLang="en-US" sz="1400" dirty="0"/>
                    </a:p>
                  </a:txBody>
                  <a:tcPr/>
                </a:tc>
                <a:tc>
                  <a:txBody>
                    <a:bodyPr/>
                    <a:lstStyle/>
                    <a:p>
                      <a:pPr algn="ctr"/>
                      <a:r>
                        <a:rPr kumimoji="1" lang="ja-JP" altLang="en-US" sz="1400" dirty="0" smtClean="0"/>
                        <a:t>太陽定数 </a:t>
                      </a:r>
                      <a:r>
                        <a:rPr kumimoji="1" lang="en-US" altLang="ja-JP" sz="1400" dirty="0" smtClean="0"/>
                        <a:t>/ 4</a:t>
                      </a:r>
                      <a:endParaRPr kumimoji="1" lang="ja-JP" altLang="en-US" sz="1400" dirty="0"/>
                    </a:p>
                  </a:txBody>
                  <a:tcPr/>
                </a:tc>
              </a:tr>
              <a:tr h="269404">
                <a:tc>
                  <a:txBody>
                    <a:bodyPr/>
                    <a:lstStyle/>
                    <a:p>
                      <a:pPr algn="ctr"/>
                      <a:r>
                        <a:rPr kumimoji="1" lang="en-US" altLang="ja-JP" sz="1400" dirty="0" smtClean="0"/>
                        <a:t>α</a:t>
                      </a:r>
                      <a:endParaRPr kumimoji="1" lang="ja-JP" altLang="en-US" sz="1400" dirty="0"/>
                    </a:p>
                  </a:txBody>
                  <a:tcPr/>
                </a:tc>
                <a:tc>
                  <a:txBody>
                    <a:bodyPr/>
                    <a:lstStyle/>
                    <a:p>
                      <a:pPr algn="ctr"/>
                      <a:r>
                        <a:rPr kumimoji="1" lang="ja-JP" altLang="en-US" sz="1400" dirty="0" smtClean="0"/>
                        <a:t>アルベド</a:t>
                      </a:r>
                      <a:endParaRPr kumimoji="1" lang="ja-JP" altLang="en-US" sz="1400" dirty="0"/>
                    </a:p>
                  </a:txBody>
                  <a:tcPr/>
                </a:tc>
                <a:tc>
                  <a:txBody>
                    <a:bodyPr/>
                    <a:lstStyle/>
                    <a:p>
                      <a:pPr algn="ctr"/>
                      <a:r>
                        <a:rPr kumimoji="1" lang="en-US" altLang="ja-JP" sz="1400" dirty="0" smtClean="0"/>
                        <a:t>x</a:t>
                      </a:r>
                      <a:endParaRPr kumimoji="1" lang="ja-JP" altLang="en-US" sz="1400" dirty="0"/>
                    </a:p>
                  </a:txBody>
                  <a:tcPr/>
                </a:tc>
                <a:tc>
                  <a:txBody>
                    <a:bodyPr/>
                    <a:lstStyle/>
                    <a:p>
                      <a:pPr algn="ctr"/>
                      <a:r>
                        <a:rPr kumimoji="1" lang="ja-JP" altLang="en-US" sz="1400" dirty="0" smtClean="0"/>
                        <a:t>緯度の正弦</a:t>
                      </a:r>
                      <a:endParaRPr kumimoji="1" lang="ja-JP" altLang="en-US" sz="1400" dirty="0"/>
                    </a:p>
                  </a:txBody>
                  <a:tcPr/>
                </a:tc>
              </a:tr>
            </a:tbl>
          </a:graphicData>
        </a:graphic>
      </p:graphicFrame>
      <p:pic>
        <p:nvPicPr>
          <p:cNvPr id="9" name="図 8"/>
          <p:cNvPicPr>
            <a:picLocks noChangeAspect="1"/>
          </p:cNvPicPr>
          <p:nvPr/>
        </p:nvPicPr>
        <p:blipFill>
          <a:blip r:embed="rId4"/>
          <a:stretch>
            <a:fillRect/>
          </a:stretch>
        </p:blipFill>
        <p:spPr>
          <a:xfrm>
            <a:off x="1555169" y="3662003"/>
            <a:ext cx="2067188" cy="268125"/>
          </a:xfrm>
          <a:prstGeom prst="rect">
            <a:avLst/>
          </a:prstGeom>
        </p:spPr>
      </p:pic>
      <p:pic>
        <p:nvPicPr>
          <p:cNvPr id="10" name="図 9"/>
          <p:cNvPicPr>
            <a:picLocks noChangeAspect="1"/>
          </p:cNvPicPr>
          <p:nvPr/>
        </p:nvPicPr>
        <p:blipFill>
          <a:blip r:embed="rId5"/>
          <a:stretch>
            <a:fillRect/>
          </a:stretch>
        </p:blipFill>
        <p:spPr>
          <a:xfrm>
            <a:off x="1591555" y="4063376"/>
            <a:ext cx="1016417" cy="185270"/>
          </a:xfrm>
          <a:prstGeom prst="rect">
            <a:avLst/>
          </a:prstGeom>
        </p:spPr>
      </p:pic>
      <p:pic>
        <p:nvPicPr>
          <p:cNvPr id="11" name="図 10"/>
          <p:cNvPicPr>
            <a:picLocks noChangeAspect="1"/>
          </p:cNvPicPr>
          <p:nvPr/>
        </p:nvPicPr>
        <p:blipFill rotWithShape="1">
          <a:blip r:embed="rId6"/>
          <a:srcRect t="7327" r="3768" b="9632"/>
          <a:stretch/>
        </p:blipFill>
        <p:spPr>
          <a:xfrm>
            <a:off x="2689800" y="3974799"/>
            <a:ext cx="1387681" cy="370372"/>
          </a:xfrm>
          <a:prstGeom prst="rect">
            <a:avLst/>
          </a:prstGeom>
        </p:spPr>
      </p:pic>
      <p:pic>
        <p:nvPicPr>
          <p:cNvPr id="12" name="図 11"/>
          <p:cNvPicPr>
            <a:picLocks noChangeAspect="1"/>
          </p:cNvPicPr>
          <p:nvPr/>
        </p:nvPicPr>
        <p:blipFill>
          <a:blip r:embed="rId7"/>
          <a:stretch>
            <a:fillRect/>
          </a:stretch>
        </p:blipFill>
        <p:spPr>
          <a:xfrm>
            <a:off x="947631" y="2888564"/>
            <a:ext cx="4324659" cy="359571"/>
          </a:xfrm>
          <a:prstGeom prst="rect">
            <a:avLst/>
          </a:prstGeom>
        </p:spPr>
      </p:pic>
      <p:sp>
        <p:nvSpPr>
          <p:cNvPr id="13" name="テキスト ボックス 12"/>
          <p:cNvSpPr txBox="1"/>
          <p:nvPr/>
        </p:nvSpPr>
        <p:spPr>
          <a:xfrm>
            <a:off x="4399930" y="3124025"/>
            <a:ext cx="1744719" cy="338554"/>
          </a:xfrm>
          <a:prstGeom prst="rect">
            <a:avLst/>
          </a:prstGeom>
          <a:noFill/>
        </p:spPr>
        <p:txBody>
          <a:bodyPr wrap="square" rtlCol="0">
            <a:spAutoFit/>
          </a:bodyPr>
          <a:lstStyle/>
          <a:p>
            <a:r>
              <a:rPr lang="en-US" altLang="ja-JP" sz="1600" dirty="0" smtClean="0">
                <a:latin typeface="游ゴシック" panose="020B0400000000000000" pitchFamily="50" charset="-128"/>
                <a:ea typeface="游ゴシック" panose="020B0400000000000000" pitchFamily="50" charset="-128"/>
              </a:rPr>
              <a:t>(</a:t>
            </a:r>
            <a:r>
              <a:rPr lang="en-US" altLang="ja-JP" sz="1600" dirty="0" err="1">
                <a:latin typeface="游ゴシック" panose="020B0400000000000000" pitchFamily="50" charset="-128"/>
                <a:ea typeface="游ゴシック" panose="020B0400000000000000" pitchFamily="50" charset="-128"/>
              </a:rPr>
              <a:t>Lindzen</a:t>
            </a:r>
            <a:r>
              <a:rPr lang="en-US" altLang="ja-JP" sz="1600" dirty="0">
                <a:latin typeface="游ゴシック" panose="020B0400000000000000" pitchFamily="50" charset="-128"/>
                <a:ea typeface="游ゴシック" panose="020B0400000000000000" pitchFamily="50" charset="-128"/>
              </a:rPr>
              <a:t>, 1990</a:t>
            </a:r>
            <a:r>
              <a:rPr kumimoji="1" lang="en-US" altLang="ja-JP" sz="1600" dirty="0" smtClean="0">
                <a:latin typeface="游ゴシック" panose="020B0400000000000000" pitchFamily="50" charset="-128"/>
                <a:ea typeface="游ゴシック" panose="020B0400000000000000" pitchFamily="50" charset="-128"/>
              </a:rPr>
              <a:t>)</a:t>
            </a:r>
            <a:endParaRPr kumimoji="1" lang="ja-JP" altLang="en-US" sz="1600" dirty="0">
              <a:latin typeface="游ゴシック" panose="020B0400000000000000" pitchFamily="50" charset="-128"/>
              <a:ea typeface="游ゴシック" panose="020B0400000000000000" pitchFamily="50" charset="-128"/>
            </a:endParaRPr>
          </a:p>
        </p:txBody>
      </p:sp>
      <p:sp>
        <p:nvSpPr>
          <p:cNvPr id="37" name="テキスト ボックス 36"/>
          <p:cNvSpPr txBox="1"/>
          <p:nvPr/>
        </p:nvSpPr>
        <p:spPr>
          <a:xfrm>
            <a:off x="6508709" y="4565825"/>
            <a:ext cx="166687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smtClean="0"/>
              <a:t>変数および定数表</a:t>
            </a:r>
            <a:endParaRPr kumimoji="1" lang="ja-JP" altLang="en-US" sz="1400" dirty="0"/>
          </a:p>
        </p:txBody>
      </p:sp>
      <p:pic>
        <p:nvPicPr>
          <p:cNvPr id="40" name="図 39"/>
          <p:cNvPicPr>
            <a:picLocks noChangeAspect="1"/>
          </p:cNvPicPr>
          <p:nvPr/>
        </p:nvPicPr>
        <p:blipFill rotWithShape="1">
          <a:blip r:embed="rId8" cstate="print">
            <a:extLst>
              <a:ext uri="{28A0092B-C50C-407E-A947-70E740481C1C}">
                <a14:useLocalDpi xmlns:a14="http://schemas.microsoft.com/office/drawing/2010/main" val="0"/>
              </a:ext>
            </a:extLst>
          </a:blip>
          <a:srcRect l="14513" t="2166" r="13893" b="6236"/>
          <a:stretch/>
        </p:blipFill>
        <p:spPr>
          <a:xfrm>
            <a:off x="4330270" y="3599361"/>
            <a:ext cx="1199921" cy="1151370"/>
          </a:xfrm>
          <a:prstGeom prst="rect">
            <a:avLst/>
          </a:prstGeom>
        </p:spPr>
      </p:pic>
      <p:sp>
        <p:nvSpPr>
          <p:cNvPr id="41" name="テキスト ボックス 40"/>
          <p:cNvSpPr txBox="1"/>
          <p:nvPr/>
        </p:nvSpPr>
        <p:spPr>
          <a:xfrm rot="16200000">
            <a:off x="4087285" y="3934938"/>
            <a:ext cx="288862" cy="338554"/>
          </a:xfrm>
          <a:prstGeom prst="rect">
            <a:avLst/>
          </a:prstGeom>
          <a:noFill/>
        </p:spPr>
        <p:txBody>
          <a:bodyPr wrap="none" rtlCol="0">
            <a:spAutoFit/>
          </a:bodyPr>
          <a:lstStyle/>
          <a:p>
            <a:r>
              <a:rPr kumimoji="1" lang="en-US" altLang="ja-JP" sz="1600" dirty="0" smtClean="0">
                <a:latin typeface="游ゴシック" panose="020B0400000000000000" pitchFamily="50" charset="-128"/>
                <a:ea typeface="游ゴシック" panose="020B0400000000000000" pitchFamily="50" charset="-128"/>
              </a:rPr>
              <a:t>s</a:t>
            </a:r>
            <a:endParaRPr kumimoji="1" lang="ja-JP" altLang="en-US" sz="1600" dirty="0">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a:xfrm>
            <a:off x="4702739" y="4735341"/>
            <a:ext cx="492443" cy="276999"/>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緯度</a:t>
            </a:r>
            <a:endParaRPr kumimoji="1" lang="ja-JP" altLang="en-US" sz="1200" dirty="0">
              <a:latin typeface="游ゴシック" panose="020B0400000000000000" pitchFamily="50" charset="-128"/>
              <a:ea typeface="游ゴシック" panose="020B0400000000000000" pitchFamily="50" charset="-128"/>
            </a:endParaRPr>
          </a:p>
        </p:txBody>
      </p:sp>
      <p:pic>
        <p:nvPicPr>
          <p:cNvPr id="43" name="図 42"/>
          <p:cNvPicPr>
            <a:picLocks noChangeAspect="1"/>
          </p:cNvPicPr>
          <p:nvPr/>
        </p:nvPicPr>
        <p:blipFill>
          <a:blip r:embed="rId9"/>
          <a:stretch>
            <a:fillRect/>
          </a:stretch>
        </p:blipFill>
        <p:spPr>
          <a:xfrm>
            <a:off x="1093353" y="1615145"/>
            <a:ext cx="5172614" cy="581430"/>
          </a:xfrm>
          <a:prstGeom prst="rect">
            <a:avLst/>
          </a:prstGeom>
        </p:spPr>
      </p:pic>
      <p:pic>
        <p:nvPicPr>
          <p:cNvPr id="44" name="図 43"/>
          <p:cNvPicPr>
            <a:picLocks noChangeAspect="1"/>
          </p:cNvPicPr>
          <p:nvPr/>
        </p:nvPicPr>
        <p:blipFill>
          <a:blip r:embed="rId10"/>
          <a:stretch>
            <a:fillRect/>
          </a:stretch>
        </p:blipFill>
        <p:spPr>
          <a:xfrm>
            <a:off x="1555169" y="5542354"/>
            <a:ext cx="2908168" cy="649700"/>
          </a:xfrm>
          <a:prstGeom prst="rect">
            <a:avLst/>
          </a:prstGeom>
        </p:spPr>
      </p:pic>
      <p:sp>
        <p:nvSpPr>
          <p:cNvPr id="45" name="パイ 44"/>
          <p:cNvSpPr/>
          <p:nvPr/>
        </p:nvSpPr>
        <p:spPr>
          <a:xfrm>
            <a:off x="7534137" y="1582057"/>
            <a:ext cx="2793915" cy="2793915"/>
          </a:xfrm>
          <a:prstGeom prst="pie">
            <a:avLst>
              <a:gd name="adj1" fmla="val 10799360"/>
              <a:gd name="adj2" fmla="val 162074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p:cNvSpPr txBox="1"/>
          <p:nvPr/>
        </p:nvSpPr>
        <p:spPr>
          <a:xfrm>
            <a:off x="7022444" y="2818651"/>
            <a:ext cx="552937"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赤道</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48" name="テキスト ボックス 47"/>
          <p:cNvSpPr txBox="1"/>
          <p:nvPr/>
        </p:nvSpPr>
        <p:spPr>
          <a:xfrm>
            <a:off x="8704480" y="1307368"/>
            <a:ext cx="407685"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極</a:t>
            </a:r>
            <a:endParaRPr kumimoji="1" lang="en-US" altLang="ja-JP" sz="1400" dirty="0" smtClean="0">
              <a:latin typeface="游ゴシック" panose="020B0400000000000000" pitchFamily="50" charset="-128"/>
              <a:ea typeface="游ゴシック" panose="020B0400000000000000" pitchFamily="50" charset="-128"/>
            </a:endParaRPr>
          </a:p>
        </p:txBody>
      </p:sp>
      <p:sp>
        <p:nvSpPr>
          <p:cNvPr id="50" name="右矢印 49"/>
          <p:cNvSpPr/>
          <p:nvPr/>
        </p:nvSpPr>
        <p:spPr>
          <a:xfrm>
            <a:off x="6541038" y="1518968"/>
            <a:ext cx="335488" cy="258345"/>
          </a:xfrm>
          <a:prstGeom prst="rightArrow">
            <a:avLst>
              <a:gd name="adj1" fmla="val 37226"/>
              <a:gd name="adj2" fmla="val 663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257376" y="1800743"/>
            <a:ext cx="902811" cy="307777"/>
          </a:xfrm>
          <a:prstGeom prst="rect">
            <a:avLst/>
          </a:prstGeom>
          <a:noFill/>
        </p:spPr>
        <p:txBody>
          <a:bodyPr wrap="none" rtlCol="0">
            <a:spAutoFit/>
          </a:bodyPr>
          <a:lstStyle/>
          <a:p>
            <a:r>
              <a:rPr kumimoji="1" lang="ja-JP" altLang="en-US" sz="1400" dirty="0" smtClean="0">
                <a:solidFill>
                  <a:srgbClr val="FF0000"/>
                </a:solidFill>
                <a:latin typeface="游ゴシック" panose="020B0400000000000000" pitchFamily="50" charset="-128"/>
                <a:ea typeface="游ゴシック" panose="020B0400000000000000" pitchFamily="50" charset="-128"/>
              </a:rPr>
              <a:t>太陽放射</a:t>
            </a:r>
            <a:endParaRPr kumimoji="1" lang="ja-JP" altLang="en-US" sz="1400" dirty="0">
              <a:solidFill>
                <a:srgbClr val="FF0000"/>
              </a:solidFill>
              <a:latin typeface="游ゴシック" panose="020B0400000000000000" pitchFamily="50" charset="-128"/>
              <a:ea typeface="游ゴシック" panose="020B0400000000000000" pitchFamily="50" charset="-128"/>
            </a:endParaRPr>
          </a:p>
        </p:txBody>
      </p:sp>
      <p:sp>
        <p:nvSpPr>
          <p:cNvPr id="53" name="右矢印 52"/>
          <p:cNvSpPr/>
          <p:nvPr/>
        </p:nvSpPr>
        <p:spPr>
          <a:xfrm rot="15300000">
            <a:off x="8369294" y="1291084"/>
            <a:ext cx="334304" cy="258345"/>
          </a:xfrm>
          <a:prstGeom prst="rightArrow">
            <a:avLst>
              <a:gd name="adj1" fmla="val 37226"/>
              <a:gd name="adj2" fmla="val 66335"/>
            </a:avLst>
          </a:prstGeom>
          <a:solidFill>
            <a:srgbClr val="0A0ADC"/>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右矢印 53"/>
          <p:cNvSpPr/>
          <p:nvPr/>
        </p:nvSpPr>
        <p:spPr>
          <a:xfrm rot="11526607">
            <a:off x="7184338" y="2552134"/>
            <a:ext cx="334304" cy="258345"/>
          </a:xfrm>
          <a:prstGeom prst="rightArrow">
            <a:avLst>
              <a:gd name="adj1" fmla="val 37226"/>
              <a:gd name="adj2" fmla="val 66335"/>
            </a:avLst>
          </a:prstGeom>
          <a:solidFill>
            <a:srgbClr val="0A0ADC"/>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4"/>
          <p:cNvSpPr/>
          <p:nvPr/>
        </p:nvSpPr>
        <p:spPr>
          <a:xfrm rot="13366000">
            <a:off x="7617063" y="1718295"/>
            <a:ext cx="334304" cy="258345"/>
          </a:xfrm>
          <a:prstGeom prst="rightArrow">
            <a:avLst>
              <a:gd name="adj1" fmla="val 37226"/>
              <a:gd name="adj2" fmla="val 66335"/>
            </a:avLst>
          </a:prstGeom>
          <a:solidFill>
            <a:srgbClr val="0A0ADC"/>
          </a:solidFill>
          <a:ln>
            <a:solidFill>
              <a:srgbClr val="0A0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右矢印 55"/>
          <p:cNvSpPr/>
          <p:nvPr/>
        </p:nvSpPr>
        <p:spPr>
          <a:xfrm rot="19813522">
            <a:off x="8077452" y="1637127"/>
            <a:ext cx="334304" cy="258345"/>
          </a:xfrm>
          <a:prstGeom prst="rightArrow">
            <a:avLst>
              <a:gd name="adj1" fmla="val 37226"/>
              <a:gd name="adj2" fmla="val 6633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rot="17708603">
            <a:off x="7523613" y="2201311"/>
            <a:ext cx="334304" cy="258345"/>
          </a:xfrm>
          <a:prstGeom prst="rightArrow">
            <a:avLst>
              <a:gd name="adj1" fmla="val 37226"/>
              <a:gd name="adj2" fmla="val 6633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7838305" y="2159258"/>
            <a:ext cx="1082348" cy="307777"/>
          </a:xfrm>
          <a:prstGeom prst="rect">
            <a:avLst/>
          </a:prstGeom>
          <a:noFill/>
        </p:spPr>
        <p:txBody>
          <a:bodyPr wrap="none" rtlCol="0">
            <a:spAutoFit/>
          </a:bodyPr>
          <a:lstStyle/>
          <a:p>
            <a:r>
              <a:rPr kumimoji="1" lang="ja-JP" altLang="en-US" sz="1400" dirty="0" smtClean="0">
                <a:solidFill>
                  <a:srgbClr val="00B050"/>
                </a:solidFill>
                <a:latin typeface="游ゴシック" panose="020B0400000000000000" pitchFamily="50" charset="-128"/>
                <a:ea typeface="游ゴシック" panose="020B0400000000000000" pitchFamily="50" charset="-128"/>
              </a:rPr>
              <a:t>水平熱輸送</a:t>
            </a:r>
            <a:endParaRPr kumimoji="1" lang="ja-JP" altLang="en-US" sz="1400" dirty="0">
              <a:solidFill>
                <a:srgbClr val="00B050"/>
              </a:solidFill>
              <a:latin typeface="游ゴシック" panose="020B0400000000000000" pitchFamily="50" charset="-128"/>
              <a:ea typeface="游ゴシック" panose="020B0400000000000000" pitchFamily="50" charset="-128"/>
            </a:endParaRPr>
          </a:p>
        </p:txBody>
      </p:sp>
      <p:sp>
        <p:nvSpPr>
          <p:cNvPr id="59" name="テキスト ボックス 58"/>
          <p:cNvSpPr txBox="1"/>
          <p:nvPr/>
        </p:nvSpPr>
        <p:spPr>
          <a:xfrm>
            <a:off x="7122388" y="1422621"/>
            <a:ext cx="902811" cy="307777"/>
          </a:xfrm>
          <a:prstGeom prst="rect">
            <a:avLst/>
          </a:prstGeom>
          <a:noFill/>
        </p:spPr>
        <p:txBody>
          <a:bodyPr wrap="none" rtlCol="0">
            <a:spAutoFit/>
          </a:bodyPr>
          <a:lstStyle/>
          <a:p>
            <a:r>
              <a:rPr kumimoji="1" lang="ja-JP" altLang="en-US" sz="1400" dirty="0" smtClean="0">
                <a:solidFill>
                  <a:srgbClr val="0A0ADC"/>
                </a:solidFill>
                <a:latin typeface="游ゴシック" panose="020B0400000000000000" pitchFamily="50" charset="-128"/>
                <a:ea typeface="游ゴシック" panose="020B0400000000000000" pitchFamily="50" charset="-128"/>
              </a:rPr>
              <a:t>地球放射</a:t>
            </a:r>
            <a:endParaRPr kumimoji="1" lang="ja-JP" altLang="en-US" sz="1400" dirty="0">
              <a:solidFill>
                <a:srgbClr val="0A0ADC"/>
              </a:solidFill>
              <a:latin typeface="游ゴシック" panose="020B0400000000000000" pitchFamily="50" charset="-128"/>
              <a:ea typeface="游ゴシック" panose="020B0400000000000000" pitchFamily="50" charset="-128"/>
            </a:endParaRPr>
          </a:p>
        </p:txBody>
      </p:sp>
      <p:sp>
        <p:nvSpPr>
          <p:cNvPr id="60" name="右矢印 59"/>
          <p:cNvSpPr/>
          <p:nvPr/>
        </p:nvSpPr>
        <p:spPr>
          <a:xfrm>
            <a:off x="6545333" y="2062689"/>
            <a:ext cx="335488" cy="258345"/>
          </a:xfrm>
          <a:prstGeom prst="rightArrow">
            <a:avLst>
              <a:gd name="adj1" fmla="val 37226"/>
              <a:gd name="adj2" fmla="val 663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6541038" y="2591449"/>
            <a:ext cx="335488" cy="258345"/>
          </a:xfrm>
          <a:prstGeom prst="rightArrow">
            <a:avLst>
              <a:gd name="adj1" fmla="val 37226"/>
              <a:gd name="adj2" fmla="val 663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6909500" y="3211808"/>
            <a:ext cx="1620957" cy="33855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600" dirty="0" smtClean="0">
                <a:latin typeface="游ゴシック" panose="020B0400000000000000" pitchFamily="50" charset="-128"/>
                <a:ea typeface="游ゴシック" panose="020B0400000000000000" pitchFamily="50" charset="-128"/>
              </a:rPr>
              <a:t>モデルの概念図</a:t>
            </a:r>
            <a:endParaRPr kumimoji="1" lang="ja-JP" altLang="en-US" sz="1600" dirty="0">
              <a:latin typeface="游ゴシック" panose="020B0400000000000000" pitchFamily="50" charset="-128"/>
              <a:ea typeface="游ゴシック" panose="020B0400000000000000" pitchFamily="50" charset="-128"/>
            </a:endParaRPr>
          </a:p>
        </p:txBody>
      </p:sp>
      <p:sp>
        <p:nvSpPr>
          <p:cNvPr id="63" name="正方形/長方形 62"/>
          <p:cNvSpPr/>
          <p:nvPr/>
        </p:nvSpPr>
        <p:spPr>
          <a:xfrm>
            <a:off x="6332972" y="1206227"/>
            <a:ext cx="2715390" cy="23459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473975" y="2200962"/>
            <a:ext cx="3180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061252" y="2200962"/>
            <a:ext cx="561105" cy="0"/>
          </a:xfrm>
          <a:prstGeom prst="line">
            <a:avLst/>
          </a:prstGeom>
          <a:ln w="38100">
            <a:solidFill>
              <a:srgbClr val="0A0ADC"/>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902232" y="2200962"/>
            <a:ext cx="23551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43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16269" t="3193" r="12915" b="7231"/>
          <a:stretch/>
        </p:blipFill>
        <p:spPr>
          <a:xfrm>
            <a:off x="4837957" y="3622530"/>
            <a:ext cx="2155889" cy="2045258"/>
          </a:xfrm>
          <a:prstGeom prst="rect">
            <a:avLst/>
          </a:prstGeom>
        </p:spPr>
      </p:pic>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6363" t="3442" r="12728" b="6858"/>
          <a:stretch/>
        </p:blipFill>
        <p:spPr>
          <a:xfrm>
            <a:off x="6991782" y="3619963"/>
            <a:ext cx="2143638" cy="2033780"/>
          </a:xfrm>
          <a:prstGeom prst="rect">
            <a:avLst/>
          </a:prstGeom>
        </p:spPr>
      </p:pic>
      <p:sp>
        <p:nvSpPr>
          <p:cNvPr id="2" name="タイトル 1"/>
          <p:cNvSpPr>
            <a:spLocks noGrp="1"/>
          </p:cNvSpPr>
          <p:nvPr>
            <p:ph type="title"/>
          </p:nvPr>
        </p:nvSpPr>
        <p:spPr/>
        <p:txBody>
          <a:bodyPr/>
          <a:lstStyle/>
          <a:p>
            <a:r>
              <a:rPr kumimoji="1" lang="ja-JP" altLang="en-US" dirty="0" smtClean="0"/>
              <a:t>実験設定</a:t>
            </a:r>
            <a:endParaRPr kumimoji="1" lang="ja-JP" altLang="en-US" dirty="0"/>
          </a:p>
        </p:txBody>
      </p:sp>
      <p:sp>
        <p:nvSpPr>
          <p:cNvPr id="3" name="コンテンツ プレースホルダー 2"/>
          <p:cNvSpPr>
            <a:spLocks noGrp="1"/>
          </p:cNvSpPr>
          <p:nvPr>
            <p:ph sz="half" idx="1"/>
          </p:nvPr>
        </p:nvSpPr>
        <p:spPr>
          <a:xfrm>
            <a:off x="628650" y="1116199"/>
            <a:ext cx="3886200" cy="5158477"/>
          </a:xfrm>
        </p:spPr>
        <p:txBody>
          <a:bodyPr>
            <a:normAutofit/>
          </a:bodyPr>
          <a:lstStyle/>
          <a:p>
            <a:pPr>
              <a:buClr>
                <a:srgbClr val="0070C0"/>
              </a:buClr>
            </a:pPr>
            <a:r>
              <a:rPr lang="ja-JP" altLang="en-US" sz="1800" dirty="0">
                <a:latin typeface="游ゴシック" panose="020B0400000000000000" pitchFamily="50" charset="-128"/>
                <a:ea typeface="游ゴシック" panose="020B0400000000000000" pitchFamily="50" charset="-128"/>
              </a:rPr>
              <a:t>アルベド</a:t>
            </a:r>
            <a:endParaRPr lang="en-US" altLang="ja-JP" sz="1800" dirty="0">
              <a:latin typeface="游ゴシック" panose="020B0400000000000000" pitchFamily="50" charset="-128"/>
              <a:ea typeface="游ゴシック" panose="020B0400000000000000" pitchFamily="50" charset="-128"/>
            </a:endParaRPr>
          </a:p>
          <a:p>
            <a:pPr marL="0" indent="0">
              <a:buClr>
                <a:srgbClr val="0070C0"/>
              </a:buClr>
              <a:buNone/>
            </a:pPr>
            <a:endParaRPr lang="en-US" altLang="ja-JP" sz="1600" baseline="30000" dirty="0">
              <a:latin typeface="游ゴシック" panose="020B0400000000000000" pitchFamily="50" charset="-128"/>
              <a:ea typeface="游ゴシック" panose="020B0400000000000000" pitchFamily="50" charset="-128"/>
            </a:endParaRPr>
          </a:p>
          <a:p>
            <a:pPr marL="0" indent="0">
              <a:buClr>
                <a:srgbClr val="0070C0"/>
              </a:buClr>
              <a:buNone/>
            </a:pPr>
            <a:endParaRPr lang="en-US" altLang="ja-JP" sz="1200" baseline="30000" dirty="0" smtClean="0">
              <a:latin typeface="游ゴシック" panose="020B0400000000000000" pitchFamily="50" charset="-128"/>
              <a:ea typeface="游ゴシック" panose="020B0400000000000000" pitchFamily="50" charset="-128"/>
            </a:endParaRPr>
          </a:p>
          <a:p>
            <a:pPr marL="0" indent="0">
              <a:buClr>
                <a:srgbClr val="0070C0"/>
              </a:buClr>
              <a:buNone/>
            </a:pPr>
            <a:endParaRPr lang="en-US" altLang="ja-JP" sz="1200" baseline="30000" dirty="0">
              <a:latin typeface="游ゴシック" panose="020B0400000000000000" pitchFamily="50" charset="-128"/>
              <a:ea typeface="游ゴシック" panose="020B0400000000000000" pitchFamily="50" charset="-128"/>
            </a:endParaRPr>
          </a:p>
          <a:p>
            <a:pPr>
              <a:buClr>
                <a:srgbClr val="0070C0"/>
              </a:buClr>
            </a:pPr>
            <a:r>
              <a:rPr lang="ja-JP" altLang="en-US" sz="1800" dirty="0">
                <a:latin typeface="游ゴシック" panose="020B0400000000000000" pitchFamily="50" charset="-128"/>
                <a:ea typeface="游ゴシック" panose="020B0400000000000000" pitchFamily="50" charset="-128"/>
              </a:rPr>
              <a:t>熱容量 </a:t>
            </a:r>
            <a:r>
              <a:rPr lang="en-US" altLang="ja-JP" sz="1800" dirty="0">
                <a:latin typeface="游ゴシック" panose="020B0400000000000000" pitchFamily="50" charset="-128"/>
                <a:ea typeface="游ゴシック" panose="020B0400000000000000" pitchFamily="50" charset="-128"/>
              </a:rPr>
              <a:t>C : 1.0 JK</a:t>
            </a:r>
            <a:r>
              <a:rPr lang="en-US" altLang="ja-JP" sz="1800" baseline="30000" dirty="0">
                <a:latin typeface="游ゴシック" panose="020B0400000000000000" pitchFamily="50" charset="-128"/>
                <a:ea typeface="游ゴシック" panose="020B0400000000000000" pitchFamily="50" charset="-128"/>
              </a:rPr>
              <a:t>-1</a:t>
            </a:r>
            <a:endParaRPr lang="en-US" altLang="ja-JP" sz="1800" dirty="0">
              <a:latin typeface="游ゴシック" panose="020B0400000000000000" pitchFamily="50" charset="-128"/>
              <a:ea typeface="游ゴシック" panose="020B0400000000000000" pitchFamily="50" charset="-128"/>
            </a:endParaRPr>
          </a:p>
          <a:p>
            <a:pPr>
              <a:buClr>
                <a:srgbClr val="0070C0"/>
              </a:buClr>
            </a:pPr>
            <a:r>
              <a:rPr lang="ja-JP" altLang="en-US" sz="1800" dirty="0">
                <a:latin typeface="游ゴシック" panose="020B0400000000000000" pitchFamily="50" charset="-128"/>
                <a:ea typeface="游ゴシック" panose="020B0400000000000000" pitchFamily="50" charset="-128"/>
              </a:rPr>
              <a:t>拡散係数 </a:t>
            </a:r>
            <a:r>
              <a:rPr lang="en-US" altLang="ja-JP" sz="1800" dirty="0">
                <a:latin typeface="游ゴシック" panose="020B0400000000000000" pitchFamily="50" charset="-128"/>
                <a:ea typeface="游ゴシック" panose="020B0400000000000000" pitchFamily="50" charset="-128"/>
              </a:rPr>
              <a:t>D : </a:t>
            </a:r>
            <a:r>
              <a:rPr lang="en-US" altLang="ja-JP" sz="1800" dirty="0" smtClean="0">
                <a:latin typeface="游ゴシック" panose="020B0400000000000000" pitchFamily="50" charset="-128"/>
                <a:ea typeface="游ゴシック" panose="020B0400000000000000" pitchFamily="50" charset="-128"/>
              </a:rPr>
              <a:t>0.2</a:t>
            </a:r>
            <a:r>
              <a:rPr lang="ja-JP" altLang="en-US" sz="1800" dirty="0" smtClean="0">
                <a:latin typeface="游ゴシック" panose="020B0400000000000000" pitchFamily="50" charset="-128"/>
                <a:ea typeface="游ゴシック" panose="020B0400000000000000" pitchFamily="50" charset="-128"/>
              </a:rPr>
              <a:t> </a:t>
            </a:r>
            <a:r>
              <a:rPr lang="en-US" altLang="ja-JP" sz="1800" dirty="0">
                <a:latin typeface="游ゴシック" panose="020B0400000000000000" pitchFamily="50" charset="-128"/>
                <a:ea typeface="游ゴシック" panose="020B0400000000000000" pitchFamily="50" charset="-128"/>
              </a:rPr>
              <a:t>Wm</a:t>
            </a:r>
            <a:r>
              <a:rPr lang="en-US" altLang="ja-JP" sz="1800" baseline="30000" dirty="0">
                <a:latin typeface="游ゴシック" panose="020B0400000000000000" pitchFamily="50" charset="-128"/>
                <a:ea typeface="游ゴシック" panose="020B0400000000000000" pitchFamily="50" charset="-128"/>
              </a:rPr>
              <a:t>-2</a:t>
            </a:r>
            <a:r>
              <a:rPr lang="en-US" altLang="ja-JP" sz="1800" dirty="0">
                <a:latin typeface="游ゴシック" panose="020B0400000000000000" pitchFamily="50" charset="-128"/>
                <a:ea typeface="游ゴシック" panose="020B0400000000000000" pitchFamily="50" charset="-128"/>
              </a:rPr>
              <a:t>K</a:t>
            </a:r>
            <a:r>
              <a:rPr lang="en-US" altLang="ja-JP" sz="1800" baseline="30000" dirty="0">
                <a:latin typeface="游ゴシック" panose="020B0400000000000000" pitchFamily="50" charset="-128"/>
                <a:ea typeface="游ゴシック" panose="020B0400000000000000" pitchFamily="50" charset="-128"/>
              </a:rPr>
              <a:t>-1</a:t>
            </a:r>
            <a:endParaRPr lang="en-US" altLang="ja-JP" sz="1800" dirty="0">
              <a:latin typeface="游ゴシック" panose="020B0400000000000000" pitchFamily="50" charset="-128"/>
              <a:ea typeface="游ゴシック" panose="020B0400000000000000" pitchFamily="50" charset="-128"/>
            </a:endParaRPr>
          </a:p>
          <a:p>
            <a:pPr>
              <a:buClr>
                <a:srgbClr val="0070C0"/>
              </a:buClr>
            </a:pPr>
            <a:r>
              <a:rPr lang="ja-JP" altLang="en-US" sz="1800" dirty="0" smtClean="0">
                <a:latin typeface="游ゴシック" panose="020B0400000000000000" pitchFamily="50" charset="-128"/>
                <a:ea typeface="游ゴシック" panose="020B0400000000000000" pitchFamily="50" charset="-128"/>
              </a:rPr>
              <a:t>水平</a:t>
            </a:r>
            <a:r>
              <a:rPr lang="ja-JP" altLang="en-US" sz="1800" dirty="0">
                <a:latin typeface="游ゴシック" panose="020B0400000000000000" pitchFamily="50" charset="-128"/>
                <a:ea typeface="游ゴシック" panose="020B0400000000000000" pitchFamily="50" charset="-128"/>
              </a:rPr>
              <a:t>格子点数</a:t>
            </a:r>
            <a:r>
              <a:rPr lang="en-US" altLang="ja-JP" sz="1800" dirty="0">
                <a:latin typeface="游ゴシック" panose="020B0400000000000000" pitchFamily="50" charset="-128"/>
                <a:ea typeface="游ゴシック" panose="020B0400000000000000" pitchFamily="50" charset="-128"/>
              </a:rPr>
              <a:t>: 16, 50</a:t>
            </a:r>
            <a:r>
              <a:rPr lang="en-US" altLang="ja-JP" sz="1800" dirty="0" smtClean="0">
                <a:latin typeface="游ゴシック" panose="020B0400000000000000" pitchFamily="50" charset="-128"/>
                <a:ea typeface="游ゴシック" panose="020B0400000000000000" pitchFamily="50" charset="-128"/>
              </a:rPr>
              <a:t>, </a:t>
            </a:r>
            <a:r>
              <a:rPr lang="en-US" altLang="ja-JP" sz="1800" dirty="0">
                <a:latin typeface="游ゴシック" panose="020B0400000000000000" pitchFamily="50" charset="-128"/>
                <a:ea typeface="游ゴシック" panose="020B0400000000000000" pitchFamily="50" charset="-128"/>
              </a:rPr>
              <a:t>500</a:t>
            </a:r>
          </a:p>
          <a:p>
            <a:pPr>
              <a:buClr>
                <a:srgbClr val="0070C0"/>
              </a:buClr>
            </a:pPr>
            <a:r>
              <a:rPr lang="ja-JP" altLang="en-US" sz="1800" dirty="0">
                <a:latin typeface="游ゴシック" panose="020B0400000000000000" pitchFamily="50" charset="-128"/>
                <a:ea typeface="游ゴシック" panose="020B0400000000000000" pitchFamily="50" charset="-128"/>
              </a:rPr>
              <a:t>全球平均太陽放射フラックス </a:t>
            </a:r>
            <a:r>
              <a:rPr lang="en-US" altLang="ja-JP" sz="1800" dirty="0">
                <a:latin typeface="游ゴシック" panose="020B0400000000000000" pitchFamily="50" charset="-128"/>
                <a:ea typeface="游ゴシック" panose="020B0400000000000000" pitchFamily="50" charset="-128"/>
              </a:rPr>
              <a:t>Q</a:t>
            </a:r>
          </a:p>
          <a:p>
            <a:pPr lvl="1">
              <a:buClr>
                <a:srgbClr val="0070C0"/>
              </a:buClr>
            </a:pPr>
            <a:r>
              <a:rPr lang="en-US" altLang="ja-JP" sz="1600" dirty="0">
                <a:latin typeface="游ゴシック" panose="020B0400000000000000" pitchFamily="50" charset="-128"/>
                <a:ea typeface="游ゴシック" panose="020B0400000000000000" pitchFamily="50" charset="-128"/>
              </a:rPr>
              <a:t>250 Wm</a:t>
            </a:r>
            <a:r>
              <a:rPr lang="en-US" altLang="ja-JP" sz="1600" baseline="30000" dirty="0">
                <a:latin typeface="游ゴシック" panose="020B0400000000000000" pitchFamily="50" charset="-128"/>
                <a:ea typeface="游ゴシック" panose="020B0400000000000000" pitchFamily="50" charset="-128"/>
              </a:rPr>
              <a:t>-2</a:t>
            </a:r>
            <a:r>
              <a:rPr lang="en-US" altLang="ja-JP" sz="1600" dirty="0">
                <a:latin typeface="游ゴシック" panose="020B0400000000000000" pitchFamily="50" charset="-128"/>
                <a:ea typeface="游ゴシック" panose="020B0400000000000000" pitchFamily="50" charset="-128"/>
              </a:rPr>
              <a:t> </a:t>
            </a:r>
            <a:r>
              <a:rPr lang="ja-JP" altLang="en-US" sz="1600" dirty="0">
                <a:latin typeface="游ゴシック" panose="020B0400000000000000" pitchFamily="50" charset="-128"/>
                <a:ea typeface="游ゴシック" panose="020B0400000000000000" pitchFamily="50" charset="-128"/>
              </a:rPr>
              <a:t>～ </a:t>
            </a:r>
            <a:r>
              <a:rPr lang="en-US" altLang="ja-JP" sz="1600" dirty="0" smtClean="0">
                <a:latin typeface="游ゴシック" panose="020B0400000000000000" pitchFamily="50" charset="-128"/>
                <a:ea typeface="游ゴシック" panose="020B0400000000000000" pitchFamily="50" charset="-128"/>
              </a:rPr>
              <a:t>500 </a:t>
            </a:r>
            <a:r>
              <a:rPr lang="en-US" altLang="ja-JP" sz="1600" dirty="0">
                <a:latin typeface="游ゴシック" panose="020B0400000000000000" pitchFamily="50" charset="-128"/>
                <a:ea typeface="游ゴシック" panose="020B0400000000000000" pitchFamily="50" charset="-128"/>
              </a:rPr>
              <a:t>Wm</a:t>
            </a:r>
            <a:r>
              <a:rPr lang="en-US" altLang="ja-JP" sz="1600" baseline="30000" dirty="0">
                <a:latin typeface="游ゴシック" panose="020B0400000000000000" pitchFamily="50" charset="-128"/>
                <a:ea typeface="游ゴシック" panose="020B0400000000000000" pitchFamily="50" charset="-128"/>
              </a:rPr>
              <a:t>-2</a:t>
            </a:r>
          </a:p>
          <a:p>
            <a:pPr>
              <a:buClr>
                <a:srgbClr val="0070C0"/>
              </a:buClr>
            </a:pPr>
            <a:r>
              <a:rPr lang="ja-JP" altLang="en-US" sz="1800" dirty="0" smtClean="0">
                <a:latin typeface="游ゴシック" panose="020B0400000000000000" pitchFamily="50" charset="-128"/>
                <a:ea typeface="游ゴシック" panose="020B0400000000000000" pitchFamily="50" charset="-128"/>
              </a:rPr>
              <a:t>平衡</a:t>
            </a:r>
            <a:r>
              <a:rPr lang="ja-JP" altLang="en-US" sz="1800" dirty="0">
                <a:latin typeface="游ゴシック" panose="020B0400000000000000" pitchFamily="50" charset="-128"/>
                <a:ea typeface="游ゴシック" panose="020B0400000000000000" pitchFamily="50" charset="-128"/>
              </a:rPr>
              <a:t>条件</a:t>
            </a:r>
            <a:r>
              <a:rPr lang="en-US" altLang="ja-JP" sz="1800" dirty="0">
                <a:latin typeface="游ゴシック" panose="020B0400000000000000" pitchFamily="50" charset="-128"/>
                <a:ea typeface="游ゴシック" panose="020B0400000000000000" pitchFamily="50" charset="-128"/>
              </a:rPr>
              <a:t>: </a:t>
            </a:r>
            <a:r>
              <a:rPr lang="ja-JP" altLang="en-US" sz="1800" dirty="0">
                <a:latin typeface="游ゴシック" panose="020B0400000000000000" pitchFamily="50" charset="-128"/>
                <a:ea typeface="游ゴシック" panose="020B0400000000000000" pitchFamily="50" charset="-128"/>
              </a:rPr>
              <a:t>支配方程式の右辺が </a:t>
            </a:r>
            <a:r>
              <a:rPr lang="en-US" altLang="ja-JP" sz="1800" dirty="0">
                <a:latin typeface="游ゴシック" panose="020B0400000000000000" pitchFamily="50" charset="-128"/>
                <a:ea typeface="游ゴシック" panose="020B0400000000000000" pitchFamily="50" charset="-128"/>
              </a:rPr>
              <a:t>10</a:t>
            </a:r>
            <a:r>
              <a:rPr lang="en-US" altLang="ja-JP" sz="1800" baseline="30000" dirty="0">
                <a:latin typeface="游ゴシック" panose="020B0400000000000000" pitchFamily="50" charset="-128"/>
                <a:ea typeface="游ゴシック" panose="020B0400000000000000" pitchFamily="50" charset="-128"/>
              </a:rPr>
              <a:t>-5</a:t>
            </a:r>
            <a:r>
              <a:rPr lang="en-US" altLang="ja-JP" sz="1800" dirty="0">
                <a:latin typeface="游ゴシック" panose="020B0400000000000000" pitchFamily="50" charset="-128"/>
                <a:ea typeface="游ゴシック" panose="020B0400000000000000" pitchFamily="50" charset="-128"/>
              </a:rPr>
              <a:t> </a:t>
            </a:r>
            <a:r>
              <a:rPr lang="ja-JP" altLang="en-US" sz="1800" dirty="0" smtClean="0">
                <a:latin typeface="游ゴシック" panose="020B0400000000000000" pitchFamily="50" charset="-128"/>
                <a:ea typeface="游ゴシック" panose="020B0400000000000000" pitchFamily="50" charset="-128"/>
              </a:rPr>
              <a:t>以下</a:t>
            </a:r>
            <a:r>
              <a:rPr lang="ja-JP" altLang="en-US" sz="1800" dirty="0">
                <a:latin typeface="游ゴシック" panose="020B0400000000000000" pitchFamily="50" charset="-128"/>
                <a:ea typeface="游ゴシック" panose="020B0400000000000000" pitchFamily="50" charset="-128"/>
              </a:rPr>
              <a:t>になった</a:t>
            </a:r>
            <a:r>
              <a:rPr lang="ja-JP" altLang="en-US" sz="1800" dirty="0" smtClean="0">
                <a:latin typeface="游ゴシック" panose="020B0400000000000000" pitchFamily="50" charset="-128"/>
                <a:ea typeface="游ゴシック" panose="020B0400000000000000" pitchFamily="50" charset="-128"/>
              </a:rPr>
              <a:t>とき</a:t>
            </a:r>
            <a:endParaRPr lang="en-US" altLang="ja-JP" sz="1800" dirty="0">
              <a:latin typeface="游ゴシック" panose="020B0400000000000000" pitchFamily="50" charset="-128"/>
              <a:ea typeface="游ゴシック" panose="020B0400000000000000" pitchFamily="50" charset="-128"/>
            </a:endParaRPr>
          </a:p>
        </p:txBody>
      </p:sp>
      <p:sp>
        <p:nvSpPr>
          <p:cNvPr id="4" name="コンテンツ プレースホルダー 3"/>
          <p:cNvSpPr>
            <a:spLocks noGrp="1"/>
          </p:cNvSpPr>
          <p:nvPr>
            <p:ph sz="half" idx="2"/>
          </p:nvPr>
        </p:nvSpPr>
        <p:spPr>
          <a:xfrm>
            <a:off x="4629150" y="1116199"/>
            <a:ext cx="3886200" cy="5060764"/>
          </a:xfrm>
        </p:spPr>
        <p:txBody>
          <a:bodyPr>
            <a:normAutofit/>
          </a:bodyPr>
          <a:lstStyle/>
          <a:p>
            <a:pPr>
              <a:buClr>
                <a:srgbClr val="0070C0"/>
              </a:buClr>
            </a:pPr>
            <a:r>
              <a:rPr kumimoji="1" lang="ja-JP" altLang="en-US" sz="1800" dirty="0" smtClean="0">
                <a:latin typeface="游ゴシック" panose="020B0400000000000000" pitchFamily="50" charset="-128"/>
                <a:ea typeface="游ゴシック" panose="020B0400000000000000" pitchFamily="50" charset="-128"/>
              </a:rPr>
              <a:t>初期条件</a:t>
            </a:r>
            <a:endParaRPr kumimoji="1" lang="ja-JP" altLang="en-US" sz="1800" dirty="0">
              <a:latin typeface="游ゴシック" panose="020B0400000000000000" pitchFamily="50" charset="-128"/>
              <a:ea typeface="游ゴシック" panose="020B0400000000000000" pitchFamily="50" charset="-128"/>
            </a:endParaRPr>
          </a:p>
        </p:txBody>
      </p:sp>
      <p:sp>
        <p:nvSpPr>
          <p:cNvPr id="5" name="日付プレースホルダー 4"/>
          <p:cNvSpPr>
            <a:spLocks noGrp="1"/>
          </p:cNvSpPr>
          <p:nvPr>
            <p:ph type="dt" sz="half" idx="10"/>
          </p:nvPr>
        </p:nvSpPr>
        <p:spPr/>
        <p:txBody>
          <a:bodyPr/>
          <a:lstStyle/>
          <a:p>
            <a:r>
              <a:rPr kumimoji="1" lang="en-US" altLang="ja-JP" smtClean="0"/>
              <a:t>2018/02/13</a:t>
            </a:r>
            <a:endParaRPr kumimoji="1" lang="ja-JP" altLang="en-US"/>
          </a:p>
        </p:txBody>
      </p:sp>
      <p:sp>
        <p:nvSpPr>
          <p:cNvPr id="6" name="フッター プレースホルダー 5"/>
          <p:cNvSpPr>
            <a:spLocks noGrp="1"/>
          </p:cNvSpPr>
          <p:nvPr>
            <p:ph type="ftr" sz="quarter" idx="11"/>
          </p:nvPr>
        </p:nvSpPr>
        <p:spPr>
          <a:xfrm>
            <a:off x="2997899" y="6518099"/>
            <a:ext cx="3086100" cy="365125"/>
          </a:xfrm>
        </p:spPr>
        <p:txBody>
          <a:bodyPr/>
          <a:lstStyle/>
          <a:p>
            <a:r>
              <a:rPr kumimoji="1" lang="zh-TW" altLang="en-US" dirty="0" smtClean="0"/>
              <a:t>修士論文審査会</a:t>
            </a:r>
            <a:endParaRPr kumimoji="1" lang="ja-JP" altLang="en-US" dirty="0"/>
          </a:p>
        </p:txBody>
      </p:sp>
      <p:sp>
        <p:nvSpPr>
          <p:cNvPr id="7" name="スライド番号プレースホルダー 6"/>
          <p:cNvSpPr>
            <a:spLocks noGrp="1"/>
          </p:cNvSpPr>
          <p:nvPr>
            <p:ph type="sldNum" sz="quarter" idx="12"/>
          </p:nvPr>
        </p:nvSpPr>
        <p:spPr/>
        <p:txBody>
          <a:bodyPr/>
          <a:lstStyle/>
          <a:p>
            <a:fld id="{CAFBEBFA-988F-40E0-ADF6-7BADD92C03B8}" type="slidenum">
              <a:rPr kumimoji="1" lang="ja-JP" altLang="en-US" smtClean="0"/>
              <a:t>8</a:t>
            </a:fld>
            <a:endParaRPr kumimoji="1" lang="ja-JP" altLang="en-US"/>
          </a:p>
        </p:txBody>
      </p:sp>
      <p:pic>
        <p:nvPicPr>
          <p:cNvPr id="8" name="図 7" descr="zzz.pdf - Adobe Acrobat Reader DC"/>
          <p:cNvPicPr>
            <a:picLocks noChangeAspect="1"/>
          </p:cNvPicPr>
          <p:nvPr/>
        </p:nvPicPr>
        <p:blipFill rotWithShape="1">
          <a:blip r:embed="rId5">
            <a:extLst>
              <a:ext uri="{28A0092B-C50C-407E-A947-70E740481C1C}">
                <a14:useLocalDpi xmlns:a14="http://schemas.microsoft.com/office/drawing/2010/main" val="0"/>
              </a:ext>
            </a:extLst>
          </a:blip>
          <a:srcRect l="14505" t="27130" r="22152" b="62592"/>
          <a:stretch/>
        </p:blipFill>
        <p:spPr>
          <a:xfrm>
            <a:off x="909492" y="1397701"/>
            <a:ext cx="3524250" cy="704850"/>
          </a:xfrm>
          <a:prstGeom prst="rect">
            <a:avLst/>
          </a:prstGeom>
        </p:spPr>
      </p:pic>
      <mc:AlternateContent xmlns:mc="http://schemas.openxmlformats.org/markup-compatibility/2006" xmlns:a14="http://schemas.microsoft.com/office/drawing/2010/main">
        <mc:Choice Requires="a14">
          <p:graphicFrame>
            <p:nvGraphicFramePr>
              <p:cNvPr id="9" name="表 8"/>
              <p:cNvGraphicFramePr>
                <a:graphicFrameLocks noGrp="1"/>
              </p:cNvGraphicFramePr>
              <p:nvPr>
                <p:extLst>
                  <p:ext uri="{D42A27DB-BD31-4B8C-83A1-F6EECF244321}">
                    <p14:modId xmlns:p14="http://schemas.microsoft.com/office/powerpoint/2010/main" val="3862094255"/>
                  </p:ext>
                </p:extLst>
              </p:nvPr>
            </p:nvGraphicFramePr>
            <p:xfrm>
              <a:off x="5158430" y="1393637"/>
              <a:ext cx="3629788" cy="2204181"/>
            </p:xfrm>
            <a:graphic>
              <a:graphicData uri="http://schemas.openxmlformats.org/drawingml/2006/table">
                <a:tbl>
                  <a:tblPr firstRow="1" bandRow="1">
                    <a:tableStyleId>{5C22544A-7EE6-4342-B048-85BDC9FD1C3A}</a:tableStyleId>
                  </a:tblPr>
                  <a:tblGrid>
                    <a:gridCol w="1406843"/>
                    <a:gridCol w="2222945"/>
                  </a:tblGrid>
                  <a:tr h="352276">
                    <a:tc>
                      <a:txBody>
                        <a:bodyPr/>
                        <a:lstStyle/>
                        <a:p>
                          <a:pPr algn="ctr"/>
                          <a:r>
                            <a:rPr kumimoji="1" lang="ja-JP" altLang="en-US" sz="1200" dirty="0" smtClean="0">
                              <a:latin typeface="游ゴシック" panose="020B0400000000000000" pitchFamily="50" charset="-128"/>
                              <a:ea typeface="游ゴシック" panose="020B0400000000000000" pitchFamily="50" charset="-128"/>
                            </a:rPr>
                            <a:t>実験名</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200" dirty="0" smtClean="0">
                              <a:latin typeface="游ゴシック" panose="020B0400000000000000" pitchFamily="50" charset="-128"/>
                              <a:ea typeface="游ゴシック" panose="020B0400000000000000" pitchFamily="50" charset="-128"/>
                            </a:rPr>
                            <a:t>初期条件</a:t>
                          </a:r>
                          <a:endParaRPr kumimoji="1" lang="ja-JP" altLang="en-US" sz="1200" dirty="0">
                            <a:latin typeface="游ゴシック" panose="020B0400000000000000" pitchFamily="50" charset="-128"/>
                            <a:ea typeface="游ゴシック" panose="020B0400000000000000" pitchFamily="50" charset="-128"/>
                          </a:endParaRPr>
                        </a:p>
                      </a:txBody>
                      <a:tcPr anchor="ctr"/>
                    </a:tc>
                  </a:tr>
                  <a:tr h="358575">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[IC250]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T(x) = 250</a:t>
                          </a:r>
                          <a:r>
                            <a:rPr kumimoji="1" lang="en-US" altLang="ja-JP" sz="1200" baseline="0" dirty="0" smtClean="0">
                              <a:latin typeface="游ゴシック" panose="020B0400000000000000" pitchFamily="50" charset="-128"/>
                              <a:ea typeface="游ゴシック" panose="020B0400000000000000" pitchFamily="50" charset="-128"/>
                            </a:rPr>
                            <a:t> K ( 0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x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1 )</a:t>
                          </a:r>
                          <a:endParaRPr kumimoji="1" lang="ja-JP" altLang="en-US" sz="1200" dirty="0">
                            <a:latin typeface="游ゴシック" panose="020B0400000000000000" pitchFamily="50" charset="-128"/>
                            <a:ea typeface="游ゴシック" panose="020B0400000000000000" pitchFamily="50" charset="-128"/>
                          </a:endParaRPr>
                        </a:p>
                      </a:txBody>
                      <a:tcPr anchor="ctr"/>
                    </a:tc>
                  </a:tr>
                  <a:tr h="550478">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[PIC6_300-250]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游ゴシック" panose="020B0400000000000000" pitchFamily="50" charset="-128"/>
                              <a:ea typeface="游ゴシック" panose="020B0400000000000000" pitchFamily="50" charset="-128"/>
                            </a:rPr>
                            <a:t>T(x) = </a:t>
                          </a:r>
                          <a14:m>
                            <m:oMath xmlns:m="http://schemas.openxmlformats.org/officeDocument/2006/math">
                              <m:d>
                                <m:dPr>
                                  <m:begChr m:val="{"/>
                                  <m:endChr m:val=""/>
                                  <m:ctrlPr>
                                    <a:rPr kumimoji="1" lang="en-US" altLang="ja-JP" sz="1200" i="1" smtClean="0">
                                      <a:latin typeface="Cambria Math" panose="02040503050406030204" pitchFamily="18" charset="0"/>
                                      <a:ea typeface="游ゴシック" panose="020B0400000000000000" pitchFamily="50" charset="-128"/>
                                    </a:rPr>
                                  </m:ctrlPr>
                                </m:dPr>
                                <m:e>
                                  <m:eqArr>
                                    <m:eqArrPr>
                                      <m:ctrlPr>
                                        <a:rPr kumimoji="1" lang="en-US" altLang="ja-JP" sz="1200" i="1" smtClean="0">
                                          <a:latin typeface="Cambria Math" panose="02040503050406030204" pitchFamily="18" charset="0"/>
                                          <a:ea typeface="游ゴシック" panose="020B0400000000000000" pitchFamily="50" charset="-128"/>
                                        </a:rPr>
                                      </m:ctrlPr>
                                    </m:eqArrPr>
                                    <m:e>
                                      <m:r>
                                        <m:rPr>
                                          <m:nor/>
                                        </m:rPr>
                                        <a:rPr kumimoji="1" lang="en-US" altLang="ja-JP" sz="1200" b="0" i="0" smtClean="0">
                                          <a:latin typeface="游ゴシック" panose="020B0400000000000000" pitchFamily="50" charset="-128"/>
                                          <a:ea typeface="游ゴシック" panose="020B0400000000000000" pitchFamily="50" charset="-128"/>
                                        </a:rPr>
                                        <m:t>30</m:t>
                                      </m:r>
                                      <m:r>
                                        <m:rPr>
                                          <m:nor/>
                                        </m:rPr>
                                        <a:rPr kumimoji="1" lang="en-US" altLang="ja-JP" sz="1200" dirty="0" smtClean="0">
                                          <a:latin typeface="游ゴシック" panose="020B0400000000000000" pitchFamily="50" charset="-128"/>
                                          <a:ea typeface="游ゴシック" panose="020B0400000000000000" pitchFamily="50" charset="-128"/>
                                        </a:rPr>
                                        <m:t>0</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K</m:t>
                                      </m:r>
                                      <m:r>
                                        <m:rPr>
                                          <m:nor/>
                                        </m:rPr>
                                        <a:rPr kumimoji="1" lang="en-US" altLang="ja-JP" sz="1200" baseline="0" dirty="0" smtClean="0">
                                          <a:latin typeface="游ゴシック" panose="020B0400000000000000" pitchFamily="50" charset="-128"/>
                                          <a:ea typeface="游ゴシック" panose="020B0400000000000000" pitchFamily="50" charset="-128"/>
                                        </a:rPr>
                                        <m:t> ( 0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x</m:t>
                                      </m:r>
                                      <m:r>
                                        <m:rPr>
                                          <m:nor/>
                                        </m:rPr>
                                        <a:rPr kumimoji="1" lang="en-US" altLang="ja-JP" sz="1200" baseline="0" dirty="0" smtClean="0">
                                          <a:latin typeface="游ゴシック" panose="020B0400000000000000" pitchFamily="50" charset="-128"/>
                                          <a:ea typeface="游ゴシック" panose="020B0400000000000000" pitchFamily="50" charset="-128"/>
                                        </a:rPr>
                                        <m:t>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0" i="0" baseline="0" dirty="0" smtClean="0">
                                          <a:latin typeface="游ゴシック" panose="020B0400000000000000" pitchFamily="50" charset="-128"/>
                                          <a:ea typeface="游ゴシック" panose="020B0400000000000000" pitchFamily="50" charset="-128"/>
                                        </a:rPr>
                                        <m:t>0.40)</m:t>
                                      </m:r>
                                    </m:e>
                                    <m:e>
                                      <m:r>
                                        <m:rPr>
                                          <m:nor/>
                                        </m:rPr>
                                        <a:rPr kumimoji="1" lang="en-US" altLang="ja-JP" sz="1200" dirty="0" smtClean="0">
                                          <a:latin typeface="游ゴシック" panose="020B0400000000000000" pitchFamily="50" charset="-128"/>
                                          <a:ea typeface="游ゴシック" panose="020B0400000000000000" pitchFamily="50" charset="-128"/>
                                        </a:rPr>
                                        <m:t>250</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K</m:t>
                                      </m:r>
                                      <m:r>
                                        <m:rPr>
                                          <m:nor/>
                                        </m:rPr>
                                        <a:rPr kumimoji="1" lang="en-US" altLang="ja-JP" sz="1200" baseline="0" dirty="0" smtClean="0">
                                          <a:latin typeface="游ゴシック" panose="020B0400000000000000" pitchFamily="50" charset="-128"/>
                                          <a:ea typeface="游ゴシック" panose="020B0400000000000000" pitchFamily="50" charset="-128"/>
                                        </a:rPr>
                                        <m:t> ( 0.40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x</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1</m:t>
                                      </m:r>
                                      <m:r>
                                        <a:rPr kumimoji="1" lang="en-US" altLang="ja-JP" sz="1200" b="0" i="1" baseline="0" dirty="0" smtClean="0">
                                          <a:latin typeface="Cambria Math" panose="02040503050406030204" pitchFamily="18" charset="0"/>
                                          <a:ea typeface="游ゴシック" panose="020B0400000000000000" pitchFamily="50" charset="-128"/>
                                        </a:rPr>
                                        <m:t>)</m:t>
                                      </m:r>
                                    </m:e>
                                  </m:eqArr>
                                </m:e>
                              </m:d>
                            </m:oMath>
                          </a14:m>
                          <a:endParaRPr kumimoji="1" lang="ja-JP" altLang="en-US" sz="1200" dirty="0" smtClean="0">
                            <a:latin typeface="游ゴシック" panose="020B0400000000000000" pitchFamily="50" charset="-128"/>
                            <a:ea typeface="游ゴシック" panose="020B0400000000000000" pitchFamily="50" charset="-128"/>
                          </a:endParaRPr>
                        </a:p>
                      </a:txBody>
                      <a:tcPr anchor="ctr"/>
                    </a:tc>
                  </a:tr>
                  <a:tr h="550478">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[PIC11_300-250]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游ゴシック" panose="020B0400000000000000" pitchFamily="50" charset="-128"/>
                              <a:ea typeface="游ゴシック" panose="020B0400000000000000" pitchFamily="50" charset="-128"/>
                            </a:rPr>
                            <a:t>T(x) = </a:t>
                          </a:r>
                          <a14:m>
                            <m:oMath xmlns:m="http://schemas.openxmlformats.org/officeDocument/2006/math">
                              <m:d>
                                <m:dPr>
                                  <m:begChr m:val="{"/>
                                  <m:endChr m:val=""/>
                                  <m:ctrlPr>
                                    <a:rPr kumimoji="1" lang="en-US" altLang="ja-JP" sz="1200" i="1" smtClean="0">
                                      <a:latin typeface="Cambria Math" panose="02040503050406030204" pitchFamily="18" charset="0"/>
                                      <a:ea typeface="游ゴシック" panose="020B0400000000000000" pitchFamily="50" charset="-128"/>
                                    </a:rPr>
                                  </m:ctrlPr>
                                </m:dPr>
                                <m:e>
                                  <m:eqArr>
                                    <m:eqArrPr>
                                      <m:ctrlPr>
                                        <a:rPr kumimoji="1" lang="en-US" altLang="ja-JP" sz="1200" i="1" smtClean="0">
                                          <a:latin typeface="Cambria Math" panose="02040503050406030204" pitchFamily="18" charset="0"/>
                                          <a:ea typeface="游ゴシック" panose="020B0400000000000000" pitchFamily="50" charset="-128"/>
                                        </a:rPr>
                                      </m:ctrlPr>
                                    </m:eqArrPr>
                                    <m:e>
                                      <m:r>
                                        <m:rPr>
                                          <m:nor/>
                                        </m:rPr>
                                        <a:rPr kumimoji="1" lang="en-US" altLang="ja-JP" sz="1200" b="0" i="0" smtClean="0">
                                          <a:latin typeface="游ゴシック" panose="020B0400000000000000" pitchFamily="50" charset="-128"/>
                                          <a:ea typeface="游ゴシック" panose="020B0400000000000000" pitchFamily="50" charset="-128"/>
                                        </a:rPr>
                                        <m:t>30</m:t>
                                      </m:r>
                                      <m:r>
                                        <m:rPr>
                                          <m:nor/>
                                        </m:rPr>
                                        <a:rPr kumimoji="1" lang="en-US" altLang="ja-JP" sz="1200" dirty="0" smtClean="0">
                                          <a:latin typeface="游ゴシック" panose="020B0400000000000000" pitchFamily="50" charset="-128"/>
                                          <a:ea typeface="游ゴシック" panose="020B0400000000000000" pitchFamily="50" charset="-128"/>
                                        </a:rPr>
                                        <m:t>0</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K</m:t>
                                      </m:r>
                                      <m:r>
                                        <m:rPr>
                                          <m:nor/>
                                        </m:rPr>
                                        <a:rPr kumimoji="1" lang="en-US" altLang="ja-JP" sz="1200" baseline="0" dirty="0" smtClean="0">
                                          <a:latin typeface="游ゴシック" panose="020B0400000000000000" pitchFamily="50" charset="-128"/>
                                          <a:ea typeface="游ゴシック" panose="020B0400000000000000" pitchFamily="50" charset="-128"/>
                                        </a:rPr>
                                        <m:t> ( 0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x</m:t>
                                      </m:r>
                                      <m:r>
                                        <m:rPr>
                                          <m:nor/>
                                        </m:rPr>
                                        <a:rPr kumimoji="1" lang="en-US" altLang="ja-JP" sz="1200" baseline="0" dirty="0" smtClean="0">
                                          <a:latin typeface="游ゴシック" panose="020B0400000000000000" pitchFamily="50" charset="-128"/>
                                          <a:ea typeface="游ゴシック" panose="020B0400000000000000" pitchFamily="50" charset="-128"/>
                                        </a:rPr>
                                        <m:t>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0" i="0" baseline="0" dirty="0" smtClean="0">
                                          <a:latin typeface="游ゴシック" panose="020B0400000000000000" pitchFamily="50" charset="-128"/>
                                          <a:ea typeface="游ゴシック" panose="020B0400000000000000" pitchFamily="50" charset="-128"/>
                                        </a:rPr>
                                        <m:t>0.72)</m:t>
                                      </m:r>
                                    </m:e>
                                    <m:e>
                                      <m:r>
                                        <m:rPr>
                                          <m:nor/>
                                        </m:rPr>
                                        <a:rPr kumimoji="1" lang="en-US" altLang="ja-JP" sz="1200" dirty="0" smtClean="0">
                                          <a:latin typeface="游ゴシック" panose="020B0400000000000000" pitchFamily="50" charset="-128"/>
                                          <a:ea typeface="游ゴシック" panose="020B0400000000000000" pitchFamily="50" charset="-128"/>
                                        </a:rPr>
                                        <m:t>250</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K</m:t>
                                      </m:r>
                                      <m:r>
                                        <m:rPr>
                                          <m:nor/>
                                        </m:rPr>
                                        <a:rPr kumimoji="1" lang="en-US" altLang="ja-JP" sz="1200" baseline="0" dirty="0" smtClean="0">
                                          <a:latin typeface="游ゴシック" panose="020B0400000000000000" pitchFamily="50" charset="-128"/>
                                          <a:ea typeface="游ゴシック" panose="020B0400000000000000" pitchFamily="50" charset="-128"/>
                                        </a:rPr>
                                        <m:t> ( 0.72 &lt;</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x</m:t>
                                      </m:r>
                                      <m:r>
                                        <m:rPr>
                                          <m:nor/>
                                        </m:rPr>
                                        <a:rPr kumimoji="1" lang="en-US" altLang="ja-JP" sz="1200" baseline="0" dirty="0" smtClean="0">
                                          <a:latin typeface="游ゴシック" panose="020B0400000000000000" pitchFamily="50" charset="-128"/>
                                          <a:ea typeface="游ゴシック" panose="020B0400000000000000" pitchFamily="50" charset="-128"/>
                                        </a:rPr>
                                        <m:t> </m:t>
                                      </m:r>
                                      <m:r>
                                        <m:rPr>
                                          <m:nor/>
                                        </m:rPr>
                                        <a:rPr kumimoji="1" lang="ja-JP" altLang="en-US" sz="1200" baseline="0" dirty="0" smtClean="0">
                                          <a:latin typeface="游ゴシック" panose="020B0400000000000000" pitchFamily="50" charset="-128"/>
                                          <a:ea typeface="游ゴシック" panose="020B0400000000000000" pitchFamily="50" charset="-128"/>
                                        </a:rPr>
                                        <m:t>≤ </m:t>
                                      </m:r>
                                      <m:r>
                                        <m:rPr>
                                          <m:nor/>
                                        </m:rPr>
                                        <a:rPr kumimoji="1" lang="en-US" altLang="ja-JP" sz="1200" baseline="0" dirty="0" smtClean="0">
                                          <a:latin typeface="游ゴシック" panose="020B0400000000000000" pitchFamily="50" charset="-128"/>
                                          <a:ea typeface="游ゴシック" panose="020B0400000000000000" pitchFamily="50" charset="-128"/>
                                        </a:rPr>
                                        <m:t>1</m:t>
                                      </m:r>
                                      <m:r>
                                        <a:rPr kumimoji="1" lang="en-US" altLang="ja-JP" sz="1200" b="0" i="1" baseline="0" dirty="0" smtClean="0">
                                          <a:latin typeface="Cambria Math" panose="02040503050406030204" pitchFamily="18" charset="0"/>
                                          <a:ea typeface="游ゴシック" panose="020B0400000000000000" pitchFamily="50" charset="-128"/>
                                        </a:rPr>
                                        <m:t>)</m:t>
                                      </m:r>
                                    </m:e>
                                  </m:eqArr>
                                </m:e>
                              </m:d>
                            </m:oMath>
                          </a14:m>
                          <a:endParaRPr kumimoji="1" lang="ja-JP" altLang="en-US" sz="1200" dirty="0" smtClean="0">
                            <a:latin typeface="游ゴシック" panose="020B0400000000000000" pitchFamily="50" charset="-128"/>
                            <a:ea typeface="游ゴシック" panose="020B0400000000000000" pitchFamily="50" charset="-128"/>
                          </a:endParaRPr>
                        </a:p>
                      </a:txBody>
                      <a:tcPr anchor="ctr"/>
                    </a:tc>
                  </a:tr>
                  <a:tr h="360362">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[NI300]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游ゴシック" panose="020B0400000000000000" pitchFamily="50" charset="-128"/>
                              <a:ea typeface="游ゴシック" panose="020B0400000000000000" pitchFamily="50" charset="-128"/>
                            </a:rPr>
                            <a:t>T(x) = 300</a:t>
                          </a:r>
                          <a:r>
                            <a:rPr kumimoji="1" lang="en-US" altLang="ja-JP" sz="1200" baseline="0" dirty="0" smtClean="0">
                              <a:latin typeface="游ゴシック" panose="020B0400000000000000" pitchFamily="50" charset="-128"/>
                              <a:ea typeface="游ゴシック" panose="020B0400000000000000" pitchFamily="50" charset="-128"/>
                            </a:rPr>
                            <a:t> K ( 0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x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1 )</a:t>
                          </a:r>
                          <a:endParaRPr kumimoji="1" lang="ja-JP" altLang="en-US" sz="1200" dirty="0" smtClean="0">
                            <a:latin typeface="游ゴシック" panose="020B0400000000000000" pitchFamily="50" charset="-128"/>
                            <a:ea typeface="游ゴシック" panose="020B0400000000000000" pitchFamily="50" charset="-128"/>
                          </a:endParaRPr>
                        </a:p>
                      </a:txBody>
                      <a:tcPr anchor="ctr"/>
                    </a:tc>
                  </a:tr>
                </a:tbl>
              </a:graphicData>
            </a:graphic>
          </p:graphicFrame>
        </mc:Choice>
        <mc:Fallback xmlns="">
          <p:graphicFrame>
            <p:nvGraphicFramePr>
              <p:cNvPr id="9" name="表 8"/>
              <p:cNvGraphicFramePr>
                <a:graphicFrameLocks noGrp="1"/>
              </p:cNvGraphicFramePr>
              <p:nvPr>
                <p:extLst>
                  <p:ext uri="{D42A27DB-BD31-4B8C-83A1-F6EECF244321}">
                    <p14:modId xmlns:p14="http://schemas.microsoft.com/office/powerpoint/2010/main" val="3862094255"/>
                  </p:ext>
                </p:extLst>
              </p:nvPr>
            </p:nvGraphicFramePr>
            <p:xfrm>
              <a:off x="5158430" y="1393637"/>
              <a:ext cx="3629788" cy="2204181"/>
            </p:xfrm>
            <a:graphic>
              <a:graphicData uri="http://schemas.openxmlformats.org/drawingml/2006/table">
                <a:tbl>
                  <a:tblPr firstRow="1" bandRow="1">
                    <a:tableStyleId>{5C22544A-7EE6-4342-B048-85BDC9FD1C3A}</a:tableStyleId>
                  </a:tblPr>
                  <a:tblGrid>
                    <a:gridCol w="1406843"/>
                    <a:gridCol w="2222945"/>
                  </a:tblGrid>
                  <a:tr h="352276">
                    <a:tc>
                      <a:txBody>
                        <a:bodyPr/>
                        <a:lstStyle/>
                        <a:p>
                          <a:pPr algn="ctr"/>
                          <a:r>
                            <a:rPr kumimoji="1" lang="ja-JP" altLang="en-US" sz="1200" dirty="0" smtClean="0">
                              <a:latin typeface="游ゴシック" panose="020B0400000000000000" pitchFamily="50" charset="-128"/>
                              <a:ea typeface="游ゴシック" panose="020B0400000000000000" pitchFamily="50" charset="-128"/>
                            </a:rPr>
                            <a:t>実験名</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1200" dirty="0" smtClean="0">
                              <a:latin typeface="游ゴシック" panose="020B0400000000000000" pitchFamily="50" charset="-128"/>
                              <a:ea typeface="游ゴシック" panose="020B0400000000000000" pitchFamily="50" charset="-128"/>
                            </a:rPr>
                            <a:t>初期条件</a:t>
                          </a:r>
                          <a:endParaRPr kumimoji="1" lang="ja-JP" altLang="en-US" sz="1200" dirty="0">
                            <a:latin typeface="游ゴシック" panose="020B0400000000000000" pitchFamily="50" charset="-128"/>
                            <a:ea typeface="游ゴシック" panose="020B0400000000000000" pitchFamily="50" charset="-128"/>
                          </a:endParaRPr>
                        </a:p>
                      </a:txBody>
                      <a:tcPr anchor="ctr"/>
                    </a:tc>
                  </a:tr>
                  <a:tr h="358575">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[IC250]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T(x) = 250</a:t>
                          </a:r>
                          <a:r>
                            <a:rPr kumimoji="1" lang="en-US" altLang="ja-JP" sz="1200" baseline="0" dirty="0" smtClean="0">
                              <a:latin typeface="游ゴシック" panose="020B0400000000000000" pitchFamily="50" charset="-128"/>
                              <a:ea typeface="游ゴシック" panose="020B0400000000000000" pitchFamily="50" charset="-128"/>
                            </a:rPr>
                            <a:t> K ( 0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x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1 )</a:t>
                          </a:r>
                          <a:endParaRPr kumimoji="1" lang="ja-JP" altLang="en-US" sz="1200" dirty="0">
                            <a:latin typeface="游ゴシック" panose="020B0400000000000000" pitchFamily="50" charset="-128"/>
                            <a:ea typeface="游ゴシック" panose="020B0400000000000000" pitchFamily="50" charset="-128"/>
                          </a:endParaRPr>
                        </a:p>
                      </a:txBody>
                      <a:tcPr anchor="ctr"/>
                    </a:tc>
                  </a:tr>
                  <a:tr h="566484">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a:t>
                          </a:r>
                          <a:r>
                            <a:rPr kumimoji="1" lang="en-US" altLang="ja-JP" sz="1200" dirty="0" smtClean="0">
                              <a:latin typeface="游ゴシック" panose="020B0400000000000000" pitchFamily="50" charset="-128"/>
                              <a:ea typeface="游ゴシック" panose="020B0400000000000000" pitchFamily="50" charset="-128"/>
                            </a:rPr>
                            <a:t>PIC6_300-250</a:t>
                          </a:r>
                          <a:r>
                            <a:rPr kumimoji="1" lang="en-US" altLang="ja-JP" sz="1200" dirty="0" smtClean="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endParaRPr lang="ja-JP"/>
                        </a:p>
                      </a:txBody>
                      <a:tcPr anchor="ctr">
                        <a:blipFill rotWithShape="0">
                          <a:blip r:embed="rId6"/>
                          <a:stretch>
                            <a:fillRect l="-63562" t="-187097" r="-1096" b="-344086"/>
                          </a:stretch>
                        </a:blipFill>
                      </a:tcPr>
                    </a:tc>
                  </a:tr>
                  <a:tr h="566484">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a:t>
                          </a:r>
                          <a:r>
                            <a:rPr kumimoji="1" lang="en-US" altLang="ja-JP" sz="1200" dirty="0" smtClean="0">
                              <a:latin typeface="游ゴシック" panose="020B0400000000000000" pitchFamily="50" charset="-128"/>
                              <a:ea typeface="游ゴシック" panose="020B0400000000000000" pitchFamily="50" charset="-128"/>
                            </a:rPr>
                            <a:t>PIC11_300-250</a:t>
                          </a:r>
                          <a:r>
                            <a:rPr kumimoji="1" lang="en-US" altLang="ja-JP" sz="1200" dirty="0" smtClean="0">
                              <a:latin typeface="游ゴシック" panose="020B0400000000000000" pitchFamily="50" charset="-128"/>
                              <a:ea typeface="游ゴシック" panose="020B0400000000000000" pitchFamily="50" charset="-128"/>
                            </a:rPr>
                            <a:t>]</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endParaRPr lang="ja-JP"/>
                        </a:p>
                      </a:txBody>
                      <a:tcPr anchor="ctr">
                        <a:blipFill rotWithShape="0">
                          <a:blip r:embed="rId6"/>
                          <a:stretch>
                            <a:fillRect l="-63562" t="-284043" r="-1096" b="-240426"/>
                          </a:stretch>
                        </a:blipFill>
                      </a:tcPr>
                    </a:tc>
                  </a:tr>
                  <a:tr h="360362">
                    <a:tc>
                      <a:txBody>
                        <a:bodyPr/>
                        <a:lstStyle/>
                        <a:p>
                          <a:pPr algn="ctr"/>
                          <a:r>
                            <a:rPr kumimoji="1" lang="en-US" altLang="ja-JP" sz="1200" dirty="0" smtClean="0">
                              <a:latin typeface="游ゴシック" panose="020B0400000000000000" pitchFamily="50" charset="-128"/>
                              <a:ea typeface="游ゴシック" panose="020B0400000000000000" pitchFamily="50" charset="-128"/>
                            </a:rPr>
                            <a:t>[NI300]</a:t>
                          </a:r>
                          <a:endParaRPr kumimoji="1" lang="ja-JP" altLang="en-US" sz="1200" dirty="0">
                            <a:latin typeface="游ゴシック" panose="020B0400000000000000" pitchFamily="50" charset="-128"/>
                            <a:ea typeface="游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游ゴシック" panose="020B0400000000000000" pitchFamily="50" charset="-128"/>
                              <a:ea typeface="游ゴシック" panose="020B0400000000000000" pitchFamily="50" charset="-128"/>
                            </a:rPr>
                            <a:t>T(x) = 300</a:t>
                          </a:r>
                          <a:r>
                            <a:rPr kumimoji="1" lang="en-US" altLang="ja-JP" sz="1200" baseline="0" dirty="0" smtClean="0">
                              <a:latin typeface="游ゴシック" panose="020B0400000000000000" pitchFamily="50" charset="-128"/>
                              <a:ea typeface="游ゴシック" panose="020B0400000000000000" pitchFamily="50" charset="-128"/>
                            </a:rPr>
                            <a:t> K ( 0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x </a:t>
                          </a:r>
                          <a:r>
                            <a:rPr kumimoji="1" lang="ja-JP" altLang="en-US" sz="1200" baseline="0" dirty="0" smtClean="0">
                              <a:latin typeface="游ゴシック" panose="020B0400000000000000" pitchFamily="50" charset="-128"/>
                              <a:ea typeface="游ゴシック" panose="020B0400000000000000" pitchFamily="50" charset="-128"/>
                            </a:rPr>
                            <a:t>≤ </a:t>
                          </a:r>
                          <a:r>
                            <a:rPr kumimoji="1" lang="en-US" altLang="ja-JP" sz="1200" baseline="0" dirty="0" smtClean="0">
                              <a:latin typeface="游ゴシック" panose="020B0400000000000000" pitchFamily="50" charset="-128"/>
                              <a:ea typeface="游ゴシック" panose="020B0400000000000000" pitchFamily="50" charset="-128"/>
                            </a:rPr>
                            <a:t>1 )</a:t>
                          </a:r>
                          <a:endParaRPr kumimoji="1" lang="ja-JP" altLang="en-US" sz="1200" dirty="0" smtClean="0">
                            <a:latin typeface="游ゴシック" panose="020B0400000000000000" pitchFamily="50" charset="-128"/>
                            <a:ea typeface="游ゴシック" panose="020B0400000000000000" pitchFamily="50" charset="-128"/>
                          </a:endParaRPr>
                        </a:p>
                      </a:txBody>
                      <a:tcPr anchor="ctr"/>
                    </a:tc>
                  </a:tr>
                </a:tbl>
              </a:graphicData>
            </a:graphic>
          </p:graphicFrame>
        </mc:Fallback>
      </mc:AlternateContent>
      <p:sp>
        <p:nvSpPr>
          <p:cNvPr id="18" name="テキスト ボックス 17"/>
          <p:cNvSpPr txBox="1"/>
          <p:nvPr/>
        </p:nvSpPr>
        <p:spPr>
          <a:xfrm rot="16200000">
            <a:off x="4295917" y="4573130"/>
            <a:ext cx="873489"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温度 </a:t>
            </a:r>
            <a:r>
              <a:rPr kumimoji="1" lang="en-US" altLang="ja-JP" sz="1400" dirty="0" smtClean="0">
                <a:latin typeface="游ゴシック" panose="020B0400000000000000" pitchFamily="50" charset="-128"/>
                <a:ea typeface="游ゴシック" panose="020B0400000000000000" pitchFamily="50" charset="-128"/>
              </a:rPr>
              <a:t>[K]</a:t>
            </a:r>
            <a:endParaRPr kumimoji="1" lang="ja-JP" altLang="en-US" sz="1400" dirty="0">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6038207" y="5942001"/>
            <a:ext cx="2261477"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水平格子点数 </a:t>
            </a:r>
            <a:r>
              <a:rPr kumimoji="1" lang="en-US" altLang="ja-JP" sz="1400" dirty="0" smtClean="0">
                <a:latin typeface="游ゴシック" panose="020B0400000000000000" pitchFamily="50" charset="-128"/>
                <a:ea typeface="游ゴシック" panose="020B0400000000000000" pitchFamily="50" charset="-128"/>
              </a:rPr>
              <a:t>16 </a:t>
            </a:r>
            <a:r>
              <a:rPr kumimoji="1" lang="ja-JP" altLang="en-US" sz="1400" dirty="0" smtClean="0">
                <a:latin typeface="游ゴシック" panose="020B0400000000000000" pitchFamily="50" charset="-128"/>
                <a:ea typeface="游ゴシック" panose="020B0400000000000000" pitchFamily="50" charset="-128"/>
              </a:rPr>
              <a:t>のときの初期温度分布</a:t>
            </a:r>
            <a:endParaRPr kumimoji="1" lang="ja-JP" altLang="en-US" sz="1400" dirty="0">
              <a:latin typeface="游ゴシック" panose="020B0400000000000000" pitchFamily="50" charset="-128"/>
              <a:ea typeface="游ゴシック" panose="020B0400000000000000" pitchFamily="50" charset="-128"/>
            </a:endParaRPr>
          </a:p>
        </p:txBody>
      </p:sp>
      <p:sp>
        <p:nvSpPr>
          <p:cNvPr id="24" name="テキスト ボックス 23"/>
          <p:cNvSpPr txBox="1"/>
          <p:nvPr/>
        </p:nvSpPr>
        <p:spPr>
          <a:xfrm>
            <a:off x="6020596" y="5052786"/>
            <a:ext cx="795411" cy="307777"/>
          </a:xfrm>
          <a:prstGeom prst="rect">
            <a:avLst/>
          </a:prstGeom>
          <a:noFill/>
          <a:ln>
            <a:solidFill>
              <a:srgbClr val="0A0ADC"/>
            </a:solidFill>
          </a:ln>
        </p:spPr>
        <p:txBody>
          <a:bodyPr wrap="none" rtlCol="0">
            <a:spAutoFit/>
          </a:bodyPr>
          <a:lstStyle/>
          <a:p>
            <a:r>
              <a:rPr lang="en-US" altLang="ja-JP" sz="1400" dirty="0">
                <a:latin typeface="游ゴシック" panose="020B0400000000000000" pitchFamily="50" charset="-128"/>
                <a:ea typeface="游ゴシック" panose="020B0400000000000000" pitchFamily="50" charset="-128"/>
              </a:rPr>
              <a:t>[IC250</a:t>
            </a:r>
            <a:r>
              <a:rPr lang="en-US" altLang="ja-JP" sz="1400" dirty="0" smtClean="0">
                <a:latin typeface="游ゴシック" panose="020B0400000000000000" pitchFamily="50" charset="-128"/>
                <a:ea typeface="游ゴシック" panose="020B0400000000000000" pitchFamily="50" charset="-128"/>
              </a:rPr>
              <a:t>]</a:t>
            </a:r>
            <a:endParaRPr lang="ja-JP" altLang="en-US" sz="1400" dirty="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6007772" y="3891937"/>
            <a:ext cx="808235" cy="307777"/>
          </a:xfrm>
          <a:prstGeom prst="rect">
            <a:avLst/>
          </a:prstGeom>
          <a:noFill/>
          <a:ln>
            <a:solidFill>
              <a:srgbClr val="FF0000"/>
            </a:solidFill>
          </a:ln>
        </p:spPr>
        <p:txBody>
          <a:bodyPr wrap="none" rtlCol="0">
            <a:spAutoFit/>
          </a:bodyPr>
          <a:lstStyle/>
          <a:p>
            <a:r>
              <a:rPr lang="en-US" altLang="ja-JP" sz="1400" dirty="0" smtClean="0">
                <a:latin typeface="游ゴシック" panose="020B0400000000000000" pitchFamily="50" charset="-128"/>
                <a:ea typeface="游ゴシック" panose="020B0400000000000000" pitchFamily="50" charset="-128"/>
              </a:rPr>
              <a:t>[NI300]</a:t>
            </a:r>
            <a:endParaRPr lang="ja-JP" altLang="en-US" sz="1400"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7332802" y="3869571"/>
            <a:ext cx="1579278" cy="307777"/>
          </a:xfrm>
          <a:prstGeom prst="rect">
            <a:avLst/>
          </a:prstGeom>
          <a:noFill/>
          <a:ln>
            <a:solidFill>
              <a:schemeClr val="accent2"/>
            </a:solidFill>
          </a:ln>
        </p:spPr>
        <p:txBody>
          <a:bodyPr wrap="none" rtlCol="0">
            <a:spAutoFit/>
          </a:bodyPr>
          <a:lstStyle/>
          <a:p>
            <a:r>
              <a:rPr lang="en-US" altLang="ja-JP" sz="1400" dirty="0" smtClean="0">
                <a:latin typeface="游ゴシック" panose="020B0400000000000000" pitchFamily="50" charset="-128"/>
                <a:ea typeface="游ゴシック" panose="020B0400000000000000" pitchFamily="50" charset="-128"/>
              </a:rPr>
              <a:t>[PIC11_300-250]</a:t>
            </a:r>
            <a:endParaRPr lang="ja-JP" altLang="en-US" sz="1400"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7198581" y="5107752"/>
            <a:ext cx="1479892" cy="307777"/>
          </a:xfrm>
          <a:prstGeom prst="rect">
            <a:avLst/>
          </a:prstGeom>
          <a:noFill/>
          <a:ln>
            <a:solidFill>
              <a:srgbClr val="00B050"/>
            </a:solidFill>
          </a:ln>
        </p:spPr>
        <p:txBody>
          <a:bodyPr wrap="none" rtlCol="0">
            <a:spAutoFit/>
          </a:bodyPr>
          <a:lstStyle/>
          <a:p>
            <a:r>
              <a:rPr lang="en-US" altLang="ja-JP" sz="1400" dirty="0" smtClean="0">
                <a:latin typeface="游ゴシック" panose="020B0400000000000000" pitchFamily="50" charset="-128"/>
                <a:ea typeface="游ゴシック" panose="020B0400000000000000" pitchFamily="50" charset="-128"/>
              </a:rPr>
              <a:t>[PIC6_300-250]</a:t>
            </a:r>
            <a:endParaRPr lang="ja-JP" altLang="en-US" sz="1400" dirty="0">
              <a:latin typeface="游ゴシック" panose="020B0400000000000000" pitchFamily="50" charset="-128"/>
              <a:ea typeface="游ゴシック" panose="020B0400000000000000" pitchFamily="50" charset="-128"/>
            </a:endParaRPr>
          </a:p>
        </p:txBody>
      </p:sp>
      <p:sp>
        <p:nvSpPr>
          <p:cNvPr id="30" name="テキスト ボックス 29"/>
          <p:cNvSpPr txBox="1"/>
          <p:nvPr/>
        </p:nvSpPr>
        <p:spPr>
          <a:xfrm>
            <a:off x="5684650" y="5667787"/>
            <a:ext cx="566797"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緯度</a:t>
            </a:r>
            <a:endParaRPr kumimoji="1" lang="ja-JP" altLang="en-US" sz="1400" dirty="0">
              <a:latin typeface="游ゴシック" panose="020B0400000000000000" pitchFamily="50" charset="-128"/>
              <a:ea typeface="游ゴシック" panose="020B0400000000000000" pitchFamily="50" charset="-128"/>
            </a:endParaRPr>
          </a:p>
        </p:txBody>
      </p:sp>
      <p:sp>
        <p:nvSpPr>
          <p:cNvPr id="31" name="テキスト ボックス 30"/>
          <p:cNvSpPr txBox="1"/>
          <p:nvPr/>
        </p:nvSpPr>
        <p:spPr>
          <a:xfrm>
            <a:off x="7787306" y="5667787"/>
            <a:ext cx="566797" cy="307777"/>
          </a:xfrm>
          <a:prstGeom prst="rect">
            <a:avLst/>
          </a:prstGeom>
          <a:noFill/>
        </p:spPr>
        <p:txBody>
          <a:bodyPr wrap="square" rtlCol="0">
            <a:spAutoFit/>
          </a:bodyPr>
          <a:lstStyle/>
          <a:p>
            <a:r>
              <a:rPr kumimoji="1" lang="ja-JP" altLang="en-US" sz="1400" dirty="0" smtClean="0">
                <a:latin typeface="游ゴシック" panose="020B0400000000000000" pitchFamily="50" charset="-128"/>
                <a:ea typeface="游ゴシック" panose="020B0400000000000000" pitchFamily="50" charset="-128"/>
              </a:rPr>
              <a:t>緯度</a:t>
            </a:r>
            <a:endParaRPr kumimoji="1" lang="ja-JP" altLang="en-US" sz="14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6320262" y="4405111"/>
            <a:ext cx="646331" cy="276999"/>
          </a:xfrm>
          <a:prstGeom prst="rect">
            <a:avLst/>
          </a:prstGeom>
          <a:noFill/>
        </p:spPr>
        <p:txBody>
          <a:bodyPr wrap="none" rtlCol="0">
            <a:spAutoFit/>
          </a:bodyPr>
          <a:lstStyle/>
          <a:p>
            <a:r>
              <a:rPr kumimoji="1" lang="ja-JP" altLang="en-US" sz="1200" b="1" dirty="0" smtClean="0">
                <a:latin typeface="游ゴシック" panose="020B0400000000000000" pitchFamily="50" charset="-128"/>
                <a:ea typeface="游ゴシック" panose="020B0400000000000000" pitchFamily="50" charset="-128"/>
              </a:rPr>
              <a:t>凝固点</a:t>
            </a:r>
            <a:endParaRPr kumimoji="1" lang="ja-JP" altLang="en-US" sz="1200" b="1" dirty="0">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8425494" y="4405111"/>
            <a:ext cx="646331" cy="276999"/>
          </a:xfrm>
          <a:prstGeom prst="rect">
            <a:avLst/>
          </a:prstGeom>
          <a:noFill/>
        </p:spPr>
        <p:txBody>
          <a:bodyPr wrap="none" rtlCol="0">
            <a:spAutoFit/>
          </a:bodyPr>
          <a:lstStyle/>
          <a:p>
            <a:r>
              <a:rPr kumimoji="1" lang="ja-JP" altLang="en-US" sz="1200" b="1" dirty="0" smtClean="0">
                <a:latin typeface="游ゴシック" panose="020B0400000000000000" pitchFamily="50" charset="-128"/>
                <a:ea typeface="游ゴシック" panose="020B0400000000000000" pitchFamily="50" charset="-128"/>
              </a:rPr>
              <a:t>凝固点</a:t>
            </a:r>
            <a:endParaRPr kumimoji="1" lang="ja-JP" altLang="en-US"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4961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41011</TotalTime>
  <Words>3085</Words>
  <Application>Microsoft Office PowerPoint</Application>
  <PresentationFormat>画面に合わせる (4:3)</PresentationFormat>
  <Paragraphs>419</Paragraphs>
  <Slides>18</Slides>
  <Notes>18</Notes>
  <HiddenSlides>3</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18</vt:i4>
      </vt:variant>
    </vt:vector>
  </HeadingPairs>
  <TitlesOfParts>
    <vt:vector size="32" baseType="lpstr">
      <vt:lpstr>ＭＳ Ｐゴシック</vt:lpstr>
      <vt:lpstr>新細明體</vt:lpstr>
      <vt:lpstr>游ゴシック</vt:lpstr>
      <vt:lpstr>Arial</vt:lpstr>
      <vt:lpstr>Calibri</vt:lpstr>
      <vt:lpstr>Calibri Light</vt:lpstr>
      <vt:lpstr>Cambria Math</vt:lpstr>
      <vt:lpstr>Wingdings</vt:lpstr>
      <vt:lpstr>Office テーマ</vt:lpstr>
      <vt:lpstr>1_Office テーマ</vt:lpstr>
      <vt:lpstr>2_Office テーマ</vt:lpstr>
      <vt:lpstr>4_Office テーマ</vt:lpstr>
      <vt:lpstr>3_Office テーマ</vt:lpstr>
      <vt:lpstr>5_Office テーマ</vt:lpstr>
      <vt:lpstr>大気大循環モデルを用いた 地球気候の太陽定数依存性に関する数値的研究</vt:lpstr>
      <vt:lpstr>現在の地球気候</vt:lpstr>
      <vt:lpstr>数値モデルを用いた太陽定数依存性に関する過去の研究</vt:lpstr>
      <vt:lpstr>本研究の目的</vt:lpstr>
      <vt:lpstr>本研究で用いた大気大循環モデルの概要</vt:lpstr>
      <vt:lpstr>氷線緯度と太陽定数の関係</vt:lpstr>
      <vt:lpstr>本研究の目的</vt:lpstr>
      <vt:lpstr>1 次元エネルギーバランスモデルの概要</vt:lpstr>
      <vt:lpstr>実験設定</vt:lpstr>
      <vt:lpstr>PowerPoint プレゼンテーション</vt:lpstr>
      <vt:lpstr>PowerPoint プレゼンテーション</vt:lpstr>
      <vt:lpstr>PowerPoint プレゼンテーション</vt:lpstr>
      <vt:lpstr>実験設定 2</vt:lpstr>
      <vt:lpstr>PowerPoint プレゼンテーション</vt:lpstr>
      <vt:lpstr>まとめ</vt:lpstr>
      <vt:lpstr>氷線緯度と太陽定数の関係</vt:lpstr>
      <vt:lpstr>氷線緯度と太陽定数の関係</vt:lpstr>
      <vt:lpstr>部分凍結解の初期値依存性の解釈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松田幸樹</dc:creator>
  <cp:lastModifiedBy>松田幸樹</cp:lastModifiedBy>
  <cp:revision>486</cp:revision>
  <cp:lastPrinted>2018-02-13T03:00:52Z</cp:lastPrinted>
  <dcterms:created xsi:type="dcterms:W3CDTF">2017-05-21T14:34:59Z</dcterms:created>
  <dcterms:modified xsi:type="dcterms:W3CDTF">2018-03-02T00:03:09Z</dcterms:modified>
</cp:coreProperties>
</file>